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311" r:id="rId3"/>
    <p:sldId id="290" r:id="rId4"/>
    <p:sldId id="300" r:id="rId5"/>
    <p:sldId id="301" r:id="rId6"/>
    <p:sldId id="302" r:id="rId7"/>
    <p:sldId id="305" r:id="rId8"/>
    <p:sldId id="306" r:id="rId9"/>
    <p:sldId id="307" r:id="rId10"/>
    <p:sldId id="312" r:id="rId11"/>
    <p:sldId id="28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68280" autoAdjust="0"/>
  </p:normalViewPr>
  <p:slideViewPr>
    <p:cSldViewPr snapToGrid="0">
      <p:cViewPr varScale="1">
        <p:scale>
          <a:sx n="47" d="100"/>
          <a:sy n="47" d="100"/>
        </p:scale>
        <p:origin x="-540" y="-102"/>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C8811-DB15-4581-AED6-02BD3342F418}" type="datetimeFigureOut">
              <a:rPr lang="en-US" smtClean="0"/>
              <a:pPr/>
              <a:t>10/15/2015</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9EB60-B228-4161-98CF-45DAAB8C2E6A}" type="slidenum">
              <a:rPr lang="en-US" smtClean="0"/>
              <a:pPr/>
              <a:t>‹#›</a:t>
            </a:fld>
            <a:endParaRPr lang="en-US"/>
          </a:p>
        </p:txBody>
      </p:sp>
    </p:spTree>
    <p:extLst>
      <p:ext uri="{BB962C8B-B14F-4D97-AF65-F5344CB8AC3E}">
        <p14:creationId xmlns:p14="http://schemas.microsoft.com/office/powerpoint/2010/main" val="1566575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bg-BG" sz="1200" b="0" i="0" u="none" strike="noStrike" kern="1200" baseline="0" noProof="0" dirty="0" smtClean="0">
                <a:solidFill>
                  <a:schemeClr val="tx1"/>
                </a:solidFill>
                <a:latin typeface="+mn-lt"/>
                <a:ea typeface="+mn-ea"/>
                <a:cs typeface="+mn-cs"/>
              </a:rPr>
              <a:t>Ето как изглежда нашата ITSM4SME рамка </a:t>
            </a:r>
          </a:p>
          <a:p>
            <a:pPr eaLnBrk="1" hangingPunct="1"/>
            <a:endParaRPr lang="bg-BG" sz="1200" b="0" i="0" u="none" strike="noStrike" kern="1200" baseline="0" noProof="0" dirty="0" smtClean="0">
              <a:solidFill>
                <a:schemeClr val="tx1"/>
              </a:solidFill>
              <a:latin typeface="+mn-lt"/>
              <a:ea typeface="+mn-ea"/>
              <a:cs typeface="+mn-cs"/>
            </a:endParaRPr>
          </a:p>
          <a:p>
            <a:pPr eaLnBrk="1" hangingPunct="1"/>
            <a:r>
              <a:rPr lang="bg-BG" sz="1200" b="0" i="0" u="none" strike="noStrike" kern="1200" baseline="0" noProof="0" dirty="0" smtClean="0">
                <a:solidFill>
                  <a:schemeClr val="tx1"/>
                </a:solidFill>
                <a:latin typeface="+mn-lt"/>
                <a:ea typeface="+mn-ea"/>
                <a:cs typeface="+mn-cs"/>
              </a:rPr>
              <a:t>подходът  INNOTRAIN IT е да не се развиват и учат "нови" стандарти ITSM. По-скоро, INNOTRAIN IT обединява концепциите на различните ITSM стандарти, които са наистина от значение за малките и средни предприятия и ги прави достъпни в значително опростена версия. Освен това, съдържанието се преподава в курсове за обучение и уеб-базирани учебни звена по начин, който е специално адаптиран към ITSM начинаещи от бизнеса и </a:t>
            </a:r>
            <a:r>
              <a:rPr lang="bg-BG" sz="1200" b="0" i="0" u="none" strike="noStrike" kern="1200" baseline="0" noProof="0" dirty="0" err="1" smtClean="0">
                <a:solidFill>
                  <a:schemeClr val="tx1"/>
                </a:solidFill>
                <a:latin typeface="+mn-lt"/>
                <a:ea typeface="+mn-ea"/>
                <a:cs typeface="+mn-cs"/>
              </a:rPr>
              <a:t>ИТотделите</a:t>
            </a:r>
            <a:r>
              <a:rPr lang="bg-BG" sz="1200" b="0" i="0" u="none" strike="noStrike" kern="1200" baseline="0" noProof="0" dirty="0" smtClean="0">
                <a:solidFill>
                  <a:schemeClr val="tx1"/>
                </a:solidFill>
                <a:latin typeface="+mn-lt"/>
                <a:ea typeface="+mn-ea"/>
                <a:cs typeface="+mn-cs"/>
              </a:rPr>
              <a:t> </a:t>
            </a:r>
          </a:p>
          <a:p>
            <a:pPr eaLnBrk="1" hangingPunct="1"/>
            <a:endParaRPr lang="bg-BG" sz="1200" b="0" i="0" u="none" strike="noStrike" kern="1200" baseline="0" noProof="0" dirty="0" smtClean="0">
              <a:solidFill>
                <a:schemeClr val="tx1"/>
              </a:solidFill>
              <a:latin typeface="+mn-lt"/>
              <a:ea typeface="+mn-ea"/>
              <a:cs typeface="+mn-cs"/>
            </a:endParaRPr>
          </a:p>
          <a:p>
            <a:pPr eaLnBrk="1" hangingPunct="1"/>
            <a:r>
              <a:rPr lang="bg-BG" sz="1200" b="0" i="0" u="none" strike="noStrike" kern="1200" baseline="0" noProof="0" dirty="0" smtClean="0">
                <a:solidFill>
                  <a:schemeClr val="tx1"/>
                </a:solidFill>
                <a:latin typeface="+mn-lt"/>
                <a:ea typeface="+mn-ea"/>
                <a:cs typeface="+mn-cs"/>
              </a:rPr>
              <a:t>По този начин, основният принцип е намаляване на сложността на съществуващите рамки и методи, до голяма степен се въздържа от английските технически термини вместо това използва лесен за разбиране вид. Въпреки това, остава насочваща съвместимост със съществуващите рамки: Ако една компания расте и се нуждае от по-широки ITSM процеси, може да се основава на съществуващите процеси и всеобхватни стандарти (например ITILv3).</a:t>
            </a:r>
            <a:endParaRPr lang="bg-BG" noProof="0" smtClean="0"/>
          </a:p>
          <a:p>
            <a:endParaRPr lang="bg-BG" noProof="0"/>
          </a:p>
        </p:txBody>
      </p:sp>
      <p:sp>
        <p:nvSpPr>
          <p:cNvPr id="4" name="Slide Number Placeholder 3"/>
          <p:cNvSpPr>
            <a:spLocks noGrp="1"/>
          </p:cNvSpPr>
          <p:nvPr>
            <p:ph type="sldNum" sz="quarter" idx="10"/>
          </p:nvPr>
        </p:nvSpPr>
        <p:spPr/>
        <p:txBody>
          <a:bodyPr/>
          <a:lstStyle/>
          <a:p>
            <a:fld id="{E8C9EB60-B228-4161-98CF-45DAAB8C2E6A}"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bg-BG" sz="900" dirty="0" smtClean="0">
                <a:latin typeface="Garamond" pitchFamily="18" charset="0"/>
              </a:rPr>
              <a:t>Чрез въвеждането на прости принципи ITSM, МСП могат да управляват своите ИТ процеси и ИТ услуги ефикасно и ефективно и по този начин предоставят на потребителите с оптимално IT оборудване, което е по-малко податливо на прекъсване и по този начин също така по-рентабилно в дългосрочен план. Опростени методи ITSM, както са представени в този онлайн урок могат да подкрепят МСП в следните точки: </a:t>
            </a:r>
          </a:p>
          <a:p>
            <a:endParaRPr lang="bg-BG" sz="900" dirty="0" smtClean="0">
              <a:latin typeface="Garamond" pitchFamily="18" charset="0"/>
            </a:endParaRPr>
          </a:p>
          <a:p>
            <a:r>
              <a:rPr lang="bg-BG" sz="900" dirty="0" smtClean="0">
                <a:latin typeface="Garamond" pitchFamily="18" charset="0"/>
              </a:rPr>
              <a:t> </a:t>
            </a:r>
            <a:r>
              <a:rPr lang="bg-BG" sz="900" b="1" dirty="0" smtClean="0">
                <a:latin typeface="Garamond" pitchFamily="18" charset="0"/>
              </a:rPr>
              <a:t>Планиране IT / бизнес стратегия. </a:t>
            </a:r>
            <a:r>
              <a:rPr lang="bg-BG" sz="900" dirty="0" smtClean="0">
                <a:latin typeface="Garamond" pitchFamily="18" charset="0"/>
              </a:rPr>
              <a:t>Именно за малките и средни предприятия, планиране напред е важно. Следователно, IT картината трябва да бъде структурирана така, че да може да реагира гъвкаво на променящите се изисквания на бизнес процесите. Целта е да се интегрират и да се уеднаквят IT, така че да осигурява оптимална подкрепа за бизнес цели </a:t>
            </a:r>
          </a:p>
          <a:p>
            <a:r>
              <a:rPr lang="bg-BG" sz="900" dirty="0" smtClean="0">
                <a:latin typeface="Garamond" pitchFamily="18" charset="0"/>
              </a:rPr>
              <a:t> </a:t>
            </a:r>
            <a:r>
              <a:rPr lang="bg-BG" sz="900" b="1" dirty="0" smtClean="0">
                <a:latin typeface="Garamond" pitchFamily="18" charset="0"/>
              </a:rPr>
              <a:t>Въвеждане на процес на IT оптимизация </a:t>
            </a:r>
            <a:r>
              <a:rPr lang="bg-BG" sz="900" dirty="0" smtClean="0">
                <a:latin typeface="Garamond" pitchFamily="18" charset="0"/>
              </a:rPr>
              <a:t>(Непрекъснато подобрение на услугите). Промени на бизнес процесите и новите технологии се преразглеждат непрекъснато. Нещата, които изглеждат "оптимални" днес вече може да са остарели утре. </a:t>
            </a:r>
          </a:p>
          <a:p>
            <a:r>
              <a:rPr lang="bg-BG" sz="900" b="1" dirty="0" smtClean="0">
                <a:latin typeface="Garamond" pitchFamily="18" charset="0"/>
              </a:rPr>
              <a:t> ИТ Мониторинг на ефективността и ефикасността </a:t>
            </a:r>
            <a:r>
              <a:rPr lang="bg-BG" sz="900" dirty="0" smtClean="0">
                <a:latin typeface="Garamond" pitchFamily="18" charset="0"/>
              </a:rPr>
              <a:t>на базата на ясни показатели за изпълнение. Вие не може да управлявате това, което не може да се измери. Поради това, за малките и средни предприятия, е важно да се определят съответните показатели за ефективност и експлоатационни данни (известни като ключови показатели за ефективност - KPI), за да провери качеството на ИТ услугите и предприемане на съответни мерки. </a:t>
            </a:r>
          </a:p>
          <a:p>
            <a:r>
              <a:rPr lang="bg-BG" sz="900" dirty="0" smtClean="0">
                <a:latin typeface="Garamond" pitchFamily="18" charset="0"/>
              </a:rPr>
              <a:t> </a:t>
            </a:r>
            <a:r>
              <a:rPr lang="bg-BG" sz="900" b="1" dirty="0" smtClean="0">
                <a:latin typeface="Garamond" pitchFamily="18" charset="0"/>
              </a:rPr>
              <a:t>да е ясно каква стойност се внася от IT. </a:t>
            </a:r>
            <a:r>
              <a:rPr lang="bg-BG" sz="900" dirty="0" smtClean="0">
                <a:latin typeface="Garamond" pitchFamily="18" charset="0"/>
              </a:rPr>
              <a:t>В много случаи тя се разглежда само като фактор за разходите; Ето защо, малки и средни предприятия често намаляват разходите в най-неподходящите места. Въпреки това, ако добавената стойност на IT ясно се вижда, решението за инвестиция е на различна основа. Подобрено управление на промяната. Всички сме запознати със ситуацията: скоро след като нов компютър или софтуерна програма, е закупена, тя вече не работи по начина, по който би трябвало. ITSM процеси помагат на МСП да определят тези видове проблеми, преди те да се появят и да ги елиминират директно. По-добри </a:t>
            </a:r>
            <a:r>
              <a:rPr lang="bg-BG" sz="900" dirty="0" err="1" smtClean="0">
                <a:latin typeface="Garamond" pitchFamily="18" charset="0"/>
              </a:rPr>
              <a:t>аутсорсинг</a:t>
            </a:r>
            <a:r>
              <a:rPr lang="bg-BG" sz="900" dirty="0" smtClean="0">
                <a:latin typeface="Garamond" pitchFamily="18" charset="0"/>
              </a:rPr>
              <a:t>, </a:t>
            </a:r>
            <a:r>
              <a:rPr lang="bg-BG" sz="900" dirty="0" err="1" smtClean="0">
                <a:latin typeface="Garamond" pitchFamily="18" charset="0"/>
              </a:rPr>
              <a:t>инсорсинг</a:t>
            </a:r>
            <a:r>
              <a:rPr lang="bg-BG" sz="900" dirty="0" smtClean="0">
                <a:latin typeface="Garamond" pitchFamily="18" charset="0"/>
              </a:rPr>
              <a:t> и интелигентни възможности за снабдяване. МСП, не може и не трябва да се занимава по всички ИТ въпроси, само, чрез обширни връзки за управление на твърде много ресурси. ITSM дава МСП начин лесно да се определи кои ИТ услуги следва да бъдат възложени на външни изпълнители. То също помага да управлявате външни доставчици на услуги, така че да не е нито прекалено голям, нито прекалено малък капацитет. </a:t>
            </a:r>
          </a:p>
          <a:p>
            <a:r>
              <a:rPr lang="bg-BG" sz="900" b="1" dirty="0" smtClean="0">
                <a:latin typeface="Garamond" pitchFamily="18" charset="0"/>
              </a:rPr>
              <a:t> Правно осигуряване (IT съобразяване). </a:t>
            </a:r>
            <a:r>
              <a:rPr lang="bg-BG" sz="900" dirty="0" smtClean="0">
                <a:latin typeface="Garamond" pitchFamily="18" charset="0"/>
              </a:rPr>
              <a:t>МСП са обект на все по-голям брой нормативни актове, свързани с данни и ИТ (например закон за защита на данните) ; при отпускането на кредити, IT картината на компанията също играе все по-важна роля (виж Базел II). Ако МСП следват ITSM философия, те ще бъдат в съответствие с много от тези регламенти, и това ще му се отрази</a:t>
            </a:r>
            <a:endParaRPr lang="bg-BG" sz="900" dirty="0">
              <a:latin typeface="Garamond" pitchFamily="18" charset="0"/>
            </a:endParaRPr>
          </a:p>
        </p:txBody>
      </p:sp>
      <p:sp>
        <p:nvSpPr>
          <p:cNvPr id="4" name="Slide Number Placeholder 3"/>
          <p:cNvSpPr>
            <a:spLocks noGrp="1"/>
          </p:cNvSpPr>
          <p:nvPr>
            <p:ph type="sldNum" sz="quarter" idx="10"/>
          </p:nvPr>
        </p:nvSpPr>
        <p:spPr/>
        <p:txBody>
          <a:bodyPr/>
          <a:lstStyle/>
          <a:p>
            <a:fld id="{E8C9EB60-B228-4161-98CF-45DAAB8C2E6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hyperlink" Target="http://www.boc-group.com/" TargetMode="External"/><Relationship Id="rId13" Type="http://schemas.openxmlformats.org/officeDocument/2006/relationships/image" Target="../media/image10.png"/><Relationship Id="rId18" Type="http://schemas.openxmlformats.org/officeDocument/2006/relationships/hyperlink" Target="http://www.itsm4sme.eu/" TargetMode="External"/><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hyperlink" Target="http://www.catro.com/" TargetMode="External"/><Relationship Id="rId17" Type="http://schemas.openxmlformats.org/officeDocument/2006/relationships/image" Target="../media/image12.png"/><Relationship Id="rId2" Type="http://schemas.openxmlformats.org/officeDocument/2006/relationships/image" Target="../media/image6.png"/><Relationship Id="rId16" Type="http://schemas.openxmlformats.org/officeDocument/2006/relationships/hyperlink" Target="http://www.itd-bg.eu/" TargetMode="External"/><Relationship Id="rId1" Type="http://schemas.openxmlformats.org/officeDocument/2006/relationships/slideMaster" Target="../slideMasters/slideMaster1.xml"/><Relationship Id="rId6" Type="http://schemas.openxmlformats.org/officeDocument/2006/relationships/hyperlink" Target="http://www.hs-heilbronn.de/" TargetMode="External"/><Relationship Id="rId11" Type="http://schemas.openxmlformats.org/officeDocument/2006/relationships/image" Target="../media/image9.png"/><Relationship Id="rId5" Type="http://schemas.openxmlformats.org/officeDocument/2006/relationships/image" Target="../media/image5.png"/><Relationship Id="rId15" Type="http://schemas.openxmlformats.org/officeDocument/2006/relationships/image" Target="../media/image11.png"/><Relationship Id="rId10" Type="http://schemas.openxmlformats.org/officeDocument/2006/relationships/hyperlink" Target="http://www.beatrixlang.de/" TargetMode="External"/><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hyperlink" Target="http://www.absolventupm.ro/"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3163" y="2728559"/>
            <a:ext cx="7722711" cy="1646302"/>
          </a:xfrm>
        </p:spPr>
        <p:txBody>
          <a:bodyPr anchor="b">
            <a:noAutofit/>
          </a:bodyPr>
          <a:lstStyle>
            <a:lvl1pPr algn="r">
              <a:defRPr sz="4000" cap="all" baseline="0">
                <a:solidFill>
                  <a:schemeClr val="tx1">
                    <a:lumMod val="75000"/>
                    <a:lumOff val="25000"/>
                  </a:schemeClr>
                </a:solidFill>
              </a:defRPr>
            </a:lvl1pPr>
          </a:lstStyle>
          <a:p>
            <a:r>
              <a:rPr lang="de-DE" dirty="0" smtClean="0"/>
              <a:t>TITELMASTERFORMAT DURCH KLICKEN BEARBEITEN</a:t>
            </a:r>
            <a:endParaRPr lang="en-US" dirty="0"/>
          </a:p>
        </p:txBody>
      </p:sp>
      <p:sp>
        <p:nvSpPr>
          <p:cNvPr id="3" name="Subtitle 2"/>
          <p:cNvSpPr>
            <a:spLocks noGrp="1"/>
          </p:cNvSpPr>
          <p:nvPr>
            <p:ph type="subTitle" idx="1"/>
          </p:nvPr>
        </p:nvSpPr>
        <p:spPr>
          <a:xfrm>
            <a:off x="3953163" y="4386406"/>
            <a:ext cx="7722712" cy="1096899"/>
          </a:xfrm>
        </p:spPr>
        <p:txBody>
          <a:bodyPr anchor="t">
            <a:normAutofit/>
          </a:bodyPr>
          <a:lstStyle>
            <a:lvl1pPr marL="0" indent="0" algn="r">
              <a:buNone/>
              <a:defRPr sz="2000" b="1" cap="all" baseline="0">
                <a:solidFill>
                  <a:srgbClr val="00A3D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1273" y="186401"/>
            <a:ext cx="3304243" cy="1503854"/>
          </a:xfrm>
          <a:prstGeom prst="rect">
            <a:avLst/>
          </a:prstGeom>
        </p:spPr>
      </p:pic>
      <p:pic>
        <p:nvPicPr>
          <p:cNvPr id="10" name="Grafik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34133" y="6232907"/>
            <a:ext cx="1151694" cy="476033"/>
          </a:xfrm>
          <a:prstGeom prst="rect">
            <a:avLst/>
          </a:prstGeom>
        </p:spPr>
      </p:pic>
      <p:pic>
        <p:nvPicPr>
          <p:cNvPr id="11" name="Grafik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04613" y="6269163"/>
            <a:ext cx="1231121" cy="476033"/>
          </a:xfrm>
          <a:prstGeom prst="rect">
            <a:avLst/>
          </a:prstGeom>
        </p:spPr>
      </p:pic>
      <p:pic>
        <p:nvPicPr>
          <p:cNvPr id="4" name="Grafik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9081" y="-766620"/>
            <a:ext cx="6297372" cy="853865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haptertitel">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6507676" y="-766620"/>
            <a:ext cx="6008915" cy="8538656"/>
          </a:xfrm>
          <a:prstGeom prst="rect">
            <a:avLst/>
          </a:prstGeom>
        </p:spPr>
      </p:pic>
      <p:sp>
        <p:nvSpPr>
          <p:cNvPr id="2" name="Title 1"/>
          <p:cNvSpPr>
            <a:spLocks noGrp="1"/>
          </p:cNvSpPr>
          <p:nvPr>
            <p:ph type="ctrTitle" hasCustomPrompt="1"/>
          </p:nvPr>
        </p:nvSpPr>
        <p:spPr>
          <a:xfrm>
            <a:off x="354939" y="2445646"/>
            <a:ext cx="7722711" cy="1646302"/>
          </a:xfrm>
        </p:spPr>
        <p:txBody>
          <a:bodyPr anchor="b">
            <a:noAutofit/>
          </a:bodyPr>
          <a:lstStyle>
            <a:lvl1pPr algn="l">
              <a:defRPr sz="4000" cap="all" baseline="0">
                <a:solidFill>
                  <a:schemeClr val="accent1"/>
                </a:solidFill>
              </a:defRPr>
            </a:lvl1pPr>
          </a:lstStyle>
          <a:p>
            <a:r>
              <a:rPr lang="de-DE" dirty="0" smtClean="0"/>
              <a:t>TITELMASTERFORMAT DURCH KLICKEN BEARBEITEN</a:t>
            </a:r>
            <a:endParaRPr lang="en-US" dirty="0"/>
          </a:p>
        </p:txBody>
      </p:sp>
      <p:sp>
        <p:nvSpPr>
          <p:cNvPr id="3" name="Subtitle 2"/>
          <p:cNvSpPr>
            <a:spLocks noGrp="1"/>
          </p:cNvSpPr>
          <p:nvPr>
            <p:ph type="subTitle" idx="1"/>
          </p:nvPr>
        </p:nvSpPr>
        <p:spPr>
          <a:xfrm>
            <a:off x="354939" y="4208276"/>
            <a:ext cx="7722712" cy="1096899"/>
          </a:xfrm>
        </p:spPr>
        <p:txBody>
          <a:bodyPr anchor="t">
            <a:normAutofit/>
          </a:bodyPr>
          <a:lstStyle>
            <a:lvl1pPr marL="0" indent="0" algn="l">
              <a:buNone/>
              <a:defRPr sz="2000" b="1" cap="all"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Tree>
    <p:extLst>
      <p:ext uri="{BB962C8B-B14F-4D97-AF65-F5344CB8AC3E}">
        <p14:creationId xmlns:p14="http://schemas.microsoft.com/office/powerpoint/2010/main" val="1663030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haptertitel">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691024" y="5627371"/>
            <a:ext cx="11322078" cy="1757107"/>
          </a:xfrm>
          <a:prstGeom prst="rect">
            <a:avLst/>
          </a:prstGeom>
        </p:spPr>
      </p:pic>
      <p:pic>
        <p:nvPicPr>
          <p:cNvPr id="7" name="Grafik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45869" y="5736864"/>
            <a:ext cx="2003497" cy="911848"/>
          </a:xfrm>
          <a:prstGeom prst="rect">
            <a:avLst/>
          </a:prstGeom>
        </p:spPr>
      </p:pic>
      <p:sp>
        <p:nvSpPr>
          <p:cNvPr id="9" name="Title 1"/>
          <p:cNvSpPr>
            <a:spLocks noGrp="1"/>
          </p:cNvSpPr>
          <p:nvPr>
            <p:ph type="title"/>
          </p:nvPr>
        </p:nvSpPr>
        <p:spPr>
          <a:xfrm>
            <a:off x="677335" y="2700871"/>
            <a:ext cx="8596668" cy="1826581"/>
          </a:xfrm>
        </p:spPr>
        <p:txBody>
          <a:bodyPr anchor="b"/>
          <a:lstStyle>
            <a:lvl1pPr algn="l">
              <a:defRPr sz="4000" b="0" cap="none"/>
            </a:lvl1pPr>
          </a:lstStyle>
          <a:p>
            <a:r>
              <a:rPr lang="de-DE" smtClean="0"/>
              <a:t>Titelmasterformat durch Klicken bearbeiten</a:t>
            </a:r>
            <a:endParaRPr lang="en-US" dirty="0"/>
          </a:p>
        </p:txBody>
      </p:sp>
      <p:sp>
        <p:nvSpPr>
          <p:cNvPr id="10"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Tree>
    <p:extLst>
      <p:ext uri="{BB962C8B-B14F-4D97-AF65-F5344CB8AC3E}">
        <p14:creationId xmlns:p14="http://schemas.microsoft.com/office/powerpoint/2010/main" val="7461478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and Conten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el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1911208"/>
            <a:ext cx="5039683"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372503" y="1911208"/>
            <a:ext cx="5039682"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Only Titel">
    <p:spTree>
      <p:nvGrpSpPr>
        <p:cNvPr id="1" name=""/>
        <p:cNvGrpSpPr/>
        <p:nvPr/>
      </p:nvGrpSpPr>
      <p:grpSpPr>
        <a:xfrm>
          <a:off x="0" y="0"/>
          <a:ext cx="0" cy="0"/>
          <a:chOff x="0" y="0"/>
          <a:chExt cx="0" cy="0"/>
        </a:xfrm>
      </p:grpSpPr>
      <p:sp>
        <p:nvSpPr>
          <p:cNvPr id="2" name="Title 1"/>
          <p:cNvSpPr>
            <a:spLocks noGrp="1"/>
          </p:cNvSpPr>
          <p:nvPr>
            <p:ph type="title"/>
          </p:nvPr>
        </p:nvSpPr>
        <p:spPr>
          <a:xfrm>
            <a:off x="677333" y="562100"/>
            <a:ext cx="11114863" cy="1320800"/>
          </a:xfrm>
        </p:spPr>
        <p:txBody>
          <a:bodyPr/>
          <a:lstStyle/>
          <a:p>
            <a:r>
              <a:rPr lang="de-DE" smtClean="0"/>
              <a:t>Titelmasterformat durch Klicken bearbeiten</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acts">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7873335" y="-766620"/>
            <a:ext cx="6008915" cy="8538656"/>
          </a:xfrm>
          <a:prstGeom prst="rect">
            <a:avLst/>
          </a:prstGeom>
        </p:spPr>
      </p:pic>
      <p:pic>
        <p:nvPicPr>
          <p:cNvPr id="7" name="Grafik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2763041" flipV="1">
            <a:off x="-4810414" y="-1677733"/>
            <a:ext cx="10058400" cy="3161501"/>
          </a:xfrm>
          <a:prstGeom prst="rect">
            <a:avLst/>
          </a:prstGeom>
        </p:spPr>
      </p:pic>
      <p:sp>
        <p:nvSpPr>
          <p:cNvPr id="10" name="Title Placeholder 1"/>
          <p:cNvSpPr txBox="1">
            <a:spLocks/>
          </p:cNvSpPr>
          <p:nvPr userDrawn="1"/>
        </p:nvSpPr>
        <p:spPr>
          <a:xfrm>
            <a:off x="677334" y="562100"/>
            <a:ext cx="10766522" cy="8322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2600" b="1" kern="1200" cap="all"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ITSM4SME</a:t>
            </a:r>
            <a:r>
              <a:rPr lang="en-US" baseline="0" dirty="0" smtClean="0"/>
              <a:t> Contacts &amp; Imprint</a:t>
            </a:r>
            <a:endParaRPr lang="en-US" dirty="0"/>
          </a:p>
        </p:txBody>
      </p:sp>
      <p:sp>
        <p:nvSpPr>
          <p:cNvPr id="5" name="Textfeld 4"/>
          <p:cNvSpPr txBox="1"/>
          <p:nvPr userDrawn="1"/>
        </p:nvSpPr>
        <p:spPr>
          <a:xfrm>
            <a:off x="581891" y="1871243"/>
            <a:ext cx="1518364" cy="369332"/>
          </a:xfrm>
          <a:prstGeom prst="rect">
            <a:avLst/>
          </a:prstGeom>
          <a:noFill/>
        </p:spPr>
        <p:txBody>
          <a:bodyPr wrap="none" rtlCol="0">
            <a:spAutoFit/>
          </a:bodyPr>
          <a:lstStyle/>
          <a:p>
            <a:r>
              <a:rPr lang="de-DE" b="1" dirty="0" smtClean="0">
                <a:solidFill>
                  <a:schemeClr val="accent1"/>
                </a:solidFill>
              </a:rPr>
              <a:t>PRESENTER</a:t>
            </a:r>
            <a:endParaRPr lang="de-DE" b="1" dirty="0">
              <a:solidFill>
                <a:schemeClr val="accent1"/>
              </a:solidFill>
            </a:endParaRPr>
          </a:p>
        </p:txBody>
      </p:sp>
      <p:sp>
        <p:nvSpPr>
          <p:cNvPr id="13" name="Textfeld 12"/>
          <p:cNvSpPr txBox="1"/>
          <p:nvPr userDrawn="1"/>
        </p:nvSpPr>
        <p:spPr>
          <a:xfrm>
            <a:off x="591787" y="4481845"/>
            <a:ext cx="3078920" cy="369332"/>
          </a:xfrm>
          <a:prstGeom prst="rect">
            <a:avLst/>
          </a:prstGeom>
          <a:noFill/>
        </p:spPr>
        <p:txBody>
          <a:bodyPr wrap="none" rtlCol="0">
            <a:spAutoFit/>
          </a:bodyPr>
          <a:lstStyle/>
          <a:p>
            <a:r>
              <a:rPr lang="de-DE" b="1" dirty="0" smtClean="0">
                <a:solidFill>
                  <a:schemeClr val="accent1"/>
                </a:solidFill>
              </a:rPr>
              <a:t>PROJECT COORDINATION</a:t>
            </a:r>
            <a:endParaRPr lang="de-DE" b="1" dirty="0">
              <a:solidFill>
                <a:schemeClr val="accent1"/>
              </a:solidFill>
            </a:endParaRPr>
          </a:p>
        </p:txBody>
      </p:sp>
      <p:pic>
        <p:nvPicPr>
          <p:cNvPr id="6" name="Grafik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2645" y="5873447"/>
            <a:ext cx="1480645" cy="612000"/>
          </a:xfrm>
          <a:prstGeom prst="rect">
            <a:avLst/>
          </a:prstGeom>
        </p:spPr>
      </p:pic>
      <p:pic>
        <p:nvPicPr>
          <p:cNvPr id="14" name="Grafik 1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640378" y="5873447"/>
            <a:ext cx="1489655" cy="576000"/>
          </a:xfrm>
          <a:prstGeom prst="rect">
            <a:avLst/>
          </a:prstGeom>
        </p:spPr>
      </p:pic>
      <p:pic>
        <p:nvPicPr>
          <p:cNvPr id="16" name="Grafik 15">
            <a:hlinkClick r:id="rId6"/>
          </p:cNvPr>
          <p:cNvPicPr>
            <a:picLocks noChangeAspect="1"/>
          </p:cNvPicPr>
          <p:nvPr userDrawn="1"/>
        </p:nvPicPr>
        <p:blipFill>
          <a:blip r:embed="rId7">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698925" y="2538766"/>
            <a:ext cx="1130233" cy="324000"/>
          </a:xfrm>
          <a:prstGeom prst="rect">
            <a:avLst/>
          </a:prstGeom>
        </p:spPr>
      </p:pic>
      <p:pic>
        <p:nvPicPr>
          <p:cNvPr id="17" name="Grafik 16">
            <a:hlinkClick r:id="rId8"/>
          </p:cNvPr>
          <p:cNvPicPr>
            <a:picLocks noChangeAspect="1"/>
          </p:cNvPicPr>
          <p:nvPr userDrawn="1"/>
        </p:nvPicPr>
        <p:blipFill>
          <a:blip r:embed="rId9">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855196" y="2356309"/>
            <a:ext cx="520527" cy="709809"/>
          </a:xfrm>
          <a:prstGeom prst="rect">
            <a:avLst/>
          </a:prstGeom>
        </p:spPr>
      </p:pic>
      <p:pic>
        <p:nvPicPr>
          <p:cNvPr id="18" name="Grafik 17">
            <a:hlinkClick r:id="rId10"/>
          </p:cNvPr>
          <p:cNvPicPr>
            <a:picLocks noChangeAspect="1"/>
          </p:cNvPicPr>
          <p:nvPr userDrawn="1"/>
        </p:nvPicPr>
        <p:blipFill>
          <a:blip r:embed="rId11">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57624" y="2425463"/>
            <a:ext cx="1552575" cy="571500"/>
          </a:xfrm>
          <a:prstGeom prst="rect">
            <a:avLst/>
          </a:prstGeom>
        </p:spPr>
      </p:pic>
      <p:pic>
        <p:nvPicPr>
          <p:cNvPr id="19" name="Grafik 18">
            <a:hlinkClick r:id="rId12"/>
          </p:cNvPr>
          <p:cNvPicPr>
            <a:picLocks noChangeAspect="1"/>
          </p:cNvPicPr>
          <p:nvPr userDrawn="1"/>
        </p:nvPicPr>
        <p:blipFill>
          <a:blip r:embed="rId1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695137" y="3531964"/>
            <a:ext cx="1428750" cy="190500"/>
          </a:xfrm>
          <a:prstGeom prst="rect">
            <a:avLst/>
          </a:prstGeom>
        </p:spPr>
      </p:pic>
      <p:pic>
        <p:nvPicPr>
          <p:cNvPr id="20" name="Grafik 19">
            <a:hlinkClick r:id="rId14"/>
          </p:cNvPr>
          <p:cNvPicPr>
            <a:picLocks noChangeAspect="1"/>
          </p:cNvPicPr>
          <p:nvPr userDrawn="1"/>
        </p:nvPicPr>
        <p:blipFill>
          <a:blip r:embed="rId15">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664806" y="3341464"/>
            <a:ext cx="1285875" cy="571500"/>
          </a:xfrm>
          <a:prstGeom prst="rect">
            <a:avLst/>
          </a:prstGeom>
        </p:spPr>
      </p:pic>
      <p:pic>
        <p:nvPicPr>
          <p:cNvPr id="21" name="Grafik 20">
            <a:hlinkClick r:id="rId16"/>
          </p:cNvPr>
          <p:cNvPicPr>
            <a:picLocks noChangeAspect="1"/>
          </p:cNvPicPr>
          <p:nvPr userDrawn="1"/>
        </p:nvPicPr>
        <p:blipFill>
          <a:blip r:embed="rId17">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503475" y="3296426"/>
            <a:ext cx="1411362" cy="661576"/>
          </a:xfrm>
          <a:prstGeom prst="rect">
            <a:avLst/>
          </a:prstGeom>
        </p:spPr>
      </p:pic>
      <p:sp>
        <p:nvSpPr>
          <p:cNvPr id="22" name="Textfeld 21"/>
          <p:cNvSpPr txBox="1"/>
          <p:nvPr userDrawn="1"/>
        </p:nvSpPr>
        <p:spPr>
          <a:xfrm>
            <a:off x="4593772" y="1869268"/>
            <a:ext cx="1748492" cy="369332"/>
          </a:xfrm>
          <a:prstGeom prst="rect">
            <a:avLst/>
          </a:prstGeom>
          <a:noFill/>
        </p:spPr>
        <p:txBody>
          <a:bodyPr wrap="none" rtlCol="0">
            <a:spAutoFit/>
          </a:bodyPr>
          <a:lstStyle/>
          <a:p>
            <a:r>
              <a:rPr lang="de-DE" b="1" dirty="0" smtClean="0">
                <a:solidFill>
                  <a:schemeClr val="accent1"/>
                </a:solidFill>
              </a:rPr>
              <a:t>CONSORTIUM</a:t>
            </a:r>
            <a:endParaRPr lang="de-DE" b="1" dirty="0">
              <a:solidFill>
                <a:schemeClr val="accent1"/>
              </a:solidFill>
            </a:endParaRPr>
          </a:p>
        </p:txBody>
      </p:sp>
      <p:sp>
        <p:nvSpPr>
          <p:cNvPr id="23" name="Textfeld 22"/>
          <p:cNvSpPr txBox="1"/>
          <p:nvPr userDrawn="1"/>
        </p:nvSpPr>
        <p:spPr>
          <a:xfrm>
            <a:off x="4607205" y="4489996"/>
            <a:ext cx="5319507" cy="1015663"/>
          </a:xfrm>
          <a:prstGeom prst="rect">
            <a:avLst/>
          </a:prstGeom>
          <a:noFill/>
        </p:spPr>
        <p:txBody>
          <a:bodyPr wrap="square" rtlCol="0">
            <a:spAutoFit/>
          </a:bodyPr>
          <a:lstStyle/>
          <a:p>
            <a:r>
              <a:rPr lang="en-US" sz="1200" dirty="0" smtClean="0"/>
              <a:t>This project has been funded with support from the European</a:t>
            </a:r>
            <a:r>
              <a:rPr lang="en-US" sz="1200" baseline="0" dirty="0" smtClean="0"/>
              <a:t> </a:t>
            </a:r>
            <a:r>
              <a:rPr lang="en-US" sz="1200" dirty="0" smtClean="0"/>
              <a:t>Commission.</a:t>
            </a:r>
            <a:r>
              <a:rPr lang="en-US" sz="1200" baseline="0" dirty="0" smtClean="0"/>
              <a:t> </a:t>
            </a:r>
          </a:p>
          <a:p>
            <a:endParaRPr lang="en-US" sz="1200" baseline="0" dirty="0" smtClean="0"/>
          </a:p>
          <a:p>
            <a:r>
              <a:rPr lang="en-US" sz="1200" dirty="0" smtClean="0"/>
              <a:t>This communication reflects</a:t>
            </a:r>
            <a:r>
              <a:rPr lang="en-US" sz="1200" baseline="0" dirty="0" smtClean="0"/>
              <a:t> </a:t>
            </a:r>
            <a:r>
              <a:rPr lang="en-US" sz="1200" dirty="0" smtClean="0"/>
              <a:t>the views only</a:t>
            </a:r>
            <a:r>
              <a:rPr lang="en-US" sz="1200" baseline="0" dirty="0" smtClean="0"/>
              <a:t> </a:t>
            </a:r>
            <a:r>
              <a:rPr lang="en-US" sz="1200" dirty="0" smtClean="0"/>
              <a:t>of the author, and the</a:t>
            </a:r>
            <a:r>
              <a:rPr lang="en-US" sz="1200" baseline="0" dirty="0" smtClean="0"/>
              <a:t> </a:t>
            </a:r>
            <a:r>
              <a:rPr lang="en-US" sz="1200" dirty="0" smtClean="0"/>
              <a:t>Commission cannot be held responsible for any use which may be </a:t>
            </a:r>
            <a:br>
              <a:rPr lang="en-US" sz="1200" dirty="0" smtClean="0"/>
            </a:br>
            <a:r>
              <a:rPr lang="en-US" sz="1200" dirty="0" smtClean="0"/>
              <a:t>made of the information contained therein.</a:t>
            </a:r>
            <a:endParaRPr lang="de-DE" sz="1200" dirty="0"/>
          </a:p>
        </p:txBody>
      </p:sp>
      <p:sp>
        <p:nvSpPr>
          <p:cNvPr id="25" name="Textplatzhalter 24"/>
          <p:cNvSpPr>
            <a:spLocks noGrp="1"/>
          </p:cNvSpPr>
          <p:nvPr>
            <p:ph type="body" sz="quarter" idx="11"/>
          </p:nvPr>
        </p:nvSpPr>
        <p:spPr>
          <a:xfrm>
            <a:off x="580355" y="2181343"/>
            <a:ext cx="3325813" cy="2308650"/>
          </a:xfrm>
        </p:spPr>
        <p:txBody>
          <a:bodyPr>
            <a:noAutofit/>
          </a:bodyPr>
          <a:lstStyle>
            <a:lvl1pPr marL="0" indent="0" algn="l">
              <a:spcBef>
                <a:spcPts val="0"/>
              </a:spcBef>
              <a:buFontTx/>
              <a:buNone/>
              <a:defRPr sz="1600"/>
            </a:lvl1pPr>
            <a:lvl2pPr marL="457200" indent="0" algn="l">
              <a:spcBef>
                <a:spcPts val="0"/>
              </a:spcBef>
              <a:buFontTx/>
              <a:buNone/>
              <a:defRPr sz="1600"/>
            </a:lvl2pPr>
            <a:lvl3pPr marL="914400" indent="0" algn="l">
              <a:spcBef>
                <a:spcPts val="0"/>
              </a:spcBef>
              <a:buFontTx/>
              <a:buNone/>
              <a:defRPr sz="1600"/>
            </a:lvl3pPr>
            <a:lvl4pPr marL="1371600" indent="0" algn="l">
              <a:spcBef>
                <a:spcPts val="0"/>
              </a:spcBef>
              <a:buFontTx/>
              <a:buNone/>
              <a:defRPr sz="1600"/>
            </a:lvl4pPr>
            <a:lvl5pPr marL="1828800" indent="0" algn="l">
              <a:spcBef>
                <a:spcPts val="0"/>
              </a:spcBef>
              <a:buFontTx/>
              <a:buNone/>
              <a:defRPr sz="16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6" name="Textfeld 25"/>
          <p:cNvSpPr txBox="1"/>
          <p:nvPr userDrawn="1"/>
        </p:nvSpPr>
        <p:spPr>
          <a:xfrm>
            <a:off x="594209" y="4839306"/>
            <a:ext cx="2162515" cy="1846659"/>
          </a:xfrm>
          <a:prstGeom prst="rect">
            <a:avLst/>
          </a:prstGeom>
          <a:noFill/>
        </p:spPr>
        <p:txBody>
          <a:bodyPr wrap="none" rtlCol="0">
            <a:spAutoFit/>
          </a:bodyPr>
          <a:lstStyle/>
          <a:p>
            <a:pPr lvl="0">
              <a:spcBef>
                <a:spcPts val="0"/>
              </a:spcBef>
            </a:pPr>
            <a:r>
              <a:rPr lang="en-US" sz="1600" dirty="0" smtClean="0"/>
              <a:t>Philipp Küller</a:t>
            </a:r>
            <a:br>
              <a:rPr lang="en-US" sz="1600" dirty="0" smtClean="0"/>
            </a:br>
            <a:r>
              <a:rPr lang="en-US" sz="1600" dirty="0" smtClean="0"/>
              <a:t>Heilbronn University</a:t>
            </a:r>
          </a:p>
          <a:p>
            <a:pPr lvl="0">
              <a:spcBef>
                <a:spcPts val="0"/>
              </a:spcBef>
            </a:pPr>
            <a:r>
              <a:rPr lang="en-US" sz="1600" dirty="0" smtClean="0"/>
              <a:t>info@itsm4sme.eu</a:t>
            </a:r>
          </a:p>
          <a:p>
            <a:pPr lvl="0">
              <a:spcBef>
                <a:spcPts val="0"/>
              </a:spcBef>
            </a:pPr>
            <a:r>
              <a:rPr lang="en-US" sz="1600" dirty="0" smtClean="0"/>
              <a:t>+49 (0) 7131 – 504 518</a:t>
            </a:r>
          </a:p>
          <a:p>
            <a:pPr lvl="0">
              <a:spcBef>
                <a:spcPts val="0"/>
              </a:spcBef>
            </a:pPr>
            <a:endParaRPr lang="en-US" sz="1600" dirty="0" smtClean="0"/>
          </a:p>
          <a:p>
            <a:pPr lvl="0">
              <a:spcBef>
                <a:spcPts val="0"/>
              </a:spcBef>
            </a:pPr>
            <a:r>
              <a:rPr lang="en-US" sz="1800" b="1" kern="1200" dirty="0" smtClean="0">
                <a:solidFill>
                  <a:schemeClr val="accent1"/>
                </a:solidFill>
                <a:latin typeface="+mn-lt"/>
                <a:ea typeface="+mn-ea"/>
                <a:cs typeface="+mn-cs"/>
              </a:rPr>
              <a:t>www.itsm4sme.eu</a:t>
            </a:r>
          </a:p>
          <a:p>
            <a:pPr>
              <a:spcBef>
                <a:spcPts val="0"/>
              </a:spcBef>
            </a:pPr>
            <a:endParaRPr lang="de-DE" sz="1600" dirty="0"/>
          </a:p>
        </p:txBody>
      </p:sp>
      <p:sp>
        <p:nvSpPr>
          <p:cNvPr id="27" name="Rechteck 26">
            <a:hlinkClick r:id="rId18"/>
          </p:cNvPr>
          <p:cNvSpPr/>
          <p:nvPr userDrawn="1"/>
        </p:nvSpPr>
        <p:spPr>
          <a:xfrm>
            <a:off x="591787" y="6039697"/>
            <a:ext cx="2507673" cy="40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75475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rot="12128044" flipV="1">
            <a:off x="-163241" y="-10768"/>
            <a:ext cx="4704199" cy="1871739"/>
          </a:xfrm>
          <a:prstGeom prst="rect">
            <a:avLst/>
          </a:prstGeom>
        </p:spPr>
      </p:pic>
      <p:pic>
        <p:nvPicPr>
          <p:cNvPr id="11" name="Grafik 1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rot="10800000">
            <a:off x="-691024" y="5627371"/>
            <a:ext cx="11322078" cy="1757107"/>
          </a:xfrm>
          <a:prstGeom prst="rect">
            <a:avLst/>
          </a:prstGeom>
        </p:spPr>
      </p:pic>
      <p:sp>
        <p:nvSpPr>
          <p:cNvPr id="2" name="Title Placeholder 1"/>
          <p:cNvSpPr>
            <a:spLocks noGrp="1"/>
          </p:cNvSpPr>
          <p:nvPr>
            <p:ph type="title"/>
          </p:nvPr>
        </p:nvSpPr>
        <p:spPr>
          <a:xfrm>
            <a:off x="677334" y="562100"/>
            <a:ext cx="10766522" cy="832202"/>
          </a:xfrm>
          <a:prstGeom prst="rect">
            <a:avLst/>
          </a:prstGeom>
        </p:spPr>
        <p:txBody>
          <a:bodyPr vert="horz" lIns="91440" tIns="45720" rIns="91440" bIns="45720" rtlCol="0" anchor="t">
            <a:normAutofit/>
          </a:bodyPr>
          <a:lstStyle/>
          <a:p>
            <a:r>
              <a:rPr lang="de-DE" dirty="0" smtClean="0"/>
              <a:t>TITELMASTERFORMAT DURCH KLICKEN BEARBEITEN</a:t>
            </a:r>
            <a:endParaRPr lang="en-US" dirty="0"/>
          </a:p>
        </p:txBody>
      </p:sp>
      <p:sp>
        <p:nvSpPr>
          <p:cNvPr id="3" name="Text Placeholder 2"/>
          <p:cNvSpPr>
            <a:spLocks noGrp="1"/>
          </p:cNvSpPr>
          <p:nvPr>
            <p:ph type="body" idx="1"/>
          </p:nvPr>
        </p:nvSpPr>
        <p:spPr>
          <a:xfrm>
            <a:off x="677334" y="1911927"/>
            <a:ext cx="10766522" cy="391621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pic>
        <p:nvPicPr>
          <p:cNvPr id="10" name="Grafik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045869" y="5736864"/>
            <a:ext cx="2003497" cy="91184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7" r:id="rId2"/>
    <p:sldLayoutId id="2147483670" r:id="rId3"/>
    <p:sldLayoutId id="2147483665" r:id="rId4"/>
    <p:sldLayoutId id="2147483666" r:id="rId5"/>
    <p:sldLayoutId id="2147483654" r:id="rId6"/>
    <p:sldLayoutId id="2147483668" r:id="rId7"/>
  </p:sldLayoutIdLst>
  <p:timing>
    <p:tnLst>
      <p:par>
        <p:cTn id="1" dur="indefinite" restart="never" nodeType="tmRoot"/>
      </p:par>
    </p:tnLst>
  </p:timing>
  <p:txStyles>
    <p:titleStyle>
      <a:lvl1pPr algn="l" defTabSz="457200" rtl="0" eaLnBrk="1" latinLnBrk="0" hangingPunct="1">
        <a:spcBef>
          <a:spcPct val="0"/>
        </a:spcBef>
        <a:buNone/>
        <a:defRPr sz="2600" b="1" kern="1200" cap="all"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600"/>
        </a:spcBef>
        <a:spcAft>
          <a:spcPts val="0"/>
        </a:spcAft>
        <a:buClr>
          <a:schemeClr val="accent1"/>
        </a:buClr>
        <a:buSzPct val="80000"/>
        <a:buFont typeface="Wingdings" panose="05000000000000000000" pitchFamily="2" charset="2"/>
        <a:buChar char="§"/>
        <a:defRPr sz="2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600"/>
        </a:spcBef>
        <a:spcAft>
          <a:spcPts val="0"/>
        </a:spcAft>
        <a:buClr>
          <a:schemeClr val="accent1"/>
        </a:buClr>
        <a:buSzPct val="80000"/>
        <a:buFont typeface="Wingdings" panose="05000000000000000000" pitchFamily="2" charset="2"/>
        <a:buChar char="§"/>
        <a:defRPr sz="2000" kern="1200">
          <a:solidFill>
            <a:schemeClr val="tx1">
              <a:lumMod val="75000"/>
              <a:lumOff val="25000"/>
            </a:schemeClr>
          </a:solidFill>
          <a:latin typeface="+mn-lt"/>
          <a:ea typeface="+mn-ea"/>
          <a:cs typeface="+mn-cs"/>
        </a:defRPr>
      </a:lvl2pPr>
      <a:lvl3pPr marL="1200150" indent="-285750" algn="l" defTabSz="457200" rtl="0" eaLnBrk="1" latinLnBrk="0" hangingPunct="1">
        <a:spcBef>
          <a:spcPts val="600"/>
        </a:spcBef>
        <a:spcAft>
          <a:spcPts val="0"/>
        </a:spcAft>
        <a:buClr>
          <a:schemeClr val="accent1"/>
        </a:buClr>
        <a:buSzPct val="80000"/>
        <a:buFont typeface="Wingdings" panose="05000000000000000000" pitchFamily="2" charset="2"/>
        <a:buChar char="§"/>
        <a:defRPr sz="1800" kern="1200">
          <a:solidFill>
            <a:schemeClr val="tx1">
              <a:lumMod val="75000"/>
              <a:lumOff val="25000"/>
            </a:schemeClr>
          </a:solidFill>
          <a:latin typeface="+mn-lt"/>
          <a:ea typeface="+mn-ea"/>
          <a:cs typeface="+mn-cs"/>
        </a:defRPr>
      </a:lvl3pPr>
      <a:lvl4pPr marL="1543050" indent="-171450" algn="l" defTabSz="457200" rtl="0" eaLnBrk="1" latinLnBrk="0" hangingPunct="1">
        <a:spcBef>
          <a:spcPts val="600"/>
        </a:spcBef>
        <a:spcAft>
          <a:spcPts val="0"/>
        </a:spcAft>
        <a:buClr>
          <a:schemeClr val="accent1"/>
        </a:buClr>
        <a:buSzPct val="80000"/>
        <a:buFont typeface="Wingdings" panose="05000000000000000000" pitchFamily="2" charset="2"/>
        <a:buChar char="§"/>
        <a:defRPr sz="1800" kern="1200">
          <a:solidFill>
            <a:schemeClr val="tx1">
              <a:lumMod val="75000"/>
              <a:lumOff val="25000"/>
            </a:schemeClr>
          </a:solidFill>
          <a:latin typeface="+mn-lt"/>
          <a:ea typeface="+mn-ea"/>
          <a:cs typeface="+mn-cs"/>
        </a:defRPr>
      </a:lvl4pPr>
      <a:lvl5pPr marL="2000250" indent="-171450" algn="l" defTabSz="457200" rtl="0" eaLnBrk="1" latinLnBrk="0" hangingPunct="1">
        <a:spcBef>
          <a:spcPts val="600"/>
        </a:spcBef>
        <a:spcAft>
          <a:spcPts val="0"/>
        </a:spcAft>
        <a:buClr>
          <a:schemeClr val="accent1"/>
        </a:buClr>
        <a:buSzPct val="80000"/>
        <a:buFont typeface="Wingdings" panose="05000000000000000000" pitchFamily="2" charset="2"/>
        <a:buChar char="§"/>
        <a:defRPr sz="18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innotrain-it.eu/"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53691" y="2382981"/>
            <a:ext cx="8122183" cy="911225"/>
          </a:xfrm>
        </p:spPr>
        <p:txBody>
          <a:bodyPr/>
          <a:lstStyle/>
          <a:p>
            <a:r>
              <a:rPr lang="de-DE" dirty="0" smtClean="0">
                <a:effectLst>
                  <a:outerShdw blurRad="38100" dist="38100" dir="2700000" algn="tl">
                    <a:srgbClr val="000000">
                      <a:alpha val="43137"/>
                    </a:srgbClr>
                  </a:outerShdw>
                </a:effectLst>
              </a:rPr>
              <a:t>ITSM4SME</a:t>
            </a:r>
            <a:endParaRPr lang="de-DE" dirty="0">
              <a:effectLst>
                <a:outerShdw blurRad="38100" dist="38100" dir="2700000" algn="tl">
                  <a:srgbClr val="000000">
                    <a:alpha val="43137"/>
                  </a:srgbClr>
                </a:outerShdw>
              </a:effectLst>
            </a:endParaRPr>
          </a:p>
        </p:txBody>
      </p:sp>
      <p:sp>
        <p:nvSpPr>
          <p:cNvPr id="3" name="Untertitel 2"/>
          <p:cNvSpPr>
            <a:spLocks noGrp="1"/>
          </p:cNvSpPr>
          <p:nvPr>
            <p:ph type="subTitle" idx="1"/>
          </p:nvPr>
        </p:nvSpPr>
        <p:spPr>
          <a:xfrm>
            <a:off x="3539836" y="3555133"/>
            <a:ext cx="8122184" cy="767485"/>
          </a:xfrm>
        </p:spPr>
        <p:txBody>
          <a:bodyPr>
            <a:normAutofit/>
          </a:bodyPr>
          <a:lstStyle/>
          <a:p>
            <a:r>
              <a:rPr lang="bg-BG" dirty="0" smtClean="0">
                <a:effectLst>
                  <a:outerShdw blurRad="38100" dist="38100" dir="2700000" algn="tl">
                    <a:srgbClr val="000000">
                      <a:alpha val="43137"/>
                    </a:srgbClr>
                  </a:outerShdw>
                </a:effectLst>
              </a:rPr>
              <a:t>Управление на </a:t>
            </a:r>
            <a:r>
              <a:rPr lang="en-GB" dirty="0" smtClean="0">
                <a:effectLst>
                  <a:outerShdw blurRad="38100" dist="38100" dir="2700000" algn="tl">
                    <a:srgbClr val="000000">
                      <a:alpha val="43137"/>
                    </a:srgbClr>
                  </a:outerShdw>
                </a:effectLst>
              </a:rPr>
              <a:t>IT</a:t>
            </a:r>
            <a:r>
              <a:rPr lang="bg-BG" dirty="0" smtClean="0">
                <a:effectLst>
                  <a:outerShdw blurRad="38100" dist="38100" dir="2700000" algn="tl">
                    <a:srgbClr val="000000">
                      <a:alpha val="43137"/>
                    </a:srgbClr>
                  </a:outerShdw>
                </a:effectLst>
              </a:rPr>
              <a:t> услугите за малки и средни предприятия в Дунавския регион</a:t>
            </a:r>
            <a:endParaRPr lang="en-GB" dirty="0">
              <a:effectLst>
                <a:outerShdw blurRad="38100" dist="38100" dir="2700000" algn="tl">
                  <a:srgbClr val="000000">
                    <a:alpha val="43137"/>
                  </a:srgbClr>
                </a:outerShdw>
              </a:effectLst>
            </a:endParaRPr>
          </a:p>
        </p:txBody>
      </p:sp>
      <p:sp>
        <p:nvSpPr>
          <p:cNvPr id="4" name="Textplatzhalter 2"/>
          <p:cNvSpPr txBox="1">
            <a:spLocks/>
          </p:cNvSpPr>
          <p:nvPr/>
        </p:nvSpPr>
        <p:spPr>
          <a:xfrm>
            <a:off x="3143445" y="4998502"/>
            <a:ext cx="8596668" cy="860400"/>
          </a:xfrm>
          <a:prstGeom prst="rect">
            <a:avLst/>
          </a:prstGeom>
        </p:spPr>
        <p:txBody>
          <a:bodyPr vert="horz" lIns="91440" tIns="45720" rIns="91440" bIns="45720" rtlCol="0" anchor="t">
            <a:normAutofit/>
          </a:bodyPr>
          <a:lstStyle/>
          <a:p>
            <a:pPr marL="0" marR="0" lvl="0" indent="0" algn="r" defTabSz="457200" rtl="0" eaLnBrk="1" fontAlgn="auto" latinLnBrk="0" hangingPunct="1">
              <a:lnSpc>
                <a:spcPct val="100000"/>
              </a:lnSpc>
              <a:spcBef>
                <a:spcPts val="600"/>
              </a:spcBef>
              <a:spcAft>
                <a:spcPts val="0"/>
              </a:spcAft>
              <a:buClr>
                <a:schemeClr val="accent1"/>
              </a:buClr>
              <a:buSzPct val="80000"/>
              <a:buFont typeface="Wingdings" panose="05000000000000000000" pitchFamily="2" charset="2"/>
              <a:buNone/>
              <a:tabLst/>
              <a:defRPr/>
            </a:pPr>
            <a:r>
              <a:rPr kumimoji="0" lang="bg-BG" sz="1400" b="1" i="1" u="none" strike="noStrike" kern="1200" cap="all" spc="0" normalizeH="0" baseline="0" noProof="0" dirty="0" smtClean="0">
                <a:ln>
                  <a:noFill/>
                </a:ln>
                <a:solidFill>
                  <a:srgbClr val="00A3DF"/>
                </a:solidFill>
                <a:effectLst/>
                <a:uLnTx/>
                <a:uFillTx/>
                <a:latin typeface="Garamond" pitchFamily="18" charset="0"/>
              </a:rPr>
              <a:t>Миролюба Маджарова</a:t>
            </a:r>
            <a:endParaRPr kumimoji="0" lang="en-US" sz="1400" b="1" i="1" u="none" strike="noStrike" kern="1200" cap="all" spc="0" normalizeH="0" baseline="0" noProof="0" dirty="0" smtClean="0">
              <a:ln>
                <a:noFill/>
              </a:ln>
              <a:solidFill>
                <a:srgbClr val="00A3DF"/>
              </a:solidFill>
              <a:effectLst/>
              <a:uLnTx/>
              <a:uFillTx/>
              <a:latin typeface="Garamond" pitchFamily="18" charset="0"/>
            </a:endParaRPr>
          </a:p>
          <a:p>
            <a:pPr marL="0" marR="0" lvl="0" indent="0" algn="r" defTabSz="457200" rtl="0" eaLnBrk="1" fontAlgn="auto" latinLnBrk="0" hangingPunct="1">
              <a:lnSpc>
                <a:spcPct val="100000"/>
              </a:lnSpc>
              <a:spcBef>
                <a:spcPts val="600"/>
              </a:spcBef>
              <a:spcAft>
                <a:spcPts val="0"/>
              </a:spcAft>
              <a:buClr>
                <a:schemeClr val="accent1"/>
              </a:buClr>
              <a:buSzPct val="80000"/>
              <a:buFont typeface="Wingdings" panose="05000000000000000000" pitchFamily="2" charset="2"/>
              <a:buNone/>
              <a:tabLst/>
              <a:defRPr/>
            </a:pPr>
            <a:r>
              <a:rPr kumimoji="0" lang="bg-BG" sz="1600" b="1" i="1" u="none" strike="noStrike" kern="1200" cap="all" spc="0" normalizeH="0" baseline="0" noProof="0" dirty="0" smtClean="0">
                <a:ln>
                  <a:noFill/>
                </a:ln>
                <a:solidFill>
                  <a:srgbClr val="00A3DF"/>
                </a:solidFill>
                <a:effectLst/>
                <a:uLnTx/>
                <a:uFillTx/>
                <a:latin typeface="Garamond" pitchFamily="18" charset="0"/>
              </a:rPr>
              <a:t>Институт за изследвания</a:t>
            </a:r>
            <a:r>
              <a:rPr kumimoji="0" lang="bg-BG" sz="1600" b="1" i="1" u="none" strike="noStrike" kern="1200" cap="all" spc="0" normalizeH="0" noProof="0" dirty="0" smtClean="0">
                <a:ln>
                  <a:noFill/>
                </a:ln>
                <a:solidFill>
                  <a:srgbClr val="00A3DF"/>
                </a:solidFill>
                <a:effectLst/>
                <a:uLnTx/>
                <a:uFillTx/>
                <a:latin typeface="Garamond" pitchFamily="18" charset="0"/>
              </a:rPr>
              <a:t> и развитие, София</a:t>
            </a:r>
            <a:endParaRPr kumimoji="0" lang="en-US" sz="1600" b="1" i="1" u="none" strike="noStrike" kern="1200" cap="all" spc="0" normalizeH="0" baseline="0" noProof="0" dirty="0">
              <a:ln>
                <a:noFill/>
              </a:ln>
              <a:solidFill>
                <a:srgbClr val="00A3DF"/>
              </a:solidFill>
              <a:effectLst/>
              <a:uLnTx/>
              <a:uFillTx/>
              <a:latin typeface="Garamond" pitchFamily="18" charset="0"/>
            </a:endParaRPr>
          </a:p>
        </p:txBody>
      </p:sp>
    </p:spTree>
    <p:extLst>
      <p:ext uri="{BB962C8B-B14F-4D97-AF65-F5344CB8AC3E}">
        <p14:creationId xmlns:p14="http://schemas.microsoft.com/office/powerpoint/2010/main" val="1016426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2100"/>
            <a:ext cx="10766522" cy="504700"/>
          </a:xfrm>
        </p:spPr>
        <p:txBody>
          <a:bodyPr>
            <a:normAutofit fontScale="90000"/>
          </a:bodyPr>
          <a:lstStyle/>
          <a:p>
            <a:r>
              <a:rPr lang="bg-BG" dirty="0" smtClean="0">
                <a:effectLst>
                  <a:outerShdw blurRad="38100" dist="38100" dir="2700000" algn="tl">
                    <a:srgbClr val="000000">
                      <a:alpha val="43137"/>
                    </a:srgbClr>
                  </a:outerShdw>
                </a:effectLst>
              </a:rPr>
              <a:t>Моделът </a:t>
            </a:r>
            <a:r>
              <a:rPr lang="en-US" dirty="0" smtClean="0">
                <a:effectLst>
                  <a:outerShdw blurRad="38100" dist="38100" dir="2700000" algn="tl">
                    <a:srgbClr val="000000">
                      <a:alpha val="43137"/>
                    </a:srgbClr>
                  </a:outerShdw>
                </a:effectLst>
              </a:rPr>
              <a:t>ITSM</a:t>
            </a:r>
            <a:r>
              <a:rPr lang="bg-BG" dirty="0" smtClean="0">
                <a:effectLst>
                  <a:outerShdw blurRad="38100" dist="38100" dir="2700000" algn="tl">
                    <a:srgbClr val="000000">
                      <a:alpha val="43137"/>
                    </a:srgbClr>
                  </a:outerShdw>
                </a:effectLst>
              </a:rPr>
              <a:t> – в полза за малките и средни предприятия</a:t>
            </a:r>
            <a:endParaRPr lang="bg-BG" dirty="0"/>
          </a:p>
        </p:txBody>
      </p:sp>
      <p:sp>
        <p:nvSpPr>
          <p:cNvPr id="3" name="Content Placeholder 2"/>
          <p:cNvSpPr>
            <a:spLocks noGrp="1"/>
          </p:cNvSpPr>
          <p:nvPr>
            <p:ph idx="1"/>
          </p:nvPr>
        </p:nvSpPr>
        <p:spPr/>
        <p:txBody>
          <a:bodyPr/>
          <a:lstStyle/>
          <a:p>
            <a:endParaRPr lang="bg-BG" dirty="0" smtClean="0"/>
          </a:p>
          <a:p>
            <a:r>
              <a:rPr lang="bg-BG" dirty="0" smtClean="0"/>
              <a:t>Интеграция и </a:t>
            </a:r>
            <a:r>
              <a:rPr lang="bg-BG" b="1" dirty="0" smtClean="0"/>
              <a:t>обвързване на ИТ с бизнес стратегията;</a:t>
            </a:r>
          </a:p>
          <a:p>
            <a:r>
              <a:rPr lang="bg-BG" dirty="0" smtClean="0"/>
              <a:t>По-голяма </a:t>
            </a:r>
            <a:r>
              <a:rPr lang="bg-BG" b="1" dirty="0" smtClean="0"/>
              <a:t>прозрачност по отношение на време и разходи;</a:t>
            </a:r>
          </a:p>
          <a:p>
            <a:r>
              <a:rPr lang="bg-BG" dirty="0" smtClean="0"/>
              <a:t>Демонстрация на </a:t>
            </a:r>
            <a:r>
              <a:rPr lang="bg-BG" b="1" dirty="0" smtClean="0"/>
              <a:t>добавената стойност на ИТ;</a:t>
            </a:r>
          </a:p>
          <a:p>
            <a:r>
              <a:rPr lang="bg-BG" dirty="0" smtClean="0"/>
              <a:t>Намаляване на </a:t>
            </a:r>
            <a:r>
              <a:rPr lang="bg-BG" b="1" dirty="0" smtClean="0"/>
              <a:t>ИТ натоварването и разходите;</a:t>
            </a:r>
          </a:p>
          <a:p>
            <a:r>
              <a:rPr lang="bg-BG" dirty="0" smtClean="0"/>
              <a:t>Въвеждане на </a:t>
            </a:r>
            <a:r>
              <a:rPr lang="bg-BG" b="1" dirty="0" smtClean="0"/>
              <a:t>процес на оптимизация на ИТ;</a:t>
            </a:r>
          </a:p>
          <a:p>
            <a:r>
              <a:rPr lang="bg-BG" dirty="0" smtClean="0"/>
              <a:t>Подобрения в </a:t>
            </a:r>
            <a:r>
              <a:rPr lang="bg-BG" b="1" dirty="0" smtClean="0"/>
              <a:t>управлението на техническата промяна; </a:t>
            </a:r>
          </a:p>
          <a:p>
            <a:r>
              <a:rPr lang="bg-BG" dirty="0" smtClean="0"/>
              <a:t>Подобрени възможности за източници;</a:t>
            </a:r>
          </a:p>
          <a:p>
            <a:r>
              <a:rPr lang="bg-BG" dirty="0" smtClean="0"/>
              <a:t>Съответствие и правна сигурност.</a:t>
            </a:r>
          </a:p>
          <a:p>
            <a:endParaRPr lang="bg-B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bg-BG"/>
          </a:p>
        </p:txBody>
      </p:sp>
      <p:pic>
        <p:nvPicPr>
          <p:cNvPr id="1027" name="Picture 3" descr="ITD"/>
          <p:cNvPicPr>
            <a:picLocks noChangeAspect="1" noChangeArrowheads="1"/>
          </p:cNvPicPr>
          <p:nvPr/>
        </p:nvPicPr>
        <p:blipFill>
          <a:blip r:embed="rId2"/>
          <a:srcRect/>
          <a:stretch>
            <a:fillRect/>
          </a:stretch>
        </p:blipFill>
        <p:spPr bwMode="auto">
          <a:xfrm>
            <a:off x="1539298" y="2641887"/>
            <a:ext cx="4139923" cy="1168111"/>
          </a:xfrm>
          <a:prstGeom prst="rect">
            <a:avLst/>
          </a:prstGeom>
          <a:noFill/>
        </p:spPr>
      </p:pic>
      <p:sp>
        <p:nvSpPr>
          <p:cNvPr id="1029" name="Rectangle 5"/>
          <p:cNvSpPr>
            <a:spLocks noChangeArrowheads="1"/>
          </p:cNvSpPr>
          <p:nvPr/>
        </p:nvSpPr>
        <p:spPr bwMode="auto">
          <a:xfrm>
            <a:off x="5779510" y="2319555"/>
            <a:ext cx="3960235"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 pos="2636838" algn="ctr"/>
                <a:tab pos="5273675" algn="r"/>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Institute of Technology and Development Foundation </a:t>
            </a:r>
            <a:endParaRPr kumimoji="0" lang="bg-BG"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636838" algn="ctr"/>
                <a:tab pos="5273675" algn="r"/>
              </a:tabLst>
            </a:pPr>
            <a:r>
              <a:rPr kumimoji="0" lang="bg-BG" b="0" i="0" u="none" strike="noStrike" cap="none" normalizeH="0" baseline="0" dirty="0" smtClean="0">
                <a:ln>
                  <a:noFill/>
                </a:ln>
                <a:solidFill>
                  <a:schemeClr val="tx1"/>
                </a:solidFill>
                <a:effectLst/>
                <a:latin typeface="Arial" pitchFamily="34" charset="0"/>
                <a:ea typeface="Calibri" pitchFamily="34" charset="0"/>
                <a:cs typeface="Arial" pitchFamily="34" charset="0"/>
              </a:rPr>
              <a:t>1</a:t>
            </a:r>
            <a:r>
              <a:rPr kumimoji="0" lang="it-IT" b="0" i="0" u="none" strike="noStrike" cap="none" normalizeH="0" baseline="0" dirty="0" smtClean="0">
                <a:ln>
                  <a:noFill/>
                </a:ln>
                <a:solidFill>
                  <a:schemeClr val="tx1"/>
                </a:solidFill>
                <a:effectLst/>
                <a:latin typeface="Arial" pitchFamily="34" charset="0"/>
                <a:ea typeface="Calibri" pitchFamily="34" charset="0"/>
                <a:cs typeface="Arial" pitchFamily="34" charset="0"/>
              </a:rPr>
              <a:t>000 Sofia, Bulgaria</a:t>
            </a:r>
            <a:endParaRPr kumimoji="0" lang="bg-BG"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636838" algn="ctr"/>
                <a:tab pos="5273675" algn="r"/>
              </a:tabLst>
            </a:pP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11 </a:t>
            </a:r>
            <a:r>
              <a:rPr kumimoji="0" lang="en-GB"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Magnaurska</a:t>
            </a: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GB"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Shkola</a:t>
            </a: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 str., </a:t>
            </a: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floor 3 </a:t>
            </a:r>
            <a:endParaRPr kumimoji="0" lang="bg-BG"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636838" algn="ctr"/>
                <a:tab pos="5273675" algn="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Tel</a:t>
            </a: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   +359 2 809 02 63</a:t>
            </a:r>
            <a:endPar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636838" algn="ctr"/>
                <a:tab pos="5273675" algn="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Fax</a:t>
            </a: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de-AT" b="0" i="0" u="none" strike="noStrike" cap="none" normalizeH="0" baseline="0" dirty="0" smtClean="0">
                <a:ln>
                  <a:noFill/>
                </a:ln>
                <a:solidFill>
                  <a:schemeClr val="tx1"/>
                </a:solidFill>
                <a:effectLst/>
                <a:latin typeface="Arial" pitchFamily="34" charset="0"/>
                <a:ea typeface="Calibri" pitchFamily="34" charset="0"/>
                <a:cs typeface="Arial" pitchFamily="34" charset="0"/>
              </a:rPr>
              <a:t>+359 2 </a:t>
            </a: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809 02 67</a:t>
            </a:r>
            <a:r>
              <a:rPr kumimoji="0" lang="bg-BG"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986877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2800" dirty="0" smtClean="0">
                <a:effectLst>
                  <a:outerShdw blurRad="38100" dist="38100" dir="2700000" algn="tl">
                    <a:srgbClr val="000000">
                      <a:alpha val="43137"/>
                    </a:srgbClr>
                  </a:outerShdw>
                </a:effectLst>
              </a:rPr>
              <a:t>Проектът </a:t>
            </a:r>
            <a:r>
              <a:rPr lang="en-GB" sz="2800" dirty="0" smtClean="0">
                <a:effectLst>
                  <a:outerShdw blurRad="38100" dist="38100" dir="2700000" algn="tl">
                    <a:srgbClr val="000000">
                      <a:alpha val="43137"/>
                    </a:srgbClr>
                  </a:outerShdw>
                </a:effectLst>
              </a:rPr>
              <a:t>itsm4sme</a:t>
            </a:r>
            <a:endParaRPr lang="bg-BG" sz="2800" dirty="0">
              <a:effectLst>
                <a:outerShdw blurRad="38100" dist="38100" dir="2700000" algn="tl">
                  <a:srgbClr val="000000">
                    <a:alpha val="43137"/>
                  </a:srgbClr>
                </a:outerShdw>
              </a:effectLst>
            </a:endParaRPr>
          </a:p>
        </p:txBody>
      </p:sp>
      <p:sp>
        <p:nvSpPr>
          <p:cNvPr id="4" name="Inhaltsplatzhalter 2"/>
          <p:cNvSpPr>
            <a:spLocks noGrp="1"/>
          </p:cNvSpPr>
          <p:nvPr>
            <p:ph idx="1"/>
          </p:nvPr>
        </p:nvSpPr>
        <p:spPr>
          <a:xfrm>
            <a:off x="677334" y="1628775"/>
            <a:ext cx="10766522" cy="4199369"/>
          </a:xfrm>
        </p:spPr>
        <p:txBody>
          <a:bodyPr>
            <a:normAutofit/>
          </a:bodyPr>
          <a:lstStyle/>
          <a:p>
            <a:pPr>
              <a:spcBef>
                <a:spcPts val="2250"/>
              </a:spcBef>
            </a:pPr>
            <a:endParaRPr lang="en-GB" sz="2000" noProof="0" dirty="0" smtClean="0"/>
          </a:p>
          <a:p>
            <a:pPr marL="271463" indent="-271463">
              <a:spcBef>
                <a:spcPts val="2250"/>
              </a:spcBef>
              <a:tabLst>
                <a:tab pos="3228975" algn="l"/>
              </a:tabLst>
            </a:pPr>
            <a:r>
              <a:rPr lang="bg-BG" sz="2000" noProof="0" dirty="0" smtClean="0"/>
              <a:t>Продължителност 	октомври </a:t>
            </a:r>
            <a:r>
              <a:rPr lang="en-GB" sz="2000" noProof="0" dirty="0" smtClean="0"/>
              <a:t>2013 – </a:t>
            </a:r>
            <a:r>
              <a:rPr lang="bg-BG" sz="2000" noProof="0" dirty="0" smtClean="0"/>
              <a:t>септември </a:t>
            </a:r>
            <a:r>
              <a:rPr lang="en-GB" sz="2000" noProof="0" dirty="0" smtClean="0"/>
              <a:t>2015</a:t>
            </a:r>
          </a:p>
          <a:p>
            <a:pPr>
              <a:spcBef>
                <a:spcPts val="2250"/>
              </a:spcBef>
              <a:tabLst>
                <a:tab pos="3228975" algn="l"/>
              </a:tabLst>
            </a:pPr>
            <a:r>
              <a:rPr lang="en-GB" sz="2000" noProof="0" dirty="0" smtClean="0"/>
              <a:t>EU-</a:t>
            </a:r>
            <a:r>
              <a:rPr lang="bg-BG" sz="2000" noProof="0" dirty="0" smtClean="0"/>
              <a:t>Програма</a:t>
            </a:r>
            <a:r>
              <a:rPr lang="en-GB" sz="2000" noProof="0" dirty="0" smtClean="0"/>
              <a:t>	Lifelong Learning</a:t>
            </a:r>
            <a:br>
              <a:rPr lang="en-GB" sz="2000" noProof="0" dirty="0" smtClean="0"/>
            </a:br>
            <a:r>
              <a:rPr lang="en-GB" sz="2000" noProof="0" dirty="0" smtClean="0"/>
              <a:t>	Leonardo da Vinci</a:t>
            </a:r>
            <a:br>
              <a:rPr lang="en-GB" sz="2000" noProof="0" dirty="0" smtClean="0"/>
            </a:br>
            <a:r>
              <a:rPr lang="en-GB" sz="2000" noProof="0" dirty="0" smtClean="0"/>
              <a:t>	Transfer of Innovation</a:t>
            </a:r>
          </a:p>
          <a:p>
            <a:pPr>
              <a:spcBef>
                <a:spcPts val="2250"/>
              </a:spcBef>
              <a:tabLst>
                <a:tab pos="3228975" algn="l"/>
              </a:tabLst>
            </a:pPr>
            <a:r>
              <a:rPr lang="bg-BG" sz="2000" noProof="0" dirty="0" smtClean="0"/>
              <a:t>Бюджет на проекта</a:t>
            </a:r>
            <a:r>
              <a:rPr lang="en-GB" sz="2000" noProof="0" dirty="0" smtClean="0"/>
              <a:t>	400.000 Euro</a:t>
            </a:r>
          </a:p>
          <a:p>
            <a:pPr>
              <a:spcBef>
                <a:spcPts val="2250"/>
              </a:spcBef>
              <a:tabLst>
                <a:tab pos="3228975" algn="l"/>
              </a:tabLst>
            </a:pPr>
            <a:r>
              <a:rPr lang="en-GB" sz="2000" noProof="0" dirty="0" smtClean="0"/>
              <a:t>EU-</a:t>
            </a:r>
            <a:r>
              <a:rPr lang="bg-BG" sz="2000" noProof="0" dirty="0" smtClean="0"/>
              <a:t>Финансиране</a:t>
            </a:r>
            <a:r>
              <a:rPr lang="en-GB" sz="2000" noProof="0" dirty="0" smtClean="0"/>
              <a:t>	300.000 Euro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56208" y="373309"/>
            <a:ext cx="8596668" cy="735056"/>
          </a:xfrm>
        </p:spPr>
        <p:txBody>
          <a:bodyPr>
            <a:normAutofit/>
          </a:bodyPr>
          <a:lstStyle/>
          <a:p>
            <a:r>
              <a:rPr lang="bg-BG" sz="2800" b="1" cap="small" dirty="0" smtClean="0">
                <a:effectLst>
                  <a:outerShdw blurRad="38100" dist="38100" dir="2700000" algn="tl">
                    <a:srgbClr val="000000">
                      <a:alpha val="43137"/>
                    </a:srgbClr>
                  </a:outerShdw>
                </a:effectLst>
              </a:rPr>
              <a:t>Консорциум на проекта</a:t>
            </a:r>
            <a:endParaRPr lang="en-US" sz="2800" b="1" cap="small" dirty="0">
              <a:effectLst>
                <a:outerShdw blurRad="38100" dist="38100" dir="2700000" algn="tl">
                  <a:srgbClr val="000000">
                    <a:alpha val="43137"/>
                  </a:srgbClr>
                </a:outerShdw>
              </a:effectLst>
            </a:endParaRPr>
          </a:p>
        </p:txBody>
      </p:sp>
      <p:grpSp>
        <p:nvGrpSpPr>
          <p:cNvPr id="12" name="Gruppieren 2"/>
          <p:cNvGrpSpPr/>
          <p:nvPr/>
        </p:nvGrpSpPr>
        <p:grpSpPr>
          <a:xfrm>
            <a:off x="1667509" y="1081723"/>
            <a:ext cx="8856984" cy="4694553"/>
            <a:chOff x="736425" y="1451611"/>
            <a:chExt cx="7577555" cy="3738729"/>
          </a:xfrm>
        </p:grpSpPr>
        <p:pic>
          <p:nvPicPr>
            <p:cNvPr id="13" name="Grafik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139013" y="1451611"/>
              <a:ext cx="4105033" cy="3664131"/>
            </a:xfrm>
            <a:prstGeom prst="rect">
              <a:avLst/>
            </a:prstGeom>
          </p:spPr>
        </p:pic>
        <p:pic>
          <p:nvPicPr>
            <p:cNvPr id="14" name="Grafik 4"/>
            <p:cNvPicPr>
              <a:picLocks noChangeAspect="1"/>
            </p:cNvPicPr>
            <p:nvPr/>
          </p:nvPicPr>
          <p:blipFill>
            <a:blip r:embed="rId3" cstate="screen">
              <a:grayscl/>
              <a:extLst>
                <a:ext uri="{28A0092B-C50C-407E-A947-70E740481C1C}">
                  <a14:useLocalDpi xmlns:a14="http://schemas.microsoft.com/office/drawing/2010/main"/>
                </a:ext>
              </a:extLst>
            </a:blip>
            <a:srcRect/>
            <a:stretch>
              <a:fillRect/>
            </a:stretch>
          </p:blipFill>
          <p:spPr bwMode="auto">
            <a:xfrm>
              <a:off x="1335310" y="4038600"/>
              <a:ext cx="709613" cy="552450"/>
            </a:xfrm>
            <a:prstGeom prst="rect">
              <a:avLst/>
            </a:prstGeom>
            <a:noFill/>
            <a:ln w="9525">
              <a:noFill/>
              <a:miter lim="800000"/>
              <a:headEnd/>
              <a:tailEnd/>
            </a:ln>
          </p:spPr>
        </p:pic>
        <p:pic>
          <p:nvPicPr>
            <p:cNvPr id="15" name="Grafik 6"/>
            <p:cNvPicPr>
              <a:picLocks noChangeAspect="1"/>
            </p:cNvPicPr>
            <p:nvPr/>
          </p:nvPicPr>
          <p:blipFill>
            <a:blip r:embed="rId4" cstate="screen">
              <a:grayscl/>
              <a:extLst>
                <a:ext uri="{28A0092B-C50C-407E-A947-70E740481C1C}">
                  <a14:useLocalDpi xmlns:a14="http://schemas.microsoft.com/office/drawing/2010/main"/>
                </a:ext>
              </a:extLst>
            </a:blip>
            <a:srcRect/>
            <a:stretch>
              <a:fillRect/>
            </a:stretch>
          </p:blipFill>
          <p:spPr bwMode="auto">
            <a:xfrm>
              <a:off x="1329356" y="2235994"/>
              <a:ext cx="1243013" cy="478631"/>
            </a:xfrm>
            <a:prstGeom prst="rect">
              <a:avLst/>
            </a:prstGeom>
            <a:noFill/>
            <a:ln w="9525">
              <a:noFill/>
              <a:miter lim="800000"/>
              <a:headEnd/>
              <a:tailEnd/>
            </a:ln>
          </p:spPr>
        </p:pic>
        <p:pic>
          <p:nvPicPr>
            <p:cNvPr id="16" name="Grafik 7"/>
            <p:cNvPicPr>
              <a:picLocks noChangeAspect="1"/>
            </p:cNvPicPr>
            <p:nvPr/>
          </p:nvPicPr>
          <p:blipFill>
            <a:blip r:embed="rId5">
              <a:grayscl/>
            </a:blip>
            <a:srcRect/>
            <a:stretch>
              <a:fillRect/>
            </a:stretch>
          </p:blipFill>
          <p:spPr bwMode="auto">
            <a:xfrm>
              <a:off x="6648296" y="4182666"/>
              <a:ext cx="1665684" cy="469106"/>
            </a:xfrm>
            <a:prstGeom prst="rect">
              <a:avLst/>
            </a:prstGeom>
            <a:noFill/>
            <a:ln w="9525">
              <a:noFill/>
              <a:miter lim="800000"/>
              <a:headEnd/>
              <a:tailEnd/>
            </a:ln>
          </p:spPr>
        </p:pic>
        <p:pic>
          <p:nvPicPr>
            <p:cNvPr id="17" name="Grafik 8"/>
            <p:cNvPicPr>
              <a:picLocks noChangeAspect="1"/>
            </p:cNvPicPr>
            <p:nvPr/>
          </p:nvPicPr>
          <p:blipFill>
            <a:blip r:embed="rId6" cstate="screen">
              <a:grayscl/>
              <a:extLst>
                <a:ext uri="{28A0092B-C50C-407E-A947-70E740481C1C}">
                  <a14:useLocalDpi xmlns:a14="http://schemas.microsoft.com/office/drawing/2010/main"/>
                </a:ext>
              </a:extLst>
            </a:blip>
            <a:srcRect/>
            <a:stretch>
              <a:fillRect/>
            </a:stretch>
          </p:blipFill>
          <p:spPr bwMode="auto">
            <a:xfrm>
              <a:off x="736425" y="3038475"/>
              <a:ext cx="1797844" cy="677466"/>
            </a:xfrm>
            <a:prstGeom prst="rect">
              <a:avLst/>
            </a:prstGeom>
            <a:noFill/>
            <a:ln w="9525">
              <a:noFill/>
              <a:miter lim="800000"/>
              <a:headEnd/>
              <a:tailEnd/>
            </a:ln>
          </p:spPr>
        </p:pic>
        <p:pic>
          <p:nvPicPr>
            <p:cNvPr id="18" name="Bild 10" descr="LogoAAUPM.jpg"/>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565725" y="2697956"/>
              <a:ext cx="1052513" cy="467916"/>
            </a:xfrm>
            <a:prstGeom prst="rect">
              <a:avLst/>
            </a:prstGeom>
            <a:noFill/>
            <a:ln w="9525">
              <a:noFill/>
              <a:miter lim="800000"/>
              <a:headEnd/>
              <a:tailEnd/>
            </a:ln>
          </p:spPr>
        </p:pic>
        <p:sp>
          <p:nvSpPr>
            <p:cNvPr id="19" name="Legende mit Linie 2 (Akzentuierungsbalken) 13"/>
            <p:cNvSpPr/>
            <p:nvPr/>
          </p:nvSpPr>
          <p:spPr>
            <a:xfrm>
              <a:off x="2799779" y="2195513"/>
              <a:ext cx="1159669" cy="535781"/>
            </a:xfrm>
            <a:prstGeom prst="accentCallout2">
              <a:avLst>
                <a:gd name="adj1" fmla="val 18750"/>
                <a:gd name="adj2" fmla="val -8333"/>
                <a:gd name="adj3" fmla="val 19945"/>
                <a:gd name="adj4" fmla="val 13749"/>
                <a:gd name="adj5" fmla="val 253002"/>
                <a:gd name="adj6" fmla="val 119044"/>
              </a:avLst>
            </a:prstGeom>
            <a:noFill/>
            <a:ln w="19050">
              <a:solidFill>
                <a:srgbClr val="00A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20" name="Rechteck 16"/>
            <p:cNvSpPr/>
            <p:nvPr/>
          </p:nvSpPr>
          <p:spPr>
            <a:xfrm>
              <a:off x="1879425" y="4665274"/>
              <a:ext cx="2381250" cy="525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21" name="Legende mit Linie 2 (Akzentuierungsbalken) 14"/>
            <p:cNvSpPr/>
            <p:nvPr/>
          </p:nvSpPr>
          <p:spPr>
            <a:xfrm>
              <a:off x="2756916" y="3108723"/>
              <a:ext cx="1159669" cy="458390"/>
            </a:xfrm>
            <a:prstGeom prst="accentCallout2">
              <a:avLst>
                <a:gd name="adj1" fmla="val 18750"/>
                <a:gd name="adj2" fmla="val -8333"/>
                <a:gd name="adj3" fmla="val 19945"/>
                <a:gd name="adj4" fmla="val 13749"/>
                <a:gd name="adj5" fmla="val 134235"/>
                <a:gd name="adj6" fmla="val 128085"/>
              </a:avLst>
            </a:prstGeom>
            <a:noFill/>
            <a:ln w="19050">
              <a:solidFill>
                <a:srgbClr val="00A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22" name="Legende mit Linie 2 (Akzentuierungsbalken) 15"/>
            <p:cNvSpPr/>
            <p:nvPr/>
          </p:nvSpPr>
          <p:spPr>
            <a:xfrm>
              <a:off x="2149698" y="4026694"/>
              <a:ext cx="1158478" cy="564356"/>
            </a:xfrm>
            <a:prstGeom prst="accentCallout2">
              <a:avLst>
                <a:gd name="adj1" fmla="val 18750"/>
                <a:gd name="adj2" fmla="val -8333"/>
                <a:gd name="adj3" fmla="val 19945"/>
                <a:gd name="adj4" fmla="val 13749"/>
                <a:gd name="adj5" fmla="val -42730"/>
                <a:gd name="adj6" fmla="val 217248"/>
              </a:avLst>
            </a:prstGeom>
            <a:noFill/>
            <a:ln w="19050">
              <a:solidFill>
                <a:srgbClr val="00A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pic>
          <p:nvPicPr>
            <p:cNvPr id="23" name="Grafik 5"/>
            <p:cNvPicPr>
              <a:picLocks noChangeAspect="1"/>
            </p:cNvPicPr>
            <p:nvPr/>
          </p:nvPicPr>
          <p:blipFill>
            <a:blip r:embed="rId8">
              <a:grayscl/>
            </a:blip>
            <a:srcRect/>
            <a:stretch>
              <a:fillRect/>
            </a:stretch>
          </p:blipFill>
          <p:spPr bwMode="auto">
            <a:xfrm>
              <a:off x="2610469" y="4783527"/>
              <a:ext cx="1106091" cy="379810"/>
            </a:xfrm>
            <a:prstGeom prst="rect">
              <a:avLst/>
            </a:prstGeom>
            <a:noFill/>
            <a:ln w="9525">
              <a:noFill/>
              <a:miter lim="800000"/>
              <a:headEnd/>
              <a:tailEnd/>
            </a:ln>
          </p:spPr>
        </p:pic>
        <p:sp>
          <p:nvSpPr>
            <p:cNvPr id="24" name="Legende mit Linie 2 (Akzentuierungsbalken) 18"/>
            <p:cNvSpPr/>
            <p:nvPr/>
          </p:nvSpPr>
          <p:spPr>
            <a:xfrm>
              <a:off x="6713283" y="4149384"/>
              <a:ext cx="1232297" cy="466725"/>
            </a:xfrm>
            <a:prstGeom prst="accentCallout2">
              <a:avLst>
                <a:gd name="adj1" fmla="val 18750"/>
                <a:gd name="adj2" fmla="val -8333"/>
                <a:gd name="adj3" fmla="val 19945"/>
                <a:gd name="adj4" fmla="val -34363"/>
                <a:gd name="adj5" fmla="val 49885"/>
                <a:gd name="adj6" fmla="val -108934"/>
              </a:avLst>
            </a:prstGeom>
            <a:noFill/>
            <a:ln w="19050">
              <a:solidFill>
                <a:srgbClr val="00A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25" name="Legende mit Linie 2 (Akzentuierungsbalken) 19"/>
            <p:cNvSpPr/>
            <p:nvPr/>
          </p:nvSpPr>
          <p:spPr>
            <a:xfrm>
              <a:off x="6550247" y="2708672"/>
              <a:ext cx="1232297" cy="527447"/>
            </a:xfrm>
            <a:prstGeom prst="accentCallout2">
              <a:avLst>
                <a:gd name="adj1" fmla="val 18750"/>
                <a:gd name="adj2" fmla="val -8333"/>
                <a:gd name="adj3" fmla="val 19945"/>
                <a:gd name="adj4" fmla="val -34363"/>
                <a:gd name="adj5" fmla="val 226093"/>
                <a:gd name="adj6" fmla="val -93073"/>
              </a:avLst>
            </a:prstGeom>
            <a:noFill/>
            <a:ln w="19050">
              <a:solidFill>
                <a:srgbClr val="00A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26" name="Textfeld 22"/>
            <p:cNvSpPr txBox="1"/>
            <p:nvPr/>
          </p:nvSpPr>
          <p:spPr>
            <a:xfrm>
              <a:off x="3454771" y="3979626"/>
              <a:ext cx="679994" cy="213585"/>
            </a:xfrm>
            <a:prstGeom prst="rect">
              <a:avLst/>
            </a:prstGeom>
            <a:solidFill>
              <a:schemeClr val="bg1"/>
            </a:solidFill>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de-DE" sz="788" b="1" dirty="0">
                  <a:ln w="3175">
                    <a:solidFill>
                      <a:schemeClr val="bg1">
                        <a:lumMod val="65000"/>
                      </a:schemeClr>
                    </a:solidFill>
                  </a:ln>
                  <a:latin typeface="+mn-lt"/>
                  <a:cs typeface="+mn-cs"/>
                </a:rPr>
                <a:t>AT-Vienna</a:t>
              </a:r>
            </a:p>
          </p:txBody>
        </p:sp>
        <p:sp>
          <p:nvSpPr>
            <p:cNvPr id="27" name="Textfeld 25"/>
            <p:cNvSpPr txBox="1"/>
            <p:nvPr/>
          </p:nvSpPr>
          <p:spPr>
            <a:xfrm>
              <a:off x="5681023" y="3524959"/>
              <a:ext cx="960519" cy="213585"/>
            </a:xfrm>
            <a:prstGeom prst="rect">
              <a:avLst/>
            </a:prstGeom>
            <a:solidFill>
              <a:schemeClr val="bg1"/>
            </a:solidFill>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de-DE" sz="788" b="1" dirty="0">
                  <a:ln w="3175">
                    <a:solidFill>
                      <a:schemeClr val="bg1">
                        <a:lumMod val="65000"/>
                      </a:schemeClr>
                    </a:solidFill>
                  </a:ln>
                  <a:latin typeface="+mn-lt"/>
                  <a:cs typeface="+mn-cs"/>
                </a:rPr>
                <a:t>RO-</a:t>
              </a:r>
              <a:r>
                <a:rPr lang="de-DE" sz="788" b="1" dirty="0" err="1">
                  <a:ln w="3175">
                    <a:solidFill>
                      <a:schemeClr val="bg1">
                        <a:lumMod val="65000"/>
                      </a:schemeClr>
                    </a:solidFill>
                  </a:ln>
                  <a:latin typeface="+mn-lt"/>
                  <a:cs typeface="+mn-cs"/>
                </a:rPr>
                <a:t>Tirgu</a:t>
              </a:r>
              <a:r>
                <a:rPr lang="de-DE" sz="788" b="1" dirty="0">
                  <a:ln w="3175">
                    <a:solidFill>
                      <a:schemeClr val="bg1">
                        <a:lumMod val="65000"/>
                      </a:schemeClr>
                    </a:solidFill>
                  </a:ln>
                  <a:latin typeface="+mn-lt"/>
                  <a:cs typeface="+mn-cs"/>
                </a:rPr>
                <a:t>-</a:t>
              </a:r>
              <a:r>
                <a:rPr lang="de-DE" sz="788" b="1" dirty="0" err="1">
                  <a:ln w="3175">
                    <a:solidFill>
                      <a:schemeClr val="bg1">
                        <a:lumMod val="65000"/>
                      </a:schemeClr>
                    </a:solidFill>
                  </a:ln>
                  <a:latin typeface="+mn-lt"/>
                  <a:cs typeface="+mn-cs"/>
                </a:rPr>
                <a:t>Mures</a:t>
              </a:r>
              <a:endParaRPr lang="de-DE" sz="788" b="1" dirty="0">
                <a:ln w="3175">
                  <a:solidFill>
                    <a:schemeClr val="bg1">
                      <a:lumMod val="65000"/>
                    </a:schemeClr>
                  </a:solidFill>
                </a:ln>
                <a:latin typeface="+mn-lt"/>
                <a:cs typeface="+mn-cs"/>
              </a:endParaRPr>
            </a:p>
          </p:txBody>
        </p:sp>
        <p:sp>
          <p:nvSpPr>
            <p:cNvPr id="28" name="Ellipse 26"/>
            <p:cNvSpPr/>
            <p:nvPr/>
          </p:nvSpPr>
          <p:spPr>
            <a:xfrm>
              <a:off x="4247205" y="3570685"/>
              <a:ext cx="54769" cy="53578"/>
            </a:xfrm>
            <a:prstGeom prst="ellipse">
              <a:avLst/>
            </a:prstGeom>
            <a:solidFill>
              <a:schemeClr val="tx1">
                <a:lumMod val="50000"/>
                <a:lumOff val="50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29" name="Ellipse 27"/>
            <p:cNvSpPr/>
            <p:nvPr/>
          </p:nvSpPr>
          <p:spPr>
            <a:xfrm>
              <a:off x="4251695" y="3687639"/>
              <a:ext cx="54769" cy="54769"/>
            </a:xfrm>
            <a:prstGeom prst="ellipse">
              <a:avLst/>
            </a:prstGeom>
            <a:solidFill>
              <a:schemeClr val="tx1">
                <a:lumMod val="50000"/>
                <a:lumOff val="50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0" name="Ellipse 28"/>
            <p:cNvSpPr/>
            <p:nvPr/>
          </p:nvSpPr>
          <p:spPr>
            <a:xfrm>
              <a:off x="4705969" y="3741216"/>
              <a:ext cx="53579" cy="53579"/>
            </a:xfrm>
            <a:prstGeom prst="ellipse">
              <a:avLst/>
            </a:prstGeom>
            <a:solidFill>
              <a:schemeClr val="tx1">
                <a:lumMod val="50000"/>
                <a:lumOff val="50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1" name="Ellipse 30"/>
            <p:cNvSpPr/>
            <p:nvPr/>
          </p:nvSpPr>
          <p:spPr>
            <a:xfrm>
              <a:off x="5346525" y="3930254"/>
              <a:ext cx="53579" cy="54769"/>
            </a:xfrm>
            <a:prstGeom prst="ellipse">
              <a:avLst/>
            </a:prstGeom>
            <a:solidFill>
              <a:schemeClr val="tx1">
                <a:lumMod val="50000"/>
                <a:lumOff val="50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2" name="Ellipse 31"/>
            <p:cNvSpPr/>
            <p:nvPr/>
          </p:nvSpPr>
          <p:spPr>
            <a:xfrm>
              <a:off x="5297676" y="4348536"/>
              <a:ext cx="53579" cy="53578"/>
            </a:xfrm>
            <a:prstGeom prst="ellipse">
              <a:avLst/>
            </a:prstGeom>
            <a:solidFill>
              <a:schemeClr val="tx1">
                <a:lumMod val="50000"/>
                <a:lumOff val="50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3" name="Textfeld 21"/>
            <p:cNvSpPr txBox="1"/>
            <p:nvPr/>
          </p:nvSpPr>
          <p:spPr>
            <a:xfrm>
              <a:off x="3648104" y="2762928"/>
              <a:ext cx="813043" cy="213585"/>
            </a:xfrm>
            <a:prstGeom prst="rect">
              <a:avLst/>
            </a:prstGeom>
            <a:solidFill>
              <a:schemeClr val="bg1"/>
            </a:solidFill>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de-DE" sz="788" b="1" dirty="0">
                  <a:ln w="3175">
                    <a:solidFill>
                      <a:schemeClr val="bg1">
                        <a:lumMod val="65000"/>
                      </a:schemeClr>
                    </a:solidFill>
                  </a:ln>
                  <a:latin typeface="+mn-lt"/>
                  <a:cs typeface="+mn-cs"/>
                </a:rPr>
                <a:t>DE-Heilbronn</a:t>
              </a:r>
            </a:p>
          </p:txBody>
        </p:sp>
        <p:sp>
          <p:nvSpPr>
            <p:cNvPr id="34" name="Rechteck 35"/>
            <p:cNvSpPr/>
            <p:nvPr/>
          </p:nvSpPr>
          <p:spPr>
            <a:xfrm>
              <a:off x="2965276" y="3637360"/>
              <a:ext cx="688181" cy="120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5" name="Textfeld 32"/>
            <p:cNvSpPr txBox="1"/>
            <p:nvPr/>
          </p:nvSpPr>
          <p:spPr>
            <a:xfrm>
              <a:off x="2954245" y="3598563"/>
              <a:ext cx="896399" cy="213585"/>
            </a:xfrm>
            <a:prstGeom prst="rect">
              <a:avLst/>
            </a:prstGeom>
            <a:solidFill>
              <a:schemeClr val="bg1"/>
            </a:solidFill>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de-DE" sz="788" b="1" dirty="0">
                  <a:ln w="3175">
                    <a:solidFill>
                      <a:schemeClr val="bg1">
                        <a:lumMod val="65000"/>
                      </a:schemeClr>
                    </a:solidFill>
                  </a:ln>
                  <a:latin typeface="+mn-lt"/>
                  <a:cs typeface="+mn-cs"/>
                </a:rPr>
                <a:t>DE - </a:t>
              </a:r>
              <a:r>
                <a:rPr lang="de-DE" sz="788" b="1" dirty="0" err="1">
                  <a:ln w="3175">
                    <a:solidFill>
                      <a:schemeClr val="bg1">
                        <a:lumMod val="65000"/>
                      </a:schemeClr>
                    </a:solidFill>
                  </a:ln>
                  <a:latin typeface="+mn-lt"/>
                  <a:cs typeface="+mn-cs"/>
                </a:rPr>
                <a:t>Birenbach</a:t>
              </a:r>
              <a:endParaRPr lang="de-DE" sz="788" b="1" dirty="0">
                <a:ln w="3175">
                  <a:solidFill>
                    <a:schemeClr val="bg1">
                      <a:lumMod val="65000"/>
                    </a:schemeClr>
                  </a:solidFill>
                </a:ln>
                <a:latin typeface="+mn-lt"/>
                <a:cs typeface="+mn-cs"/>
              </a:endParaRPr>
            </a:p>
          </p:txBody>
        </p:sp>
        <p:sp>
          <p:nvSpPr>
            <p:cNvPr id="36" name="Rechteck 36"/>
            <p:cNvSpPr/>
            <p:nvPr/>
          </p:nvSpPr>
          <p:spPr>
            <a:xfrm>
              <a:off x="3705844" y="4417219"/>
              <a:ext cx="688181" cy="119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7" name="Textfeld 23"/>
            <p:cNvSpPr txBox="1"/>
            <p:nvPr/>
          </p:nvSpPr>
          <p:spPr>
            <a:xfrm>
              <a:off x="3566347" y="4382747"/>
              <a:ext cx="740908" cy="213585"/>
            </a:xfrm>
            <a:prstGeom prst="rect">
              <a:avLst/>
            </a:prstGeom>
            <a:solidFill>
              <a:schemeClr val="bg1"/>
            </a:solidFill>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de-DE" sz="788" b="1" dirty="0">
                  <a:ln w="3175">
                    <a:solidFill>
                      <a:schemeClr val="bg1">
                        <a:lumMod val="65000"/>
                      </a:schemeClr>
                    </a:solidFill>
                  </a:ln>
                  <a:latin typeface="+mn-lt"/>
                  <a:cs typeface="+mn-cs"/>
                </a:rPr>
                <a:t>SI-Ljubljana</a:t>
              </a:r>
            </a:p>
          </p:txBody>
        </p:sp>
        <p:sp>
          <p:nvSpPr>
            <p:cNvPr id="38" name="Legende mit Linie 2 (Akzentuierungsbalken) 17"/>
            <p:cNvSpPr/>
            <p:nvPr/>
          </p:nvSpPr>
          <p:spPr>
            <a:xfrm>
              <a:off x="3901107" y="4722263"/>
              <a:ext cx="1159669" cy="419100"/>
            </a:xfrm>
            <a:prstGeom prst="accentCallout2">
              <a:avLst>
                <a:gd name="adj1" fmla="val 18750"/>
                <a:gd name="adj2" fmla="val -8333"/>
                <a:gd name="adj3" fmla="val 19945"/>
                <a:gd name="adj4" fmla="val 13749"/>
                <a:gd name="adj5" fmla="val -153232"/>
                <a:gd name="adj6" fmla="val 57791"/>
              </a:avLst>
            </a:prstGeom>
            <a:noFill/>
            <a:ln w="19050">
              <a:solidFill>
                <a:srgbClr val="00A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39" name="Ellipse 29"/>
            <p:cNvSpPr/>
            <p:nvPr/>
          </p:nvSpPr>
          <p:spPr>
            <a:xfrm>
              <a:off x="4572619" y="3985023"/>
              <a:ext cx="52388" cy="54769"/>
            </a:xfrm>
            <a:prstGeom prst="ellipse">
              <a:avLst/>
            </a:prstGeom>
            <a:solidFill>
              <a:schemeClr val="tx1">
                <a:lumMod val="50000"/>
                <a:lumOff val="50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de-DE"/>
            </a:p>
          </p:txBody>
        </p:sp>
        <p:sp>
          <p:nvSpPr>
            <p:cNvPr id="40" name="Textfeld 24"/>
            <p:cNvSpPr txBox="1"/>
            <p:nvPr/>
          </p:nvSpPr>
          <p:spPr>
            <a:xfrm>
              <a:off x="5830437" y="4336287"/>
              <a:ext cx="612668" cy="213585"/>
            </a:xfrm>
            <a:prstGeom prst="rect">
              <a:avLst/>
            </a:prstGeom>
            <a:solidFill>
              <a:schemeClr val="bg1"/>
            </a:solidFill>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de-DE" sz="788" b="1" dirty="0">
                  <a:ln w="3175">
                    <a:solidFill>
                      <a:schemeClr val="bg1">
                        <a:lumMod val="65000"/>
                      </a:schemeClr>
                    </a:solidFill>
                  </a:ln>
                  <a:latin typeface="+mn-lt"/>
                  <a:cs typeface="+mn-cs"/>
                </a:rPr>
                <a:t>BG-Sofia</a:t>
              </a:r>
            </a:p>
          </p:txBody>
        </p:sp>
      </p:grpSp>
    </p:spTree>
    <p:extLst>
      <p:ext uri="{BB962C8B-B14F-4D97-AF65-F5344CB8AC3E}">
        <p14:creationId xmlns:p14="http://schemas.microsoft.com/office/powerpoint/2010/main" val="1279175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p:txBody>
          <a:bodyPr>
            <a:normAutofit/>
          </a:bodyPr>
          <a:lstStyle/>
          <a:p>
            <a:r>
              <a:rPr lang="bg-BG" sz="2800" dirty="0" smtClean="0">
                <a:effectLst>
                  <a:outerShdw blurRad="38100" dist="38100" dir="2700000" algn="tl">
                    <a:srgbClr val="000000">
                      <a:alpha val="43137"/>
                    </a:srgbClr>
                  </a:outerShdw>
                </a:effectLst>
              </a:rPr>
              <a:t>цели на </a:t>
            </a:r>
            <a:r>
              <a:rPr lang="en-GB" sz="2800" dirty="0" smtClean="0">
                <a:effectLst>
                  <a:outerShdw blurRad="38100" dist="38100" dir="2700000" algn="tl">
                    <a:srgbClr val="000000">
                      <a:alpha val="43137"/>
                    </a:srgbClr>
                  </a:outerShdw>
                </a:effectLst>
              </a:rPr>
              <a:t>ITSM4SME</a:t>
            </a:r>
          </a:p>
        </p:txBody>
      </p:sp>
      <p:sp>
        <p:nvSpPr>
          <p:cNvPr id="4" name="Inhaltsplatzhalter 2"/>
          <p:cNvSpPr>
            <a:spLocks noGrp="1"/>
          </p:cNvSpPr>
          <p:nvPr>
            <p:ph idx="1"/>
          </p:nvPr>
        </p:nvSpPr>
        <p:spPr>
          <a:xfrm>
            <a:off x="549275" y="1666875"/>
            <a:ext cx="11166475" cy="4376738"/>
          </a:xfrm>
        </p:spPr>
        <p:txBody>
          <a:bodyPr>
            <a:noAutofit/>
          </a:bodyPr>
          <a:lstStyle/>
          <a:p>
            <a:pPr>
              <a:spcBef>
                <a:spcPts val="1200"/>
              </a:spcBef>
              <a:spcAft>
                <a:spcPts val="1200"/>
              </a:spcAft>
            </a:pPr>
            <a:r>
              <a:rPr lang="bg-BG" sz="2000" dirty="0" smtClean="0">
                <a:solidFill>
                  <a:schemeClr val="tx1"/>
                </a:solidFill>
              </a:rPr>
              <a:t>Продължаване на успешния проект INTERREG IT </a:t>
            </a:r>
            <a:r>
              <a:rPr lang="bg-BG" sz="2000" dirty="0" smtClean="0">
                <a:solidFill>
                  <a:srgbClr val="00A3DF"/>
                </a:solidFill>
              </a:rPr>
              <a:t>INNOTRAIN</a:t>
            </a:r>
            <a:r>
              <a:rPr lang="bg-BG" sz="2000" dirty="0" smtClean="0">
                <a:solidFill>
                  <a:schemeClr val="tx1"/>
                </a:solidFill>
              </a:rPr>
              <a:t> в </a:t>
            </a:r>
            <a:r>
              <a:rPr lang="bg-BG" sz="2000" dirty="0" smtClean="0">
                <a:solidFill>
                  <a:srgbClr val="00A3DF"/>
                </a:solidFill>
              </a:rPr>
              <a:t>региона на река Дунав</a:t>
            </a:r>
            <a:r>
              <a:rPr lang="bg-BG" sz="2000" dirty="0" smtClean="0">
                <a:solidFill>
                  <a:schemeClr val="tx1"/>
                </a:solidFill>
              </a:rPr>
              <a:t>.</a:t>
            </a:r>
          </a:p>
          <a:p>
            <a:pPr>
              <a:spcBef>
                <a:spcPts val="1200"/>
              </a:spcBef>
              <a:spcAft>
                <a:spcPts val="1200"/>
              </a:spcAft>
            </a:pPr>
            <a:r>
              <a:rPr lang="bg-BG" sz="2000" dirty="0" smtClean="0">
                <a:solidFill>
                  <a:schemeClr val="tx1"/>
                </a:solidFill>
              </a:rPr>
              <a:t>МСП трябва да станат </a:t>
            </a:r>
            <a:r>
              <a:rPr lang="bg-BG" sz="2000" dirty="0" smtClean="0">
                <a:solidFill>
                  <a:srgbClr val="00A3DF"/>
                </a:solidFill>
              </a:rPr>
              <a:t>по - осведомени </a:t>
            </a:r>
            <a:r>
              <a:rPr lang="bg-BG" sz="2000" dirty="0" smtClean="0">
                <a:solidFill>
                  <a:schemeClr val="tx1"/>
                </a:solidFill>
              </a:rPr>
              <a:t>за управлението на ИТ услугите. </a:t>
            </a:r>
          </a:p>
          <a:p>
            <a:pPr>
              <a:spcBef>
                <a:spcPts val="1200"/>
              </a:spcBef>
              <a:spcAft>
                <a:spcPts val="1200"/>
              </a:spcAft>
            </a:pPr>
            <a:r>
              <a:rPr lang="bg-BG" sz="2000" dirty="0" smtClean="0">
                <a:solidFill>
                  <a:schemeClr val="tx1"/>
                </a:solidFill>
              </a:rPr>
              <a:t>30 тренинг курсове, около </a:t>
            </a:r>
            <a:r>
              <a:rPr lang="bg-BG" sz="2000" dirty="0" smtClean="0">
                <a:solidFill>
                  <a:srgbClr val="00A3DF"/>
                </a:solidFill>
              </a:rPr>
              <a:t>240 участници </a:t>
            </a:r>
            <a:r>
              <a:rPr lang="bg-BG" sz="2000" dirty="0" smtClean="0">
                <a:solidFill>
                  <a:schemeClr val="tx1"/>
                </a:solidFill>
              </a:rPr>
              <a:t>- обучение в прилагане и използване на управление на IT услуги в България, Словения и Румъния. </a:t>
            </a:r>
          </a:p>
          <a:p>
            <a:pPr>
              <a:spcBef>
                <a:spcPts val="1200"/>
              </a:spcBef>
              <a:spcAft>
                <a:spcPts val="1200"/>
              </a:spcAft>
            </a:pPr>
            <a:r>
              <a:rPr lang="bg-BG" sz="2000" dirty="0" smtClean="0">
                <a:solidFill>
                  <a:schemeClr val="tx1"/>
                </a:solidFill>
              </a:rPr>
              <a:t>Осигуряване на постоянен </a:t>
            </a:r>
            <a:r>
              <a:rPr lang="bg-BG" sz="2000" dirty="0" smtClean="0">
                <a:solidFill>
                  <a:srgbClr val="00A3DF"/>
                </a:solidFill>
              </a:rPr>
              <a:t>обмен на знания и опит </a:t>
            </a:r>
            <a:r>
              <a:rPr lang="bg-BG" sz="2000" dirty="0" smtClean="0">
                <a:solidFill>
                  <a:schemeClr val="tx1"/>
                </a:solidFill>
              </a:rPr>
              <a:t>между ИТ мениджърите на регионално и европейско ниво. </a:t>
            </a:r>
          </a:p>
          <a:p>
            <a:pPr>
              <a:spcBef>
                <a:spcPts val="1200"/>
              </a:spcBef>
              <a:spcAft>
                <a:spcPts val="1200"/>
              </a:spcAft>
            </a:pPr>
            <a:r>
              <a:rPr lang="bg-BG" sz="2000" dirty="0" smtClean="0">
                <a:solidFill>
                  <a:schemeClr val="tx1"/>
                </a:solidFill>
              </a:rPr>
              <a:t>Предвиденото </a:t>
            </a:r>
            <a:r>
              <a:rPr lang="bg-BG" sz="2000" dirty="0" smtClean="0">
                <a:solidFill>
                  <a:srgbClr val="00A3DF"/>
                </a:solidFill>
              </a:rPr>
              <a:t>въздействие</a:t>
            </a:r>
            <a:r>
              <a:rPr lang="bg-BG" sz="2000" dirty="0" smtClean="0">
                <a:solidFill>
                  <a:schemeClr val="tx1"/>
                </a:solidFill>
              </a:rPr>
              <a:t> - въз основа на подобряването на ITSM умения на обучаваните и по-доброто ниво на ефективност в малките и средни предприятия - е подкрепата на иновациите, заетостта и конкурентоспособността в региона на река Дунав</a:t>
            </a:r>
            <a:r>
              <a:rPr lang="ru-RU" sz="2000" dirty="0" smtClean="0">
                <a:solidFill>
                  <a:schemeClr val="tx1"/>
                </a:solidFill>
              </a:rPr>
              <a:t>.</a:t>
            </a:r>
            <a:endParaRPr lang="en-GB" sz="2000" noProof="0" dirty="0">
              <a:solidFill>
                <a:schemeClr val="tx1"/>
              </a:solidFill>
            </a:endParaRPr>
          </a:p>
        </p:txBody>
      </p:sp>
    </p:spTree>
    <p:extLst>
      <p:ext uri="{BB962C8B-B14F-4D97-AF65-F5344CB8AC3E}">
        <p14:creationId xmlns:p14="http://schemas.microsoft.com/office/powerpoint/2010/main" val="2581956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300" dirty="0" smtClean="0">
                <a:effectLst>
                  <a:outerShdw blurRad="38100" dist="38100" dir="2700000" algn="tl">
                    <a:srgbClr val="000000">
                      <a:alpha val="43137"/>
                    </a:srgbClr>
                  </a:outerShdw>
                </a:effectLst>
              </a:rPr>
              <a:t>ITSM4SME: </a:t>
            </a:r>
            <a:r>
              <a:rPr lang="bg-BG" sz="2300" dirty="0" smtClean="0">
                <a:effectLst>
                  <a:outerShdw blurRad="38100" dist="38100" dir="2700000" algn="tl">
                    <a:srgbClr val="000000">
                      <a:alpha val="43137"/>
                    </a:srgbClr>
                  </a:outerShdw>
                </a:effectLst>
              </a:rPr>
              <a:t>Внедряване на</a:t>
            </a:r>
            <a:r>
              <a:rPr lang="en-GB" sz="2300" dirty="0" smtClean="0">
                <a:effectLst>
                  <a:outerShdw blurRad="38100" dist="38100" dir="2700000" algn="tl">
                    <a:srgbClr val="000000">
                      <a:alpha val="43137"/>
                    </a:srgbClr>
                  </a:outerShdw>
                </a:effectLst>
              </a:rPr>
              <a:t> IT </a:t>
            </a:r>
            <a:r>
              <a:rPr lang="bg-BG" sz="2300" dirty="0" smtClean="0">
                <a:effectLst>
                  <a:outerShdw blurRad="38100" dist="38100" dir="2700000" algn="tl">
                    <a:srgbClr val="000000">
                      <a:alpha val="43137"/>
                    </a:srgbClr>
                  </a:outerShdw>
                </a:effectLst>
              </a:rPr>
              <a:t>концепцията от проекта </a:t>
            </a:r>
            <a:r>
              <a:rPr lang="en-GB" sz="2300" dirty="0" err="1" smtClean="0">
                <a:effectLst>
                  <a:outerShdw blurRad="38100" dist="38100" dir="2700000" algn="tl">
                    <a:srgbClr val="000000">
                      <a:alpha val="43137"/>
                    </a:srgbClr>
                  </a:outerShdw>
                </a:effectLst>
              </a:rPr>
              <a:t>innotrain</a:t>
            </a:r>
            <a:endParaRPr lang="bg-BG" sz="23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343025"/>
            <a:ext cx="10766522" cy="4485119"/>
          </a:xfrm>
        </p:spPr>
        <p:txBody>
          <a:bodyPr/>
          <a:lstStyle/>
          <a:p>
            <a:pPr>
              <a:spcBef>
                <a:spcPts val="1200"/>
              </a:spcBef>
              <a:spcAft>
                <a:spcPts val="1200"/>
              </a:spcAft>
              <a:buNone/>
            </a:pPr>
            <a:r>
              <a:rPr lang="en-GB" dirty="0" smtClean="0"/>
              <a:t>.</a:t>
            </a:r>
            <a:endParaRPr lang="bg-BG" dirty="0"/>
          </a:p>
        </p:txBody>
      </p:sp>
      <p:grpSp>
        <p:nvGrpSpPr>
          <p:cNvPr id="4" name="Group 3"/>
          <p:cNvGrpSpPr/>
          <p:nvPr/>
        </p:nvGrpSpPr>
        <p:grpSpPr>
          <a:xfrm>
            <a:off x="1838003" y="1628800"/>
            <a:ext cx="8359929" cy="3390269"/>
            <a:chOff x="323528" y="1628800"/>
            <a:chExt cx="8359929" cy="3390269"/>
          </a:xfrm>
        </p:grpSpPr>
        <p:sp>
          <p:nvSpPr>
            <p:cNvPr id="5" name="Nach oben gekrümmter Pfeil 4"/>
            <p:cNvSpPr/>
            <p:nvPr/>
          </p:nvSpPr>
          <p:spPr>
            <a:xfrm>
              <a:off x="1390626" y="4479715"/>
              <a:ext cx="3181374" cy="539354"/>
            </a:xfrm>
            <a:prstGeom prst="curvedUpArrow">
              <a:avLst/>
            </a:prstGeom>
            <a:solidFill>
              <a:schemeClr val="bg1"/>
            </a:solidFill>
            <a:ln w="28575">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685800" fontAlgn="auto">
                <a:spcBef>
                  <a:spcPts val="0"/>
                </a:spcBef>
                <a:spcAft>
                  <a:spcPts val="0"/>
                </a:spcAft>
                <a:defRPr/>
              </a:pPr>
              <a:endParaRPr lang="en-GB" dirty="0">
                <a:solidFill>
                  <a:srgbClr val="595959"/>
                </a:solidFill>
                <a:latin typeface="Arial"/>
              </a:endParaRPr>
            </a:p>
          </p:txBody>
        </p:sp>
        <p:sp>
          <p:nvSpPr>
            <p:cNvPr id="6" name="Nach unten gekrümmter Pfeil 5"/>
            <p:cNvSpPr/>
            <p:nvPr/>
          </p:nvSpPr>
          <p:spPr>
            <a:xfrm>
              <a:off x="1547664" y="1628800"/>
              <a:ext cx="3060000" cy="540544"/>
            </a:xfrm>
            <a:prstGeom prst="curvedDownArrow">
              <a:avLst/>
            </a:prstGeom>
            <a:solidFill>
              <a:schemeClr val="bg1"/>
            </a:solidFill>
            <a:ln w="28575">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685800" fontAlgn="auto">
                <a:spcBef>
                  <a:spcPts val="0"/>
                </a:spcBef>
                <a:spcAft>
                  <a:spcPts val="0"/>
                </a:spcAft>
                <a:defRPr/>
              </a:pPr>
              <a:endParaRPr lang="en-GB" dirty="0">
                <a:solidFill>
                  <a:srgbClr val="595959"/>
                </a:solidFill>
                <a:latin typeface="Arial"/>
              </a:endParaRPr>
            </a:p>
          </p:txBody>
        </p:sp>
        <p:sp>
          <p:nvSpPr>
            <p:cNvPr id="7" name="Textfeld 6"/>
            <p:cNvSpPr txBox="1">
              <a:spLocks noChangeArrowheads="1"/>
            </p:cNvSpPr>
            <p:nvPr/>
          </p:nvSpPr>
          <p:spPr bwMode="auto">
            <a:xfrm>
              <a:off x="2283666" y="1809304"/>
              <a:ext cx="1396536" cy="400110"/>
            </a:xfrm>
            <a:prstGeom prst="rect">
              <a:avLst/>
            </a:prstGeom>
            <a:noFill/>
            <a:ln w="9525">
              <a:noFill/>
              <a:miter lim="800000"/>
              <a:headEnd/>
              <a:tailEnd/>
            </a:ln>
          </p:spPr>
          <p:txBody>
            <a:bodyPr wrap="none">
              <a:spAutoFit/>
            </a:bodyPr>
            <a:lstStyle/>
            <a:p>
              <a:pPr defTabSz="685800"/>
              <a:r>
                <a:rPr lang="bg-BG" sz="2000" dirty="0" smtClean="0">
                  <a:solidFill>
                    <a:srgbClr val="00A3DF"/>
                  </a:solidFill>
                  <a:latin typeface="Claire Hand" panose="02000506040000020004" pitchFamily="2" charset="0"/>
                </a:rPr>
                <a:t>Осмисляне</a:t>
              </a:r>
              <a:endParaRPr lang="en-GB" sz="2000" dirty="0">
                <a:solidFill>
                  <a:srgbClr val="00A3DF"/>
                </a:solidFill>
                <a:latin typeface="Claire Hand" panose="02000506040000020004" pitchFamily="2" charset="0"/>
              </a:endParaRPr>
            </a:p>
          </p:txBody>
        </p:sp>
        <p:sp>
          <p:nvSpPr>
            <p:cNvPr id="8" name="Textfeld 7"/>
            <p:cNvSpPr txBox="1">
              <a:spLocks noChangeArrowheads="1"/>
            </p:cNvSpPr>
            <p:nvPr/>
          </p:nvSpPr>
          <p:spPr bwMode="auto">
            <a:xfrm>
              <a:off x="2104517" y="4505538"/>
              <a:ext cx="1596527" cy="400110"/>
            </a:xfrm>
            <a:prstGeom prst="rect">
              <a:avLst/>
            </a:prstGeom>
            <a:noFill/>
            <a:ln w="9525">
              <a:noFill/>
              <a:miter lim="800000"/>
              <a:headEnd/>
              <a:tailEnd/>
            </a:ln>
          </p:spPr>
          <p:txBody>
            <a:bodyPr wrap="none">
              <a:spAutoFit/>
            </a:bodyPr>
            <a:lstStyle/>
            <a:p>
              <a:pPr defTabSz="685800"/>
              <a:r>
                <a:rPr lang="bg-BG" sz="2000" dirty="0" smtClean="0">
                  <a:solidFill>
                    <a:srgbClr val="00A3DF"/>
                  </a:solidFill>
                  <a:latin typeface="Claire Hand" panose="02000506040000020004" pitchFamily="2" charset="0"/>
                </a:rPr>
                <a:t>Опростяване</a:t>
              </a:r>
              <a:endParaRPr lang="en-GB" sz="2000" dirty="0">
                <a:solidFill>
                  <a:srgbClr val="00A3DF"/>
                </a:solidFill>
                <a:latin typeface="Claire Hand" panose="02000506040000020004" pitchFamily="2" charset="0"/>
              </a:endParaRPr>
            </a:p>
          </p:txBody>
        </p:sp>
        <p:pic>
          <p:nvPicPr>
            <p:cNvPr id="9" name="Picture 2" descr="\\Vboxsvr\innotrain\WP2\Conferences\2011-03 - ITSMF Hungary - Budapest\thumbnail.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23528" y="2596134"/>
              <a:ext cx="2117312" cy="1445418"/>
            </a:xfrm>
            <a:prstGeom prst="rect">
              <a:avLst/>
            </a:prstGeom>
            <a:noFill/>
            <a:ln w="9525">
              <a:noFill/>
              <a:miter lim="800000"/>
              <a:headEnd/>
              <a:tailEnd/>
            </a:ln>
          </p:spPr>
        </p:pic>
        <p:sp>
          <p:nvSpPr>
            <p:cNvPr id="10" name="Eingekerbter Richtungspfeil 10"/>
            <p:cNvSpPr/>
            <p:nvPr/>
          </p:nvSpPr>
          <p:spPr>
            <a:xfrm>
              <a:off x="6278612" y="2658344"/>
              <a:ext cx="432197" cy="323850"/>
            </a:xfrm>
            <a:prstGeom prst="chevron">
              <a:avLst/>
            </a:prstGeom>
            <a:solidFill>
              <a:schemeClr val="tx1">
                <a:lumMod val="50000"/>
                <a:lumOff val="50000"/>
              </a:schemeClr>
            </a:solidFill>
            <a:ln>
              <a:solidFill>
                <a:schemeClr val="bg1">
                  <a:lumMod val="50000"/>
                </a:schemeClr>
              </a:solidFill>
            </a:ln>
          </p:spPr>
          <p:style>
            <a:lnRef idx="1">
              <a:schemeClr val="dk1"/>
            </a:lnRef>
            <a:fillRef idx="3">
              <a:schemeClr val="dk1"/>
            </a:fillRef>
            <a:effectRef idx="2">
              <a:schemeClr val="dk1"/>
            </a:effectRef>
            <a:fontRef idx="minor">
              <a:schemeClr val="lt1"/>
            </a:fontRef>
          </p:style>
          <p:txBody>
            <a:bodyPr anchor="ctr"/>
            <a:lstStyle/>
            <a:p>
              <a:pPr algn="ctr" defTabSz="685800">
                <a:defRPr/>
              </a:pPr>
              <a:endParaRPr lang="en-US">
                <a:solidFill>
                  <a:srgbClr val="595959"/>
                </a:solidFill>
                <a:latin typeface="Arial"/>
              </a:endParaRPr>
            </a:p>
          </p:txBody>
        </p:sp>
        <p:sp>
          <p:nvSpPr>
            <p:cNvPr id="11" name="Eingekerbter Richtungspfeil 11"/>
            <p:cNvSpPr/>
            <p:nvPr/>
          </p:nvSpPr>
          <p:spPr>
            <a:xfrm>
              <a:off x="6278612" y="3036962"/>
              <a:ext cx="432197" cy="323850"/>
            </a:xfrm>
            <a:prstGeom prst="chevron">
              <a:avLst/>
            </a:prstGeom>
            <a:solidFill>
              <a:schemeClr val="tx1">
                <a:lumMod val="50000"/>
                <a:lumOff val="50000"/>
              </a:schemeClr>
            </a:solidFill>
            <a:ln>
              <a:solidFill>
                <a:schemeClr val="bg1">
                  <a:lumMod val="50000"/>
                </a:schemeClr>
              </a:solidFill>
            </a:ln>
          </p:spPr>
          <p:style>
            <a:lnRef idx="1">
              <a:schemeClr val="dk1"/>
            </a:lnRef>
            <a:fillRef idx="3">
              <a:schemeClr val="dk1"/>
            </a:fillRef>
            <a:effectRef idx="2">
              <a:schemeClr val="dk1"/>
            </a:effectRef>
            <a:fontRef idx="minor">
              <a:schemeClr val="lt1"/>
            </a:fontRef>
          </p:style>
          <p:txBody>
            <a:bodyPr anchor="ctr"/>
            <a:lstStyle/>
            <a:p>
              <a:pPr algn="ctr" defTabSz="685800">
                <a:defRPr/>
              </a:pPr>
              <a:endParaRPr lang="en-US">
                <a:solidFill>
                  <a:srgbClr val="595959"/>
                </a:solidFill>
                <a:latin typeface="Arial"/>
              </a:endParaRPr>
            </a:p>
          </p:txBody>
        </p:sp>
        <p:sp>
          <p:nvSpPr>
            <p:cNvPr id="12" name="Eingekerbter Richtungspfeil 12"/>
            <p:cNvSpPr/>
            <p:nvPr/>
          </p:nvSpPr>
          <p:spPr>
            <a:xfrm>
              <a:off x="6278612" y="3414391"/>
              <a:ext cx="432197" cy="323850"/>
            </a:xfrm>
            <a:prstGeom prst="chevron">
              <a:avLst/>
            </a:prstGeom>
            <a:solidFill>
              <a:schemeClr val="tx1">
                <a:lumMod val="50000"/>
                <a:lumOff val="50000"/>
              </a:schemeClr>
            </a:solidFill>
            <a:ln>
              <a:solidFill>
                <a:schemeClr val="bg1">
                  <a:lumMod val="50000"/>
                </a:schemeClr>
              </a:solidFill>
            </a:ln>
          </p:spPr>
          <p:style>
            <a:lnRef idx="1">
              <a:schemeClr val="dk1"/>
            </a:lnRef>
            <a:fillRef idx="3">
              <a:schemeClr val="dk1"/>
            </a:fillRef>
            <a:effectRef idx="2">
              <a:schemeClr val="dk1"/>
            </a:effectRef>
            <a:fontRef idx="minor">
              <a:schemeClr val="lt1"/>
            </a:fontRef>
          </p:style>
          <p:txBody>
            <a:bodyPr anchor="ctr"/>
            <a:lstStyle/>
            <a:p>
              <a:pPr algn="ctr" defTabSz="685800">
                <a:defRPr/>
              </a:pPr>
              <a:endParaRPr lang="en-US">
                <a:solidFill>
                  <a:srgbClr val="595959"/>
                </a:solidFill>
                <a:latin typeface="Arial"/>
              </a:endParaRPr>
            </a:p>
          </p:txBody>
        </p:sp>
        <p:sp>
          <p:nvSpPr>
            <p:cNvPr id="13" name="Eingekerbter Richtungspfeil 13"/>
            <p:cNvSpPr/>
            <p:nvPr/>
          </p:nvSpPr>
          <p:spPr>
            <a:xfrm>
              <a:off x="6300043" y="3793010"/>
              <a:ext cx="432197" cy="323850"/>
            </a:xfrm>
            <a:prstGeom prst="chevron">
              <a:avLst/>
            </a:prstGeom>
            <a:solidFill>
              <a:schemeClr val="tx1">
                <a:lumMod val="50000"/>
                <a:lumOff val="50000"/>
              </a:schemeClr>
            </a:solidFill>
            <a:ln>
              <a:solidFill>
                <a:schemeClr val="bg1">
                  <a:lumMod val="50000"/>
                </a:schemeClr>
              </a:solidFill>
            </a:ln>
          </p:spPr>
          <p:style>
            <a:lnRef idx="1">
              <a:schemeClr val="dk1"/>
            </a:lnRef>
            <a:fillRef idx="3">
              <a:schemeClr val="dk1"/>
            </a:fillRef>
            <a:effectRef idx="2">
              <a:schemeClr val="dk1"/>
            </a:effectRef>
            <a:fontRef idx="minor">
              <a:schemeClr val="lt1"/>
            </a:fontRef>
          </p:style>
          <p:txBody>
            <a:bodyPr anchor="ctr"/>
            <a:lstStyle/>
            <a:p>
              <a:pPr algn="ctr" defTabSz="685800">
                <a:defRPr/>
              </a:pPr>
              <a:endParaRPr lang="en-US">
                <a:solidFill>
                  <a:srgbClr val="595959"/>
                </a:solidFill>
                <a:latin typeface="Arial"/>
              </a:endParaRPr>
            </a:p>
          </p:txBody>
        </p:sp>
        <p:sp>
          <p:nvSpPr>
            <p:cNvPr id="14" name="Textfeld 14"/>
            <p:cNvSpPr txBox="1"/>
            <p:nvPr/>
          </p:nvSpPr>
          <p:spPr>
            <a:xfrm>
              <a:off x="7210040" y="1858660"/>
              <a:ext cx="1473417" cy="3046988"/>
            </a:xfrm>
            <a:prstGeom prst="rect">
              <a:avLst/>
            </a:prstGeom>
            <a:ln w="28575">
              <a:prstDash val="sysDash"/>
            </a:ln>
          </p:spPr>
          <p:style>
            <a:lnRef idx="2">
              <a:schemeClr val="accent1"/>
            </a:lnRef>
            <a:fillRef idx="1">
              <a:schemeClr val="lt1"/>
            </a:fillRef>
            <a:effectRef idx="0">
              <a:schemeClr val="accent1"/>
            </a:effectRef>
            <a:fontRef idx="minor">
              <a:schemeClr val="dk1"/>
            </a:fontRef>
          </p:style>
          <p:txBody>
            <a:bodyPr wrap="none">
              <a:spAutoFit/>
            </a:bodyPr>
            <a:lstStyle/>
            <a:p>
              <a:pPr algn="ctr" fontAlgn="auto">
                <a:spcBef>
                  <a:spcPts val="0"/>
                </a:spcBef>
                <a:spcAft>
                  <a:spcPts val="0"/>
                </a:spcAft>
                <a:defRPr/>
              </a:pPr>
              <a:r>
                <a:rPr lang="bg-BG" sz="1600" b="1" dirty="0" smtClean="0">
                  <a:solidFill>
                    <a:srgbClr val="00A3DF"/>
                  </a:solidFill>
                </a:rPr>
                <a:t>Използвани</a:t>
              </a:r>
              <a:r>
                <a:rPr lang="de-DE" sz="1600" b="1" dirty="0" smtClean="0">
                  <a:solidFill>
                    <a:srgbClr val="00A3DF"/>
                  </a:solidFill>
                </a:rPr>
                <a:t> </a:t>
              </a:r>
              <a:r>
                <a:rPr lang="de-DE" sz="1600" b="1" dirty="0">
                  <a:solidFill>
                    <a:srgbClr val="00A3DF"/>
                  </a:solidFill>
                </a:rPr>
                <a:t/>
              </a:r>
              <a:br>
                <a:rPr lang="de-DE" sz="1600" b="1" dirty="0">
                  <a:solidFill>
                    <a:srgbClr val="00A3DF"/>
                  </a:solidFill>
                </a:rPr>
              </a:br>
              <a:r>
                <a:rPr lang="de-DE" sz="1600" b="1" dirty="0">
                  <a:solidFill>
                    <a:srgbClr val="00A3DF"/>
                  </a:solidFill>
                </a:rPr>
                <a:t>ITSM </a:t>
              </a:r>
              <a:r>
                <a:rPr lang="bg-BG" sz="1600" b="1" dirty="0" smtClean="0">
                  <a:solidFill>
                    <a:srgbClr val="00A3DF"/>
                  </a:solidFill>
                </a:rPr>
                <a:t>методи</a:t>
              </a:r>
              <a:endParaRPr lang="de-DE" sz="1600" b="1" dirty="0">
                <a:solidFill>
                  <a:srgbClr val="00A3DF"/>
                </a:solidFill>
              </a:endParaRPr>
            </a:p>
            <a:p>
              <a:pPr algn="ctr" fontAlgn="auto">
                <a:spcBef>
                  <a:spcPts val="0"/>
                </a:spcBef>
                <a:spcAft>
                  <a:spcPts val="0"/>
                </a:spcAft>
                <a:defRPr/>
              </a:pPr>
              <a:endParaRPr lang="de-DE" sz="2000" dirty="0"/>
            </a:p>
            <a:p>
              <a:pPr algn="ctr" fontAlgn="auto">
                <a:spcBef>
                  <a:spcPts val="0"/>
                </a:spcBef>
                <a:spcAft>
                  <a:spcPts val="0"/>
                </a:spcAft>
                <a:defRPr/>
              </a:pPr>
              <a:r>
                <a:rPr lang="de-DE" sz="2000" dirty="0"/>
                <a:t>COBIT</a:t>
              </a:r>
              <a:br>
                <a:rPr lang="de-DE" sz="2000" dirty="0"/>
              </a:br>
              <a:r>
                <a:rPr lang="de-DE" sz="2000" dirty="0" err="1"/>
                <a:t>eTOM</a:t>
              </a:r>
              <a:endParaRPr lang="de-DE" sz="2000" dirty="0"/>
            </a:p>
            <a:p>
              <a:pPr algn="ctr" fontAlgn="auto">
                <a:spcBef>
                  <a:spcPts val="0"/>
                </a:spcBef>
                <a:spcAft>
                  <a:spcPts val="0"/>
                </a:spcAft>
                <a:defRPr/>
              </a:pPr>
              <a:r>
                <a:rPr lang="de-DE" sz="2000" dirty="0"/>
                <a:t>MOF</a:t>
              </a:r>
            </a:p>
            <a:p>
              <a:pPr algn="ctr" fontAlgn="auto">
                <a:spcBef>
                  <a:spcPts val="0"/>
                </a:spcBef>
                <a:spcAft>
                  <a:spcPts val="0"/>
                </a:spcAft>
                <a:defRPr/>
              </a:pPr>
              <a:r>
                <a:rPr lang="de-DE" sz="2000" dirty="0" smtClean="0"/>
                <a:t>ITIL</a:t>
              </a:r>
              <a:endParaRPr lang="de-DE" sz="2000" dirty="0"/>
            </a:p>
            <a:p>
              <a:pPr algn="ctr" fontAlgn="auto">
                <a:spcBef>
                  <a:spcPts val="0"/>
                </a:spcBef>
                <a:spcAft>
                  <a:spcPts val="0"/>
                </a:spcAft>
                <a:defRPr/>
              </a:pPr>
              <a:r>
                <a:rPr lang="de-DE" sz="2000" dirty="0"/>
                <a:t>CMMI</a:t>
              </a:r>
            </a:p>
            <a:p>
              <a:pPr algn="ctr" fontAlgn="auto">
                <a:spcBef>
                  <a:spcPts val="0"/>
                </a:spcBef>
                <a:spcAft>
                  <a:spcPts val="0"/>
                </a:spcAft>
                <a:defRPr/>
              </a:pPr>
              <a:r>
                <a:rPr lang="de-DE" sz="2000" dirty="0"/>
                <a:t>TOGAF</a:t>
              </a:r>
            </a:p>
            <a:p>
              <a:pPr algn="ctr" fontAlgn="auto">
                <a:spcBef>
                  <a:spcPts val="0"/>
                </a:spcBef>
                <a:spcAft>
                  <a:spcPts val="0"/>
                </a:spcAft>
                <a:defRPr/>
              </a:pPr>
              <a:r>
                <a:rPr lang="de-DE" sz="2000" dirty="0"/>
                <a:t>…</a:t>
              </a:r>
            </a:p>
          </p:txBody>
        </p:sp>
        <p:sp>
          <p:nvSpPr>
            <p:cNvPr id="15" name="Textfeld 15"/>
            <p:cNvSpPr txBox="1"/>
            <p:nvPr/>
          </p:nvSpPr>
          <p:spPr>
            <a:xfrm>
              <a:off x="4074752" y="2323155"/>
              <a:ext cx="1854994" cy="2015936"/>
            </a:xfrm>
            <a:prstGeom prst="rect">
              <a:avLst/>
            </a:prstGeom>
            <a:solidFill>
              <a:schemeClr val="accent1"/>
            </a:solidFill>
            <a:ln>
              <a:solidFill>
                <a:schemeClr val="tx1">
                  <a:lumMod val="65000"/>
                  <a:lumOff val="35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endParaRPr lang="de-DE" sz="700" b="1" dirty="0">
                <a:solidFill>
                  <a:schemeClr val="bg1"/>
                </a:solidFill>
                <a:latin typeface="Claire Hand" panose="02000506040000020004" pitchFamily="2" charset="0"/>
              </a:endParaRPr>
            </a:p>
            <a:p>
              <a:pPr algn="ctr" fontAlgn="auto">
                <a:spcBef>
                  <a:spcPts val="0"/>
                </a:spcBef>
                <a:spcAft>
                  <a:spcPts val="0"/>
                </a:spcAft>
                <a:defRPr/>
              </a:pPr>
              <a:r>
                <a:rPr lang="bg-BG" b="1" cap="small" dirty="0" err="1" smtClean="0">
                  <a:solidFill>
                    <a:schemeClr val="bg1"/>
                  </a:solidFill>
                  <a:latin typeface="Claire Hand" panose="02000506040000020004" pitchFamily="2" charset="0"/>
                </a:rPr>
                <a:t>Концепт</a:t>
              </a:r>
              <a:r>
                <a:rPr lang="bg-BG" b="1" cap="small" dirty="0" smtClean="0">
                  <a:solidFill>
                    <a:schemeClr val="bg1"/>
                  </a:solidFill>
                  <a:latin typeface="Claire Hand" panose="02000506040000020004" pitchFamily="2" charset="0"/>
                </a:rPr>
                <a:t> за тренинг</a:t>
              </a:r>
              <a:endParaRPr lang="de-DE" b="1" cap="small" dirty="0">
                <a:solidFill>
                  <a:schemeClr val="bg1"/>
                </a:solidFill>
                <a:latin typeface="Claire Hand" panose="02000506040000020004" pitchFamily="2" charset="0"/>
              </a:endParaRPr>
            </a:p>
            <a:p>
              <a:pPr algn="ctr" fontAlgn="auto">
                <a:spcBef>
                  <a:spcPts val="0"/>
                </a:spcBef>
                <a:spcAft>
                  <a:spcPts val="0"/>
                </a:spcAft>
                <a:defRPr/>
              </a:pPr>
              <a:endParaRPr lang="de-DE" sz="1050" b="1" dirty="0">
                <a:solidFill>
                  <a:schemeClr val="bg1"/>
                </a:solidFill>
                <a:latin typeface="Claire Hand" panose="02000506040000020004" pitchFamily="2" charset="0"/>
              </a:endParaRPr>
            </a:p>
            <a:p>
              <a:pPr algn="ctr" fontAlgn="auto">
                <a:spcBef>
                  <a:spcPts val="0"/>
                </a:spcBef>
                <a:spcAft>
                  <a:spcPts val="0"/>
                </a:spcAft>
                <a:defRPr/>
              </a:pPr>
              <a:r>
                <a:rPr lang="de-DE" b="1" dirty="0">
                  <a:solidFill>
                    <a:schemeClr val="bg1"/>
                  </a:solidFill>
                  <a:latin typeface="Claire Hand" panose="02000506040000020004" pitchFamily="2" charset="0"/>
                </a:rPr>
                <a:t>+</a:t>
              </a:r>
            </a:p>
            <a:p>
              <a:pPr algn="ctr" fontAlgn="auto">
                <a:spcBef>
                  <a:spcPts val="0"/>
                </a:spcBef>
                <a:spcAft>
                  <a:spcPts val="0"/>
                </a:spcAft>
                <a:defRPr/>
              </a:pPr>
              <a:endParaRPr lang="de-DE" sz="1050" b="1" dirty="0">
                <a:solidFill>
                  <a:schemeClr val="bg1"/>
                </a:solidFill>
                <a:latin typeface="Claire Hand" panose="02000506040000020004" pitchFamily="2" charset="0"/>
              </a:endParaRPr>
            </a:p>
            <a:p>
              <a:pPr algn="ctr" fontAlgn="auto">
                <a:spcBef>
                  <a:spcPts val="0"/>
                </a:spcBef>
                <a:spcAft>
                  <a:spcPts val="0"/>
                </a:spcAft>
                <a:defRPr/>
              </a:pPr>
              <a:r>
                <a:rPr lang="bg-BG" b="1" cap="small" dirty="0" smtClean="0">
                  <a:solidFill>
                    <a:schemeClr val="bg1"/>
                  </a:solidFill>
                  <a:latin typeface="Claire Hand" panose="02000506040000020004" pitchFamily="2" charset="0"/>
                </a:rPr>
                <a:t>Опростен </a:t>
              </a:r>
              <a:r>
                <a:rPr lang="de-DE" b="1" cap="small" dirty="0" smtClean="0">
                  <a:solidFill>
                    <a:schemeClr val="bg1"/>
                  </a:solidFill>
                  <a:latin typeface="Claire Hand" panose="02000506040000020004" pitchFamily="2" charset="0"/>
                </a:rPr>
                <a:t>ITSM </a:t>
              </a:r>
              <a:r>
                <a:rPr lang="de-DE" b="1" cap="small" dirty="0">
                  <a:solidFill>
                    <a:schemeClr val="bg1"/>
                  </a:solidFill>
                  <a:latin typeface="Claire Hand" panose="02000506040000020004" pitchFamily="2" charset="0"/>
                </a:rPr>
                <a:t/>
              </a:r>
              <a:br>
                <a:rPr lang="de-DE" b="1" cap="small" dirty="0">
                  <a:solidFill>
                    <a:schemeClr val="bg1"/>
                  </a:solidFill>
                  <a:latin typeface="Claire Hand" panose="02000506040000020004" pitchFamily="2" charset="0"/>
                </a:rPr>
              </a:br>
              <a:r>
                <a:rPr lang="bg-BG" b="1" cap="small" dirty="0" smtClean="0">
                  <a:solidFill>
                    <a:schemeClr val="bg1"/>
                  </a:solidFill>
                  <a:latin typeface="Claire Hand" panose="02000506040000020004" pitchFamily="2" charset="0"/>
                </a:rPr>
                <a:t>метод</a:t>
              </a:r>
              <a:endParaRPr lang="de-DE" b="1" cap="small" dirty="0">
                <a:solidFill>
                  <a:schemeClr val="bg1"/>
                </a:solidFill>
                <a:latin typeface="Claire Hand" panose="02000506040000020004" pitchFamily="2" charset="0"/>
              </a:endParaRPr>
            </a:p>
            <a:p>
              <a:pPr algn="ctr" fontAlgn="auto">
                <a:spcBef>
                  <a:spcPts val="0"/>
                </a:spcBef>
                <a:spcAft>
                  <a:spcPts val="0"/>
                </a:spcAft>
                <a:defRPr/>
              </a:pPr>
              <a:endParaRPr lang="de-DE" sz="700" b="1" dirty="0">
                <a:solidFill>
                  <a:schemeClr val="bg1"/>
                </a:solidFill>
                <a:latin typeface="Claire Hand" panose="02000506040000020004" pitchFamily="2" charset="0"/>
              </a:endParaRPr>
            </a:p>
          </p:txBody>
        </p:sp>
      </p:grpSp>
      <p:sp>
        <p:nvSpPr>
          <p:cNvPr id="16" name="Textfeld 1"/>
          <p:cNvSpPr txBox="1"/>
          <p:nvPr/>
        </p:nvSpPr>
        <p:spPr>
          <a:xfrm>
            <a:off x="2298445" y="5176772"/>
            <a:ext cx="7939720" cy="461665"/>
          </a:xfrm>
          <a:prstGeom prst="rect">
            <a:avLst/>
          </a:prstGeom>
          <a:noFill/>
        </p:spPr>
        <p:txBody>
          <a:bodyPr wrap="square" rtlCol="0">
            <a:spAutoFit/>
          </a:bodyPr>
          <a:lstStyle/>
          <a:p>
            <a:r>
              <a:rPr lang="ru-RU" sz="2400" dirty="0" smtClean="0">
                <a:solidFill>
                  <a:srgbClr val="00A3DF"/>
                </a:solidFill>
                <a:latin typeface="Claire Hand" panose="02000506040000020004" pitchFamily="2" charset="0"/>
              </a:rPr>
              <a:t>Преодоляване на различията в управлението на ИТ услуги</a:t>
            </a:r>
            <a:endParaRPr lang="en-US" sz="2400" dirty="0">
              <a:solidFill>
                <a:srgbClr val="00A3DF"/>
              </a:solidFill>
              <a:latin typeface="Claire Hand" panose="02000506040000020004"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cap="small" dirty="0" smtClean="0">
                <a:effectLst>
                  <a:outerShdw blurRad="38100" dist="38100" dir="2700000" algn="tl">
                    <a:srgbClr val="000000">
                      <a:alpha val="43137"/>
                    </a:srgbClr>
                  </a:outerShdw>
                </a:effectLst>
              </a:rPr>
              <a:t>Резултатите от проекта </a:t>
            </a:r>
            <a:r>
              <a:rPr lang="en-US" cap="small" dirty="0" smtClean="0">
                <a:effectLst>
                  <a:outerShdw blurRad="38100" dist="38100" dir="2700000" algn="tl">
                    <a:srgbClr val="000000">
                      <a:alpha val="43137"/>
                    </a:srgbClr>
                  </a:outerShdw>
                </a:effectLst>
              </a:rPr>
              <a:t>INNOTRAIN</a:t>
            </a:r>
            <a:r>
              <a:rPr lang="bg-BG" cap="small" dirty="0" smtClean="0">
                <a:effectLst>
                  <a:outerShdw blurRad="38100" dist="38100" dir="2700000" algn="tl">
                    <a:srgbClr val="000000">
                      <a:alpha val="43137"/>
                    </a:srgbClr>
                  </a:outerShdw>
                </a:effectLst>
              </a:rPr>
              <a:t> – основания за </a:t>
            </a:r>
            <a:r>
              <a:rPr lang="en-US" cap="small" dirty="0" smtClean="0">
                <a:effectLst>
                  <a:outerShdw blurRad="38100" dist="38100" dir="2700000" algn="tl">
                    <a:srgbClr val="000000">
                      <a:alpha val="43137"/>
                    </a:srgbClr>
                  </a:outerShdw>
                </a:effectLst>
              </a:rPr>
              <a:t>ITSM4SME</a:t>
            </a:r>
            <a:endParaRPr lang="bg-BG" cap="small" dirty="0">
              <a:effectLst>
                <a:outerShdw blurRad="38100" dist="38100" dir="2700000" algn="tl">
                  <a:srgbClr val="000000">
                    <a:alpha val="43137"/>
                  </a:srgbClr>
                </a:outerShdw>
              </a:effectLst>
            </a:endParaRPr>
          </a:p>
        </p:txBody>
      </p:sp>
      <p:sp>
        <p:nvSpPr>
          <p:cNvPr id="4" name="Text Box 27"/>
          <p:cNvSpPr txBox="1">
            <a:spLocks noGrp="1" noChangeArrowheads="1"/>
          </p:cNvSpPr>
          <p:nvPr>
            <p:ph idx="1"/>
          </p:nvPr>
        </p:nvSpPr>
        <p:spPr bwMode="auto">
          <a:xfrm>
            <a:off x="677334" y="1911926"/>
            <a:ext cx="10766522" cy="3107802"/>
          </a:xfrm>
          <a:prstGeom prst="rect">
            <a:avLst/>
          </a:prstGeom>
          <a:noFill/>
          <a:ln>
            <a:noFill/>
          </a:ln>
          <a:extLst/>
        </p:spPr>
        <p:txBody>
          <a:bodyPr wrap="square" lIns="29745" tIns="14873" rIns="29745" bIns="14873">
            <a:spAutoFit/>
          </a:bodyPr>
          <a:lstStyle>
            <a:lvl1pPr defTabSz="2943225">
              <a:defRPr>
                <a:solidFill>
                  <a:schemeClr val="tx1"/>
                </a:solidFill>
                <a:latin typeface="Arial" pitchFamily="34" charset="0"/>
              </a:defRPr>
            </a:lvl1pPr>
            <a:lvl2pPr marL="742950" indent="-285750" defTabSz="2943225">
              <a:defRPr>
                <a:solidFill>
                  <a:schemeClr val="tx1"/>
                </a:solidFill>
                <a:latin typeface="Arial" pitchFamily="34" charset="0"/>
              </a:defRPr>
            </a:lvl2pPr>
            <a:lvl3pPr marL="1143000" indent="-228600" defTabSz="2943225">
              <a:defRPr>
                <a:solidFill>
                  <a:schemeClr val="tx1"/>
                </a:solidFill>
                <a:latin typeface="Arial" pitchFamily="34" charset="0"/>
              </a:defRPr>
            </a:lvl3pPr>
            <a:lvl4pPr marL="1600200" indent="-228600" defTabSz="2943225">
              <a:defRPr>
                <a:solidFill>
                  <a:schemeClr val="tx1"/>
                </a:solidFill>
                <a:latin typeface="Arial" pitchFamily="34" charset="0"/>
              </a:defRPr>
            </a:lvl4pPr>
            <a:lvl5pPr marL="2057400" indent="-228600" defTabSz="2943225">
              <a:defRPr>
                <a:solidFill>
                  <a:schemeClr val="tx1"/>
                </a:solidFill>
                <a:latin typeface="Arial" pitchFamily="34" charset="0"/>
              </a:defRPr>
            </a:lvl5pPr>
            <a:lvl6pPr marL="2514600" indent="-228600" defTabSz="2943225" fontAlgn="base">
              <a:spcBef>
                <a:spcPct val="0"/>
              </a:spcBef>
              <a:spcAft>
                <a:spcPct val="0"/>
              </a:spcAft>
              <a:defRPr>
                <a:solidFill>
                  <a:schemeClr val="tx1"/>
                </a:solidFill>
                <a:latin typeface="Arial" pitchFamily="34" charset="0"/>
              </a:defRPr>
            </a:lvl6pPr>
            <a:lvl7pPr marL="2971800" indent="-228600" defTabSz="2943225" fontAlgn="base">
              <a:spcBef>
                <a:spcPct val="0"/>
              </a:spcBef>
              <a:spcAft>
                <a:spcPct val="0"/>
              </a:spcAft>
              <a:defRPr>
                <a:solidFill>
                  <a:schemeClr val="tx1"/>
                </a:solidFill>
                <a:latin typeface="Arial" pitchFamily="34" charset="0"/>
              </a:defRPr>
            </a:lvl7pPr>
            <a:lvl8pPr marL="3429000" indent="-228600" defTabSz="2943225" fontAlgn="base">
              <a:spcBef>
                <a:spcPct val="0"/>
              </a:spcBef>
              <a:spcAft>
                <a:spcPct val="0"/>
              </a:spcAft>
              <a:defRPr>
                <a:solidFill>
                  <a:schemeClr val="tx1"/>
                </a:solidFill>
                <a:latin typeface="Arial" pitchFamily="34" charset="0"/>
              </a:defRPr>
            </a:lvl8pPr>
            <a:lvl9pPr marL="3886200" indent="-228600" defTabSz="2943225" fontAlgn="base">
              <a:spcBef>
                <a:spcPct val="0"/>
              </a:spcBef>
              <a:spcAft>
                <a:spcPct val="0"/>
              </a:spcAft>
              <a:defRPr>
                <a:solidFill>
                  <a:schemeClr val="tx1"/>
                </a:solidFill>
                <a:latin typeface="Arial" pitchFamily="34" charset="0"/>
              </a:defRPr>
            </a:lvl9pPr>
          </a:lstStyle>
          <a:p>
            <a:pPr>
              <a:spcBef>
                <a:spcPts val="1200"/>
              </a:spcBef>
              <a:spcAft>
                <a:spcPts val="1200"/>
              </a:spcAft>
              <a:defRPr/>
            </a:pPr>
            <a:r>
              <a:rPr lang="en-US" sz="2000" b="1" dirty="0" smtClean="0">
                <a:solidFill>
                  <a:sysClr val="windowText" lastClr="000000"/>
                </a:solidFill>
                <a:cs typeface="Arial" pitchFamily="34" charset="0"/>
              </a:rPr>
              <a:t>…</a:t>
            </a:r>
            <a:r>
              <a:rPr lang="ru-RU" sz="2400" b="1" dirty="0" smtClean="0">
                <a:solidFill>
                  <a:sysClr val="windowText" lastClr="000000"/>
                </a:solidFill>
                <a:cs typeface="Arial" pitchFamily="34" charset="0"/>
              </a:rPr>
              <a:t> IT персонал от малките и средни предприятия, прилагащиITSM са в състояние да управлява 20% - 40% повече IT работните места?</a:t>
            </a:r>
            <a:endParaRPr lang="en-US" sz="2400" b="1" dirty="0" smtClean="0">
              <a:solidFill>
                <a:sysClr val="windowText" lastClr="000000"/>
              </a:solidFill>
              <a:cs typeface="Arial" pitchFamily="34" charset="0"/>
            </a:endParaRPr>
          </a:p>
          <a:p>
            <a:pPr>
              <a:spcBef>
                <a:spcPts val="1200"/>
              </a:spcBef>
              <a:spcAft>
                <a:spcPts val="1200"/>
              </a:spcAft>
              <a:defRPr/>
            </a:pPr>
            <a:r>
              <a:rPr lang="en-US" sz="2400" b="1" dirty="0" smtClean="0">
                <a:solidFill>
                  <a:srgbClr val="878787"/>
                </a:solidFill>
                <a:cs typeface="Arial" pitchFamily="34" charset="0"/>
              </a:rPr>
              <a:t>…</a:t>
            </a:r>
            <a:r>
              <a:rPr lang="bg-BG" sz="2400" b="1" dirty="0" smtClean="0">
                <a:solidFill>
                  <a:schemeClr val="accent1"/>
                </a:solidFill>
                <a:cs typeface="Arial" pitchFamily="34" charset="0"/>
              </a:rPr>
              <a:t>процесите в</a:t>
            </a:r>
            <a:r>
              <a:rPr lang="en-US" sz="2400" b="1" dirty="0" smtClean="0">
                <a:solidFill>
                  <a:schemeClr val="bg1">
                    <a:lumMod val="50000"/>
                  </a:schemeClr>
                </a:solidFill>
                <a:cs typeface="Arial" pitchFamily="34" charset="0"/>
              </a:rPr>
              <a:t> </a:t>
            </a:r>
            <a:r>
              <a:rPr lang="bg-BG" sz="2400" b="1" dirty="0" smtClean="0">
                <a:solidFill>
                  <a:sysClr val="windowText" lastClr="000000"/>
                </a:solidFill>
                <a:cs typeface="Arial" pitchFamily="34" charset="0"/>
              </a:rPr>
              <a:t>МСП използващи</a:t>
            </a:r>
            <a:r>
              <a:rPr lang="en-US" sz="2400" b="1" dirty="0" smtClean="0">
                <a:solidFill>
                  <a:sysClr val="windowText" lastClr="000000"/>
                </a:solidFill>
                <a:cs typeface="Arial" pitchFamily="34" charset="0"/>
              </a:rPr>
              <a:t> ITSM </a:t>
            </a:r>
            <a:r>
              <a:rPr lang="bg-BG" sz="2400" b="1" dirty="0" smtClean="0">
                <a:solidFill>
                  <a:sysClr val="windowText" lastClr="000000"/>
                </a:solidFill>
                <a:cs typeface="Arial" pitchFamily="34" charset="0"/>
              </a:rPr>
              <a:t>са </a:t>
            </a:r>
            <a:r>
              <a:rPr lang="bg-BG" sz="2400" b="1" dirty="0" smtClean="0">
                <a:solidFill>
                  <a:schemeClr val="accent1"/>
                </a:solidFill>
                <a:cs typeface="Arial" pitchFamily="34" charset="0"/>
              </a:rPr>
              <a:t>5 пъти по-често </a:t>
            </a:r>
            <a:r>
              <a:rPr lang="bg-BG" sz="2400" b="1" dirty="0" smtClean="0">
                <a:solidFill>
                  <a:sysClr val="windowText" lastClr="000000"/>
                </a:solidFill>
                <a:cs typeface="Arial" pitchFamily="34" charset="0"/>
              </a:rPr>
              <a:t>оптимизирани </a:t>
            </a:r>
            <a:r>
              <a:rPr lang="en-US" sz="2400" b="1" dirty="0" smtClean="0">
                <a:solidFill>
                  <a:sysClr val="windowText" lastClr="000000"/>
                </a:solidFill>
                <a:cs typeface="Arial" pitchFamily="34" charset="0"/>
              </a:rPr>
              <a:t>?</a:t>
            </a:r>
            <a:r>
              <a:rPr lang="en-US" sz="2400" b="1" dirty="0" smtClean="0">
                <a:solidFill>
                  <a:schemeClr val="bg1">
                    <a:lumMod val="50000"/>
                  </a:schemeClr>
                </a:solidFill>
                <a:cs typeface="Arial" pitchFamily="34" charset="0"/>
              </a:rPr>
              <a:t> </a:t>
            </a:r>
            <a:endParaRPr lang="en-US" sz="2400" b="1" dirty="0" smtClean="0">
              <a:solidFill>
                <a:srgbClr val="878787"/>
              </a:solidFill>
              <a:cs typeface="Arial" pitchFamily="34" charset="0"/>
            </a:endParaRPr>
          </a:p>
          <a:p>
            <a:pPr>
              <a:spcBef>
                <a:spcPts val="1200"/>
              </a:spcBef>
              <a:spcAft>
                <a:spcPts val="1200"/>
              </a:spcAft>
              <a:defRPr/>
            </a:pPr>
            <a:r>
              <a:rPr lang="en-US" sz="2400" b="1" dirty="0" smtClean="0">
                <a:solidFill>
                  <a:sysClr val="windowText" lastClr="000000"/>
                </a:solidFill>
                <a:cs typeface="Arial" pitchFamily="34" charset="0"/>
              </a:rPr>
              <a:t>…</a:t>
            </a:r>
            <a:r>
              <a:rPr lang="bg-BG" sz="2400" b="1" dirty="0" smtClean="0">
                <a:solidFill>
                  <a:sysClr val="windowText" lastClr="000000"/>
                </a:solidFill>
                <a:cs typeface="Arial" pitchFamily="34" charset="0"/>
              </a:rPr>
              <a:t>едно МСП използващо</a:t>
            </a:r>
            <a:r>
              <a:rPr lang="en-US" sz="2400" b="1" dirty="0" smtClean="0">
                <a:solidFill>
                  <a:sysClr val="windowText" lastClr="000000"/>
                </a:solidFill>
                <a:cs typeface="Arial" pitchFamily="34" charset="0"/>
              </a:rPr>
              <a:t> ITSM </a:t>
            </a:r>
            <a:r>
              <a:rPr lang="bg-BG" sz="2400" b="1" dirty="0" smtClean="0">
                <a:solidFill>
                  <a:sysClr val="windowText" lastClr="000000"/>
                </a:solidFill>
                <a:cs typeface="Arial" pitchFamily="34" charset="0"/>
              </a:rPr>
              <a:t>създава </a:t>
            </a:r>
            <a:r>
              <a:rPr lang="en-US" sz="2400" b="1" dirty="0" smtClean="0">
                <a:solidFill>
                  <a:schemeClr val="accent1"/>
                </a:solidFill>
                <a:cs typeface="Arial" pitchFamily="34" charset="0"/>
              </a:rPr>
              <a:t>2,5 </a:t>
            </a:r>
            <a:r>
              <a:rPr lang="bg-BG" sz="2400" b="1" dirty="0" smtClean="0">
                <a:solidFill>
                  <a:schemeClr val="accent1"/>
                </a:solidFill>
                <a:cs typeface="Arial" pitchFamily="34" charset="0"/>
              </a:rPr>
              <a:t>пъти повече иновации</a:t>
            </a:r>
            <a:r>
              <a:rPr lang="en-US" sz="2400" b="1" dirty="0" smtClean="0">
                <a:solidFill>
                  <a:srgbClr val="878787"/>
                </a:solidFill>
                <a:cs typeface="Arial" pitchFamily="34" charset="0"/>
              </a:rPr>
              <a:t>?</a:t>
            </a:r>
            <a:endParaRPr lang="en-US" sz="2000" b="1" dirty="0" smtClean="0">
              <a:cs typeface="Arial" pitchFamily="34" charset="0"/>
            </a:endParaRPr>
          </a:p>
          <a:p>
            <a:pPr>
              <a:spcBef>
                <a:spcPts val="1200"/>
              </a:spcBef>
              <a:spcAft>
                <a:spcPts val="1200"/>
              </a:spcAft>
              <a:defRPr/>
            </a:pPr>
            <a:r>
              <a:rPr lang="bg-BG" sz="2000" b="1" dirty="0" smtClean="0">
                <a:solidFill>
                  <a:sysClr val="windowText" lastClr="000000"/>
                </a:solidFill>
                <a:cs typeface="Arial" pitchFamily="34" charset="0"/>
              </a:rPr>
              <a:t>Научете повече на</a:t>
            </a:r>
            <a:r>
              <a:rPr lang="en-US" sz="2000" b="1" dirty="0" smtClean="0">
                <a:solidFill>
                  <a:sysClr val="windowText" lastClr="000000"/>
                </a:solidFill>
                <a:cs typeface="Arial" pitchFamily="34" charset="0"/>
              </a:rPr>
              <a:t>: </a:t>
            </a:r>
            <a:r>
              <a:rPr lang="en-US" sz="2000" b="1" dirty="0" smtClean="0">
                <a:solidFill>
                  <a:srgbClr val="2A9E41"/>
                </a:solidFill>
                <a:cs typeface="Arial" pitchFamily="34" charset="0"/>
                <a:hlinkClick r:id="rId2"/>
              </a:rPr>
              <a:t>www.innotrain-it.eu</a:t>
            </a:r>
            <a:r>
              <a:rPr lang="en-US" sz="2000" b="1" dirty="0" smtClean="0">
                <a:solidFill>
                  <a:srgbClr val="2A9E41"/>
                </a:solidFill>
                <a:cs typeface="Arial" pitchFamily="34" charset="0"/>
              </a:rPr>
              <a:t> </a:t>
            </a:r>
            <a:r>
              <a:rPr lang="en-US" sz="2000" b="1" dirty="0" smtClean="0">
                <a:solidFill>
                  <a:schemeClr val="accent1"/>
                </a:solidFill>
                <a:cs typeface="Arial" pitchFamily="34" charset="0"/>
                <a:sym typeface="Wingdings" pitchFamily="2" charset="2"/>
              </a:rPr>
              <a:t> </a:t>
            </a:r>
            <a:r>
              <a:rPr lang="en-US" sz="2000" b="1" dirty="0" smtClean="0">
                <a:solidFill>
                  <a:schemeClr val="accent1"/>
                </a:solidFill>
                <a:cs typeface="Arial" pitchFamily="34" charset="0"/>
              </a:rPr>
              <a:t>Downloads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2100"/>
            <a:ext cx="10766522" cy="438025"/>
          </a:xfrm>
        </p:spPr>
        <p:txBody>
          <a:bodyPr>
            <a:noAutofit/>
          </a:bodyPr>
          <a:lstStyle/>
          <a:p>
            <a:pPr algn="ctr"/>
            <a:r>
              <a:rPr lang="de-DE" sz="2800" dirty="0" err="1" smtClean="0">
                <a:effectLst>
                  <a:outerShdw blurRad="38100" dist="38100" dir="2700000" algn="tl">
                    <a:srgbClr val="000000">
                      <a:alpha val="43137"/>
                    </a:srgbClr>
                  </a:outerShdw>
                </a:effectLst>
              </a:rPr>
              <a:t>Itsm</a:t>
            </a:r>
            <a:r>
              <a:rPr lang="de-DE" sz="2800" dirty="0" smtClean="0">
                <a:effectLst>
                  <a:outerShdw blurRad="38100" dist="38100" dir="2700000" algn="tl">
                    <a:srgbClr val="000000">
                      <a:alpha val="43137"/>
                    </a:srgbClr>
                  </a:outerShdw>
                </a:effectLst>
              </a:rPr>
              <a:t> </a:t>
            </a:r>
            <a:r>
              <a:rPr lang="bg-BG" sz="2800" dirty="0" smtClean="0">
                <a:effectLst>
                  <a:outerShdw blurRad="38100" dist="38100" dir="2700000" algn="tl">
                    <a:srgbClr val="000000">
                      <a:alpha val="43137"/>
                    </a:srgbClr>
                  </a:outerShdw>
                </a:effectLst>
              </a:rPr>
              <a:t>подкрепа за </a:t>
            </a:r>
            <a:r>
              <a:rPr lang="bg-BG" sz="2800" dirty="0" err="1" smtClean="0">
                <a:effectLst>
                  <a:outerShdw blurRad="38100" dist="38100" dir="2700000" algn="tl">
                    <a:srgbClr val="000000">
                      <a:alpha val="43137"/>
                    </a:srgbClr>
                  </a:outerShdw>
                </a:effectLst>
              </a:rPr>
              <a:t>мсп</a:t>
            </a:r>
            <a:endParaRPr lang="bg-BG" sz="2800" dirty="0">
              <a:effectLst>
                <a:outerShdw blurRad="38100" dist="38100" dir="2700000" algn="tl">
                  <a:srgbClr val="000000">
                    <a:alpha val="43137"/>
                  </a:srgbClr>
                </a:outerShdw>
              </a:effectLst>
            </a:endParaRPr>
          </a:p>
        </p:txBody>
      </p:sp>
      <p:pic>
        <p:nvPicPr>
          <p:cNvPr id="6" name="Picture 2" descr="\\Vboxsvr\innotrain\WP5\5.1.1 Digital Training Content\Präsenz Content\Customized PPT\2011-06-08 Stuttgart MFG\chart"/>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91325" y="3044826"/>
            <a:ext cx="5400675" cy="2705100"/>
          </a:xfrm>
          <a:prstGeom prst="rect">
            <a:avLst/>
          </a:prstGeom>
          <a:noFill/>
          <a:ln w="9525">
            <a:noFill/>
            <a:miter lim="800000"/>
            <a:headEnd/>
            <a:tailEnd/>
          </a:ln>
        </p:spPr>
      </p:pic>
      <p:sp>
        <p:nvSpPr>
          <p:cNvPr id="7" name="Inhaltsplatzhalter 4"/>
          <p:cNvSpPr txBox="1">
            <a:spLocks noGrp="1"/>
          </p:cNvSpPr>
          <p:nvPr>
            <p:ph idx="1"/>
          </p:nvPr>
        </p:nvSpPr>
        <p:spPr>
          <a:prstGeom prst="rect">
            <a:avLst/>
          </a:prstGeom>
        </p:spPr>
        <p:txBody>
          <a:bodyPr vert="horz" lIns="91440" tIns="45720" rIns="91440" bIns="45720" rtlCol="0">
            <a:normAutofit/>
          </a:bodyPr>
          <a:lstStyle>
            <a:lvl1pPr marL="285744" indent="-285744" algn="l" defTabSz="457189" rtl="0" eaLnBrk="1" latinLnBrk="0" hangingPunct="1">
              <a:spcBef>
                <a:spcPts val="600"/>
              </a:spcBef>
              <a:spcAft>
                <a:spcPts val="0"/>
              </a:spcAft>
              <a:buClr>
                <a:schemeClr val="accent1"/>
              </a:buClr>
              <a:buSzPct val="80000"/>
              <a:buFont typeface="Wingdings" panose="05000000000000000000" pitchFamily="2" charset="2"/>
              <a:buChar char="§"/>
              <a:defRPr sz="22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600"/>
              </a:spcBef>
              <a:spcAft>
                <a:spcPts val="0"/>
              </a:spcAft>
              <a:buClr>
                <a:schemeClr val="accent1"/>
              </a:buClr>
              <a:buSzPct val="80000"/>
              <a:buFont typeface="Wingdings" panose="05000000000000000000" pitchFamily="2" charset="2"/>
              <a:buChar char="§"/>
              <a:defRPr sz="2000" kern="1200">
                <a:solidFill>
                  <a:schemeClr val="tx1">
                    <a:lumMod val="75000"/>
                    <a:lumOff val="25000"/>
                  </a:schemeClr>
                </a:solidFill>
                <a:latin typeface="+mn-lt"/>
                <a:ea typeface="+mn-ea"/>
                <a:cs typeface="+mn-cs"/>
              </a:defRPr>
            </a:lvl2pPr>
            <a:lvl3pPr marL="1200121" indent="-285744" algn="l" defTabSz="457189" rtl="0" eaLnBrk="1" latinLnBrk="0" hangingPunct="1">
              <a:spcBef>
                <a:spcPts val="600"/>
              </a:spcBef>
              <a:spcAft>
                <a:spcPts val="0"/>
              </a:spcAft>
              <a:buClr>
                <a:schemeClr val="accent1"/>
              </a:buClr>
              <a:buSzPct val="80000"/>
              <a:buFont typeface="Wingdings" panose="05000000000000000000" pitchFamily="2" charset="2"/>
              <a:buChar char="§"/>
              <a:defRPr sz="1800" kern="1200">
                <a:solidFill>
                  <a:schemeClr val="tx1">
                    <a:lumMod val="75000"/>
                    <a:lumOff val="25000"/>
                  </a:schemeClr>
                </a:solidFill>
                <a:latin typeface="+mn-lt"/>
                <a:ea typeface="+mn-ea"/>
                <a:cs typeface="+mn-cs"/>
              </a:defRPr>
            </a:lvl3pPr>
            <a:lvl4pPr marL="1543012" indent="-171446" algn="l" defTabSz="457189" rtl="0" eaLnBrk="1" latinLnBrk="0" hangingPunct="1">
              <a:spcBef>
                <a:spcPts val="600"/>
              </a:spcBef>
              <a:spcAft>
                <a:spcPts val="0"/>
              </a:spcAft>
              <a:buClr>
                <a:schemeClr val="accent1"/>
              </a:buClr>
              <a:buSzPct val="80000"/>
              <a:buFont typeface="Wingdings" panose="05000000000000000000" pitchFamily="2" charset="2"/>
              <a:buChar char="§"/>
              <a:defRPr sz="1800" kern="1200">
                <a:solidFill>
                  <a:schemeClr val="tx1">
                    <a:lumMod val="75000"/>
                    <a:lumOff val="25000"/>
                  </a:schemeClr>
                </a:solidFill>
                <a:latin typeface="+mn-lt"/>
                <a:ea typeface="+mn-ea"/>
                <a:cs typeface="+mn-cs"/>
              </a:defRPr>
            </a:lvl4pPr>
            <a:lvl5pPr marL="2000201" indent="-171446" algn="l" defTabSz="457189" rtl="0" eaLnBrk="1" latinLnBrk="0" hangingPunct="1">
              <a:spcBef>
                <a:spcPts val="600"/>
              </a:spcBef>
              <a:spcAft>
                <a:spcPts val="0"/>
              </a:spcAft>
              <a:buClr>
                <a:schemeClr val="accent1"/>
              </a:buClr>
              <a:buSzPct val="80000"/>
              <a:buFont typeface="Wingdings" panose="05000000000000000000" pitchFamily="2" charset="2"/>
              <a:buChar char="§"/>
              <a:defRPr sz="18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ru-RU" sz="2400" dirty="0" smtClean="0"/>
              <a:t>Планиране на IT / бизнес стратегия</a:t>
            </a:r>
          </a:p>
          <a:p>
            <a:r>
              <a:rPr lang="ru-RU" sz="2400" dirty="0" smtClean="0"/>
              <a:t>Интеграция и ориентация на ИТ</a:t>
            </a:r>
          </a:p>
          <a:p>
            <a:r>
              <a:rPr lang="ru-RU" sz="2400" dirty="0" smtClean="0"/>
              <a:t>Въвеждане на процеса на оптимизация на ИТ</a:t>
            </a:r>
          </a:p>
          <a:p>
            <a:r>
              <a:rPr lang="ru-RU" sz="2400" dirty="0" smtClean="0"/>
              <a:t>Надзор на ИТ ефективността и ефикасността</a:t>
            </a:r>
          </a:p>
          <a:p>
            <a:r>
              <a:rPr lang="ru-RU" sz="2400" dirty="0" smtClean="0"/>
              <a:t>Изясняване на приноса на стойност на ИТ</a:t>
            </a:r>
          </a:p>
          <a:p>
            <a:r>
              <a:rPr lang="ru-RU" sz="2400" dirty="0" smtClean="0"/>
              <a:t>Подобрено "Управление на промяната"</a:t>
            </a:r>
          </a:p>
          <a:p>
            <a:r>
              <a:rPr lang="ru-RU" sz="2400" dirty="0" smtClean="0"/>
              <a:t>Подобряване на "опции за снабдяване"</a:t>
            </a:r>
          </a:p>
          <a:p>
            <a:r>
              <a:rPr lang="ru-RU" sz="2400" dirty="0" smtClean="0"/>
              <a:t>съответствие</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2100"/>
            <a:ext cx="10766522" cy="552325"/>
          </a:xfrm>
        </p:spPr>
        <p:txBody>
          <a:bodyPr>
            <a:normAutofit fontScale="90000"/>
          </a:bodyPr>
          <a:lstStyle/>
          <a:p>
            <a:r>
              <a:rPr lang="bg-BG" sz="2400" dirty="0" smtClean="0">
                <a:effectLst>
                  <a:outerShdw blurRad="38100" dist="38100" dir="2700000" algn="tl">
                    <a:srgbClr val="000000">
                      <a:alpha val="43137"/>
                    </a:srgbClr>
                  </a:outerShdw>
                </a:effectLst>
              </a:rPr>
              <a:t>ИТ услуга?</a:t>
            </a:r>
            <a:r>
              <a:rPr lang="bg-BG" sz="2400" dirty="0" smtClean="0"/>
              <a:t/>
            </a:r>
            <a:br>
              <a:rPr lang="bg-BG" sz="2400" dirty="0" smtClean="0"/>
            </a:br>
            <a:endParaRPr lang="bg-BG" dirty="0"/>
          </a:p>
        </p:txBody>
      </p:sp>
      <p:sp>
        <p:nvSpPr>
          <p:cNvPr id="4" name="Content Placeholder 3"/>
          <p:cNvSpPr>
            <a:spLocks noGrp="1"/>
          </p:cNvSpPr>
          <p:nvPr>
            <p:ph idx="1"/>
          </p:nvPr>
        </p:nvSpPr>
        <p:spPr>
          <a:xfrm>
            <a:off x="677334" y="1743075"/>
            <a:ext cx="10766522" cy="4429125"/>
          </a:xfrm>
        </p:spPr>
        <p:txBody>
          <a:bodyPr>
            <a:normAutofit/>
          </a:bodyPr>
          <a:lstStyle/>
          <a:p>
            <a:endParaRPr lang="bg-BG" sz="2400" dirty="0" smtClean="0"/>
          </a:p>
          <a:p>
            <a:r>
              <a:rPr lang="bg-BG" sz="2400" dirty="0" smtClean="0"/>
              <a:t>ИТ услугата предоставя добавена стойност, основана на ИТ в подкрепа, оптимизация, опростяване или дори </a:t>
            </a:r>
            <a:r>
              <a:rPr lang="bg-BG" sz="2400" dirty="0" err="1" smtClean="0"/>
              <a:t>операционализиране</a:t>
            </a:r>
            <a:r>
              <a:rPr lang="bg-BG" sz="2400" dirty="0" smtClean="0"/>
              <a:t> на бизнес процеси. </a:t>
            </a:r>
          </a:p>
          <a:p>
            <a:r>
              <a:rPr lang="bg-BG" sz="2400" dirty="0" smtClean="0"/>
              <a:t>ИТ услуга се дефинира в "Бизнес перспектива", а не от гледна точка на ИТ.</a:t>
            </a:r>
          </a:p>
          <a:p>
            <a:pPr lvl="1"/>
            <a:r>
              <a:rPr lang="bg-BG" sz="2400" dirty="0" smtClean="0"/>
              <a:t>Пример:</a:t>
            </a:r>
          </a:p>
          <a:p>
            <a:pPr lvl="2"/>
            <a:r>
              <a:rPr lang="bg-BG" dirty="0" smtClean="0"/>
              <a:t>Предоставяне на работно място </a:t>
            </a:r>
          </a:p>
          <a:p>
            <a:pPr lvl="2"/>
            <a:r>
              <a:rPr lang="bg-BG" dirty="0" smtClean="0"/>
              <a:t>Осигуряване на Система за управление на връзката с клиентите</a:t>
            </a:r>
          </a:p>
          <a:p>
            <a:pPr lvl="2"/>
            <a:r>
              <a:rPr lang="bg-BG" dirty="0" smtClean="0"/>
              <a:t>Изготвяне на месечни доклади</a:t>
            </a:r>
          </a:p>
          <a:p>
            <a:pPr lvl="1"/>
            <a:endParaRPr lang="bg-BG" dirty="0" smtClean="0"/>
          </a:p>
          <a:p>
            <a:pPr lvl="1"/>
            <a:endParaRPr lang="bg-BG" dirty="0" smtClean="0"/>
          </a:p>
          <a:p>
            <a:endParaRPr lang="bg-B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60765"/>
            <a:ext cx="10766522" cy="4668980"/>
          </a:xfrm>
        </p:spPr>
        <p:txBody>
          <a:bodyPr>
            <a:normAutofit fontScale="92500" lnSpcReduction="10000"/>
          </a:bodyPr>
          <a:lstStyle/>
          <a:p>
            <a:endParaRPr lang="bg-BG" dirty="0" smtClean="0"/>
          </a:p>
          <a:p>
            <a:pPr>
              <a:spcBef>
                <a:spcPts val="1200"/>
              </a:spcBef>
              <a:spcAft>
                <a:spcPts val="1200"/>
              </a:spcAft>
            </a:pPr>
            <a:r>
              <a:rPr lang="bg-BG" sz="2000" dirty="0" smtClean="0"/>
              <a:t>Управлението на ИТ услугите гарантира, че организацията има способността да реагира гъвкаво, бързо и ефективно към променящите се условия, непредвидени събития или нови бизнес изисквания;</a:t>
            </a:r>
          </a:p>
          <a:p>
            <a:pPr>
              <a:spcBef>
                <a:spcPts val="1200"/>
              </a:spcBef>
              <a:spcAft>
                <a:spcPts val="1200"/>
              </a:spcAft>
            </a:pPr>
            <a:r>
              <a:rPr lang="bg-BG" sz="2000" dirty="0" smtClean="0"/>
              <a:t>Процесите и производителността се оценяват непрекъснато, за да се позволи идентифицирането на възможности и реализация на оптимизации;</a:t>
            </a:r>
          </a:p>
          <a:p>
            <a:pPr>
              <a:spcBef>
                <a:spcPts val="1200"/>
              </a:spcBef>
              <a:spcAft>
                <a:spcPts val="1200"/>
              </a:spcAft>
            </a:pPr>
            <a:r>
              <a:rPr lang="bg-BG" sz="2000" dirty="0" smtClean="0"/>
              <a:t>Възприема технологията като "фактор" за подобряване на бизнес процесите;</a:t>
            </a:r>
          </a:p>
          <a:p>
            <a:pPr>
              <a:spcBef>
                <a:spcPts val="1200"/>
              </a:spcBef>
              <a:spcAft>
                <a:spcPts val="1200"/>
              </a:spcAft>
            </a:pPr>
            <a:r>
              <a:rPr lang="bg-BG" sz="2000" dirty="0" smtClean="0"/>
              <a:t>Включва активно ИТ в стратегическите решения;</a:t>
            </a:r>
          </a:p>
          <a:p>
            <a:pPr>
              <a:spcBef>
                <a:spcPts val="1200"/>
              </a:spcBef>
              <a:spcAft>
                <a:spcPts val="1200"/>
              </a:spcAft>
            </a:pPr>
            <a:r>
              <a:rPr lang="bg-BG" sz="2000" dirty="0" smtClean="0"/>
              <a:t>Разработва добро разбиране за бизнес изискванията;</a:t>
            </a:r>
          </a:p>
          <a:p>
            <a:pPr>
              <a:spcBef>
                <a:spcPts val="1200"/>
              </a:spcBef>
              <a:spcAft>
                <a:spcPts val="1200"/>
              </a:spcAft>
            </a:pPr>
            <a:r>
              <a:rPr lang="bg-BG" sz="2000" dirty="0" smtClean="0"/>
              <a:t>Дава път на иновациите на ниво процес и продукт.</a:t>
            </a:r>
          </a:p>
          <a:p>
            <a:endParaRPr lang="bg-BG" dirty="0"/>
          </a:p>
        </p:txBody>
      </p:sp>
      <p:sp>
        <p:nvSpPr>
          <p:cNvPr id="4" name="Title 3"/>
          <p:cNvSpPr>
            <a:spLocks noGrp="1"/>
          </p:cNvSpPr>
          <p:nvPr>
            <p:ph type="title"/>
          </p:nvPr>
        </p:nvSpPr>
        <p:spPr/>
        <p:txBody>
          <a:bodyPr>
            <a:normAutofit fontScale="90000"/>
          </a:bodyPr>
          <a:lstStyle/>
          <a:p>
            <a:r>
              <a:rPr lang="bg-BG" dirty="0" smtClean="0">
                <a:effectLst>
                  <a:outerShdw blurRad="38100" dist="38100" dir="2700000" algn="tl">
                    <a:srgbClr val="000000">
                      <a:alpha val="43137"/>
                    </a:srgbClr>
                  </a:outerShdw>
                </a:effectLst>
              </a:rPr>
              <a:t>Моделът </a:t>
            </a:r>
            <a:r>
              <a:rPr lang="en-US" dirty="0" smtClean="0">
                <a:effectLst>
                  <a:outerShdw blurRad="38100" dist="38100" dir="2700000" algn="tl">
                    <a:srgbClr val="000000">
                      <a:alpha val="43137"/>
                    </a:srgbClr>
                  </a:outerShdw>
                </a:effectLst>
              </a:rPr>
              <a:t>ITSM</a:t>
            </a:r>
            <a:r>
              <a:rPr lang="bg-BG" dirty="0" smtClean="0">
                <a:effectLst>
                  <a:outerShdw blurRad="38100" dist="38100" dir="2700000" algn="tl">
                    <a:srgbClr val="000000">
                      <a:alpha val="43137"/>
                    </a:srgbClr>
                  </a:outerShdw>
                </a:effectLst>
              </a:rPr>
              <a:t> – в полза за малките и средни предприятия</a:t>
            </a:r>
            <a:endParaRPr lang="bg-BG"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ITSM4SME">
      <a:dk1>
        <a:sysClr val="windowText" lastClr="000000"/>
      </a:dk1>
      <a:lt1>
        <a:sysClr val="window" lastClr="FFFFFF"/>
      </a:lt1>
      <a:dk2>
        <a:srgbClr val="2C3C43"/>
      </a:dk2>
      <a:lt2>
        <a:srgbClr val="EBEBEB"/>
      </a:lt2>
      <a:accent1>
        <a:srgbClr val="00A3DF"/>
      </a:accent1>
      <a:accent2>
        <a:srgbClr val="164161"/>
      </a:accent2>
      <a:accent3>
        <a:srgbClr val="0F7597"/>
      </a:accent3>
      <a:accent4>
        <a:srgbClr val="333333"/>
      </a:accent4>
      <a:accent5>
        <a:srgbClr val="7F7F7F"/>
      </a:accent5>
      <a:accent6>
        <a:srgbClr val="3F3F3F"/>
      </a:accent6>
      <a:hlink>
        <a:srgbClr val="00A3DF"/>
      </a:hlink>
      <a:folHlink>
        <a:srgbClr val="00A3DF"/>
      </a:folHlink>
    </a:clrScheme>
    <a:fontScheme name="ITSM4SME">
      <a:majorFont>
        <a:latin typeface="Gravity"/>
        <a:ea typeface=""/>
        <a:cs typeface=""/>
      </a:majorFont>
      <a:minorFont>
        <a:latin typeface="Gravit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Präsentation1 [Automatisch gespeichert]" id="{4E26E6D5-B358-45A5-A2BD-1D5D27F42A26}" vid="{79BB9577-6CA7-42D4-B452-F3D6FC4A4D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ITSM4SME PowerPoint Template</Template>
  <TotalTime>489</TotalTime>
  <Words>1190</Words>
  <Application>Microsoft Office PowerPoint</Application>
  <PresentationFormat>Custom</PresentationFormat>
  <Paragraphs>102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Facette</vt:lpstr>
      <vt:lpstr>ITSM4SME</vt:lpstr>
      <vt:lpstr>Проектът itsm4sme</vt:lpstr>
      <vt:lpstr>Консорциум на проекта</vt:lpstr>
      <vt:lpstr>цели на ITSM4SME</vt:lpstr>
      <vt:lpstr>ITSM4SME: Внедряване на IT концепцията от проекта innotrain</vt:lpstr>
      <vt:lpstr>Резултатите от проекта INNOTRAIN – основания за ITSM4SME</vt:lpstr>
      <vt:lpstr>Itsm подкрепа за мсп</vt:lpstr>
      <vt:lpstr>ИТ услуга? </vt:lpstr>
      <vt:lpstr>Моделът ITSM – в полза за малките и средни предприятия</vt:lpstr>
      <vt:lpstr>Моделът ITSM – в полза за малките и средни предприятия</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Philipp Küller</dc:creator>
  <cp:lastModifiedBy>User</cp:lastModifiedBy>
  <cp:revision>52</cp:revision>
  <dcterms:created xsi:type="dcterms:W3CDTF">2013-12-15T17:21:21Z</dcterms:created>
  <dcterms:modified xsi:type="dcterms:W3CDTF">2015-10-15T10:57:57Z</dcterms:modified>
</cp:coreProperties>
</file>