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9" r:id="rId2"/>
    <p:sldId id="283" r:id="rId3"/>
    <p:sldId id="284" r:id="rId4"/>
    <p:sldId id="260" r:id="rId5"/>
    <p:sldId id="289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56" r:id="rId14"/>
    <p:sldId id="257" r:id="rId15"/>
    <p:sldId id="259" r:id="rId16"/>
    <p:sldId id="276" r:id="rId17"/>
    <p:sldId id="278" r:id="rId18"/>
    <p:sldId id="273" r:id="rId19"/>
    <p:sldId id="271" r:id="rId20"/>
    <p:sldId id="282" r:id="rId21"/>
    <p:sldId id="286" r:id="rId22"/>
    <p:sldId id="290" r:id="rId23"/>
    <p:sldId id="291" r:id="rId24"/>
    <p:sldId id="288" r:id="rId25"/>
  </p:sldIdLst>
  <p:sldSz cx="9144000" cy="5715000" type="screen16x10"/>
  <p:notesSz cx="6669088" cy="9928225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71" autoAdjust="0"/>
  </p:normalViewPr>
  <p:slideViewPr>
    <p:cSldViewPr snapToGrid="0" snapToObjects="1">
      <p:cViewPr varScale="1">
        <p:scale>
          <a:sx n="83" d="100"/>
          <a:sy n="83" d="100"/>
        </p:scale>
        <p:origin x="-1074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94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78FA9-9BB3-473E-8088-FD239C993842}" type="datetimeFigureOut">
              <a:rPr lang="bg-BG" smtClean="0"/>
              <a:pPr/>
              <a:t>14.10.2015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EFD1-56E0-4A93-A63C-02F809AF03A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50120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D071C-E912-4F07-9E3E-A231C62EFA95}" type="datetimeFigureOut">
              <a:rPr lang="bg-BG" smtClean="0"/>
              <a:pPr/>
              <a:t>14.10.2015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ED58-2F1F-4C54-A6E2-EAC7218DCBD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076928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17690"/>
            <a:ext cx="6220609" cy="1580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2046492"/>
            <a:ext cx="6400800" cy="27836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7AA8-8D77-436D-BB7D-6A1C75D1610B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7E9F1-7260-42A0-B624-285AAA5C44C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8282-7C61-4CC8-B8F1-AD60FD093154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0A370-6ADD-4E4F-842D-14065333E98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0">
                <a:latin typeface="+mj-lt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CDD2-1528-4B79-8416-A2A304691A45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9F11-A842-43B1-A388-1EC25D6FDE10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AFFC-966A-4B9F-B03B-260D32E30A22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6651-768A-4DF0-A4EF-FE3544097389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1628-CE0C-47C7-B697-0EE26C0E2C27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8F91-68F7-4F33-9BBA-E99AB61528C6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4ABE0-67C4-49BD-B4CD-A4F60621C331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09AC-3A66-4EC8-AB51-A600F968CFE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255" y="3172641"/>
            <a:ext cx="7772400" cy="16145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199" y="322720"/>
            <a:ext cx="6556781" cy="26141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BCF6-A6ED-4125-BF89-7684AE656FE0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D599-1CB4-4061-B84A-00C49CE8F9F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A612-FFFB-4266-9829-51A1465E6DFC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4094-A951-4916-BAA8-DB917B1F78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77DF-1E86-4D28-89A0-F1AE350C49EC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F747-4428-4DC8-98E9-AFE445FD7D3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6341-62ED-4D19-A4C8-94947A4D5FB0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ABE8-DD50-43B9-BDCE-D696EC9DDDFE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F3A2-4FE0-4904-9EE4-8B1E0CD89BA5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0F02-5EFA-4F1A-9FB5-AAF997D5C44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6484938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543050"/>
            <a:ext cx="64849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bg-BG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5110163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0" i="0" smtClean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>
              <a:defRPr/>
            </a:pPr>
            <a:fld id="{2C0A94FE-DD77-4053-AE25-F76790290EE6}" type="datetimeFigureOut">
              <a:rPr lang="da-DK"/>
              <a:pPr>
                <a:defRPr/>
              </a:pPr>
              <a:t>14-10-2015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5110163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0" i="0" dirty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5110163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0" i="0" smtClean="0">
                <a:solidFill>
                  <a:schemeClr val="tx1">
                    <a:tint val="75000"/>
                  </a:schemeClr>
                </a:solidFill>
                <a:latin typeface="Corbel"/>
                <a:cs typeface="Corbel"/>
              </a:defRPr>
            </a:lvl1pPr>
          </a:lstStyle>
          <a:p>
            <a:pPr>
              <a:defRPr/>
            </a:pPr>
            <a:fld id="{DB9668E0-3EE3-4E22-9577-32147F94BBA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  <p:pic>
        <p:nvPicPr>
          <p:cNvPr id="1031" name="Billede 6" descr="http://ec.europa.eu/cip/images/cip-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81838" y="1150938"/>
            <a:ext cx="19081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lede 7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992938" y="2122488"/>
            <a:ext cx="20653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lang="da-DK" sz="1600" b="1" kern="1200" cap="all">
          <a:solidFill>
            <a:srgbClr val="953735"/>
          </a:solidFill>
          <a:latin typeface="Corbel"/>
          <a:ea typeface="+mj-ea"/>
          <a:cs typeface="Corbel"/>
        </a:defRPr>
      </a:lvl1pPr>
      <a:lvl2pPr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600" b="1">
          <a:solidFill>
            <a:srgbClr val="953735"/>
          </a:solidFill>
          <a:latin typeface="Corbel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6"/>
        </a:buBlip>
        <a:defRPr lang="en-US" sz="1400" b="1" i="1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sz="24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9"/>
        </a:buBlip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20"/>
        </a:buBlip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Undertitel 2"/>
          <p:cNvSpPr>
            <a:spLocks noGrp="1"/>
          </p:cNvSpPr>
          <p:nvPr>
            <p:ph type="subTitle" idx="1"/>
          </p:nvPr>
        </p:nvSpPr>
        <p:spPr>
          <a:xfrm>
            <a:off x="41325" y="0"/>
            <a:ext cx="6369050" cy="11218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sz="19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it-IT" sz="19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da-DK" sz="1900" dirty="0" smtClean="0">
                <a:solidFill>
                  <a:schemeClr val="tx1"/>
                </a:solidFill>
                <a:latin typeface="Bauhaus 93"/>
              </a:rPr>
              <a:t>YEDAC - </a:t>
            </a:r>
            <a:r>
              <a:rPr lang="en-US" sz="1900" dirty="0" smtClean="0">
                <a:solidFill>
                  <a:schemeClr val="tx1"/>
                </a:solidFill>
                <a:latin typeface="Bauhaus 93"/>
              </a:rPr>
              <a:t>Young Entrepreneurship – Developing in Action.</a:t>
            </a:r>
          </a:p>
          <a:p>
            <a:pPr eaLnBrk="1" hangingPunct="1">
              <a:lnSpc>
                <a:spcPct val="80000"/>
              </a:lnSpc>
            </a:pPr>
            <a:endParaRPr lang="en-US" sz="1900" i="1" dirty="0" smtClean="0">
              <a:solidFill>
                <a:schemeClr val="tx1"/>
              </a:solidFill>
              <a:latin typeface="Bauhaus 93"/>
            </a:endParaRPr>
          </a:p>
          <a:p>
            <a:pPr eaLnBrk="1" hangingPunct="1">
              <a:lnSpc>
                <a:spcPct val="80000"/>
              </a:lnSpc>
            </a:pPr>
            <a:endParaRPr lang="bg-BG" sz="19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1900" i="1" dirty="0" smtClean="0">
                <a:solidFill>
                  <a:schemeClr val="tx1"/>
                </a:solidFill>
              </a:rPr>
              <a:t>Европейски </a:t>
            </a:r>
            <a:r>
              <a:rPr lang="bg-BG" sz="1900" i="1" dirty="0" smtClean="0">
                <a:solidFill>
                  <a:schemeClr val="tx1"/>
                </a:solidFill>
              </a:rPr>
              <a:t>ден на предприемача </a:t>
            </a:r>
            <a:r>
              <a:rPr lang="bg-BG" sz="1900" i="1" dirty="0" smtClean="0">
                <a:solidFill>
                  <a:schemeClr val="tx1"/>
                </a:solidFill>
              </a:rPr>
              <a:t>2015г</a:t>
            </a:r>
            <a:r>
              <a:rPr lang="bg-BG" sz="1900" i="1" dirty="0" smtClean="0">
                <a:solidFill>
                  <a:schemeClr val="tx1"/>
                </a:solidFill>
              </a:rPr>
              <a:t>.</a:t>
            </a:r>
            <a:endParaRPr lang="it-IT" sz="1900" i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da-DK" sz="3300" dirty="0" smtClean="0">
              <a:solidFill>
                <a:srgbClr val="898989"/>
              </a:solidFill>
            </a:endParaRPr>
          </a:p>
        </p:txBody>
      </p:sp>
      <p:sp>
        <p:nvSpPr>
          <p:cNvPr id="15365" name="Tekstboks 3"/>
          <p:cNvSpPr txBox="1">
            <a:spLocks noChangeArrowheads="1"/>
          </p:cNvSpPr>
          <p:nvPr/>
        </p:nvSpPr>
        <p:spPr bwMode="auto">
          <a:xfrm>
            <a:off x="558801" y="4647407"/>
            <a:ext cx="7991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cs typeface="Arial" charset="0"/>
              </a:rPr>
              <a:t/>
            </a:r>
            <a:br>
              <a:rPr lang="en-GB" b="1" dirty="0">
                <a:solidFill>
                  <a:prstClr val="black"/>
                </a:solidFill>
                <a:cs typeface="Arial" charset="0"/>
              </a:rPr>
            </a:br>
            <a:r>
              <a:rPr lang="en-GB" b="1" dirty="0">
                <a:solidFill>
                  <a:prstClr val="black"/>
                </a:solidFill>
                <a:cs typeface="Arial" charset="0"/>
              </a:rPr>
              <a:t>                                                                                                            European </a:t>
            </a:r>
            <a:r>
              <a:rPr lang="en-GB" b="1" dirty="0" smtClean="0">
                <a:solidFill>
                  <a:prstClr val="black"/>
                </a:solidFill>
                <a:cs typeface="Arial" charset="0"/>
              </a:rPr>
              <a:t>Commission </a:t>
            </a:r>
            <a:r>
              <a:rPr lang="en-GB" b="1" dirty="0">
                <a:solidFill>
                  <a:prstClr val="black"/>
                </a:solidFill>
                <a:cs typeface="Arial" charset="0"/>
              </a:rPr>
              <a:t>						</a:t>
            </a:r>
            <a:r>
              <a:rPr lang="en-GB" dirty="0">
                <a:solidFill>
                  <a:prstClr val="black"/>
                </a:solidFill>
                <a:cs typeface="Arial" charset="0"/>
              </a:rPr>
              <a:t>DG Enterprise &amp; Industry</a:t>
            </a:r>
            <a:r>
              <a:rPr lang="en-US" dirty="0">
                <a:solidFill>
                  <a:prstClr val="black"/>
                </a:solidFill>
                <a:latin typeface="Bauhaus 93"/>
                <a:cs typeface="Arial" charset="0"/>
              </a:rPr>
              <a:t> </a:t>
            </a:r>
            <a:endParaRPr lang="da-DK" dirty="0">
              <a:solidFill>
                <a:prstClr val="black"/>
              </a:solidFill>
              <a:latin typeface="Bauhaus 93"/>
              <a:cs typeface="Arial" charset="0"/>
            </a:endParaRPr>
          </a:p>
        </p:txBody>
      </p:sp>
      <p:pic>
        <p:nvPicPr>
          <p:cNvPr id="15366" name="Billede_x005f_x0020_1" descr="Beskrivelse: cid:image001.gif@01CDC23F.01B37A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15" y="4647407"/>
            <a:ext cx="952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itolo 1"/>
          <p:cNvSpPr txBox="1">
            <a:spLocks/>
          </p:cNvSpPr>
          <p:nvPr/>
        </p:nvSpPr>
        <p:spPr bwMode="auto">
          <a:xfrm>
            <a:off x="558801" y="2541505"/>
            <a:ext cx="6807676" cy="48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sz="3200" b="1" dirty="0">
              <a:solidFill>
                <a:srgbClr val="C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sz="3200" b="1" dirty="0" smtClean="0">
                <a:solidFill>
                  <a:srgbClr val="C00000"/>
                </a:solidFill>
                <a:cs typeface="Arial" charset="0"/>
              </a:rPr>
              <a:t>Как се възпитават чувство</a:t>
            </a:r>
            <a:r>
              <a:rPr lang="bg-BG" sz="32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bg-BG" sz="3200" b="1" dirty="0" smtClean="0">
                <a:solidFill>
                  <a:srgbClr val="C00000"/>
                </a:solidFill>
                <a:cs typeface="Arial" charset="0"/>
              </a:rPr>
              <a:t>на инициатива </a:t>
            </a:r>
            <a:r>
              <a:rPr lang="bg-BG" sz="3200" b="1" dirty="0" smtClean="0">
                <a:solidFill>
                  <a:srgbClr val="C00000"/>
                </a:solidFill>
                <a:cs typeface="Arial" charset="0"/>
              </a:rPr>
              <a:t>и предприемачество</a:t>
            </a:r>
            <a:r>
              <a:rPr lang="bg-BG" sz="3200" b="1" dirty="0" smtClean="0">
                <a:solidFill>
                  <a:srgbClr val="C00000"/>
                </a:solidFill>
                <a:cs typeface="Arial" charset="0"/>
              </a:rPr>
              <a:t>? </a:t>
            </a:r>
            <a:endParaRPr lang="it-IT" sz="3200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5368" name="Billede 6" descr="http://ec.europa.eu/cip/images/ci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006" y="4452938"/>
            <a:ext cx="19065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887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484938" cy="6175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ФАЗА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2: </a:t>
            </a: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РАЗРАБОТВАНЕ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565525" y="619125"/>
            <a:ext cx="5338763" cy="5095875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bg-BG" dirty="0" smtClean="0">
                <a:solidFill>
                  <a:schemeClr val="accent2"/>
                </a:solidFill>
              </a:rPr>
              <a:t>Три семинара</a:t>
            </a:r>
            <a:endParaRPr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/>
              <a:t>Работилница за идеи:</a:t>
            </a:r>
          </a:p>
          <a:p>
            <a:r>
              <a:rPr lang="ru-RU" dirty="0" smtClean="0"/>
              <a:t>учениците и партньорите работят </a:t>
            </a:r>
            <a:r>
              <a:rPr lang="ru-RU" dirty="0" smtClean="0"/>
              <a:t>съвместно </a:t>
            </a:r>
            <a:r>
              <a:rPr lang="ru-RU" dirty="0" smtClean="0"/>
              <a:t>по разработването на идеи за услуги или </a:t>
            </a:r>
            <a:r>
              <a:rPr lang="ru-RU" dirty="0" smtClean="0"/>
              <a:t>продукти</a:t>
            </a:r>
            <a:r>
              <a:rPr lang="ru-RU" dirty="0" smtClean="0"/>
              <a:t>, свързани с темата. Най-добрите идеи се </a:t>
            </a:r>
            <a:r>
              <a:rPr lang="ru-RU" dirty="0" smtClean="0"/>
              <a:t>избират </a:t>
            </a:r>
            <a:r>
              <a:rPr lang="ru-RU" dirty="0" smtClean="0"/>
              <a:t>за да се разработят в последствие.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Работилница </a:t>
            </a:r>
            <a:r>
              <a:rPr lang="ru-RU" dirty="0" smtClean="0"/>
              <a:t>за планиране:</a:t>
            </a:r>
          </a:p>
          <a:p>
            <a:r>
              <a:rPr lang="ru-RU" dirty="0" smtClean="0"/>
              <a:t>С подкрепата на учителя </a:t>
            </a:r>
            <a:r>
              <a:rPr lang="ru-RU" dirty="0" smtClean="0"/>
              <a:t>учениците </a:t>
            </a:r>
            <a:r>
              <a:rPr lang="ru-RU" dirty="0" smtClean="0"/>
              <a:t>сформират екипи, определят индивидуални </a:t>
            </a:r>
            <a:r>
              <a:rPr lang="ru-RU" dirty="0" smtClean="0"/>
              <a:t>учебни </a:t>
            </a:r>
            <a:r>
              <a:rPr lang="ru-RU" dirty="0" smtClean="0"/>
              <a:t>цели и планове за конкретен проект.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Работилница </a:t>
            </a:r>
            <a:r>
              <a:rPr lang="ru-RU" dirty="0" smtClean="0"/>
              <a:t>за </a:t>
            </a:r>
            <a:r>
              <a:rPr lang="ru-RU" dirty="0" smtClean="0"/>
              <a:t>производство: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учениците </a:t>
            </a:r>
            <a:r>
              <a:rPr lang="ru-RU" dirty="0" smtClean="0"/>
              <a:t>разработват </a:t>
            </a:r>
            <a:r>
              <a:rPr lang="ru-RU" dirty="0" smtClean="0"/>
              <a:t>своята </a:t>
            </a:r>
            <a:r>
              <a:rPr lang="ru-RU" dirty="0" smtClean="0"/>
              <a:t>идея, услуга, концепция или продукт и </a:t>
            </a:r>
            <a:r>
              <a:rPr lang="ru-RU" dirty="0" smtClean="0"/>
              <a:t>произвеждат </a:t>
            </a:r>
            <a:r>
              <a:rPr lang="ru-RU" dirty="0" smtClean="0"/>
              <a:t>прототип. Ако е възможно, прототипът се </a:t>
            </a:r>
            <a:r>
              <a:rPr lang="ru-RU" dirty="0" smtClean="0"/>
              <a:t>тества </a:t>
            </a:r>
            <a:r>
              <a:rPr lang="ru-RU" dirty="0" smtClean="0"/>
              <a:t>в реални условия.</a:t>
            </a:r>
          </a:p>
          <a:p>
            <a:pPr fontAlgn="auto">
              <a:spcAft>
                <a:spcPts val="0"/>
              </a:spcAft>
              <a:defRPr/>
            </a:pPr>
            <a:endParaRPr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6172" t="37135" r="39136" b="22325"/>
          <a:stretch>
            <a:fillRect/>
          </a:stretch>
        </p:blipFill>
        <p:spPr bwMode="auto">
          <a:xfrm>
            <a:off x="457200" y="731838"/>
            <a:ext cx="2961836" cy="45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6484938" cy="784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ФАЗА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3: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ПРЕДСТАВЯНЕ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720975" y="898525"/>
            <a:ext cx="6171565" cy="4467225"/>
          </a:xfrm>
        </p:spPr>
        <p:txBody>
          <a:bodyPr rtlCol="0">
            <a:normAutofit lnSpcReduction="10000"/>
          </a:bodyPr>
          <a:lstStyle/>
          <a:p>
            <a:r>
              <a:rPr lang="ru-RU" dirty="0" smtClean="0"/>
              <a:t>Работилница за </a:t>
            </a:r>
            <a:r>
              <a:rPr lang="ru-RU" dirty="0" smtClean="0"/>
              <a:t>представяне: учениците </a:t>
            </a:r>
            <a:r>
              <a:rPr lang="ru-RU" dirty="0" smtClean="0"/>
              <a:t>представят </a:t>
            </a:r>
            <a:r>
              <a:rPr lang="ru-RU" dirty="0" smtClean="0"/>
              <a:t>своята </a:t>
            </a:r>
            <a:r>
              <a:rPr lang="ru-RU" dirty="0" smtClean="0"/>
              <a:t>работа и бъдещите перспективи за </a:t>
            </a:r>
            <a:r>
              <a:rPr lang="ru-RU" dirty="0" smtClean="0"/>
              <a:t>осъществяването </a:t>
            </a:r>
            <a:r>
              <a:rPr lang="ru-RU" dirty="0" smtClean="0"/>
              <a:t>на идеята в реална среда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Оценяване:</a:t>
            </a:r>
          </a:p>
          <a:p>
            <a:pPr>
              <a:buNone/>
            </a:pPr>
            <a:r>
              <a:rPr lang="ru-RU" dirty="0" smtClean="0"/>
              <a:t>     учениците </a:t>
            </a:r>
            <a:r>
              <a:rPr lang="ru-RU" dirty="0" smtClean="0"/>
              <a:t>оценяват процеса, техните </a:t>
            </a:r>
            <a:r>
              <a:rPr lang="ru-RU" dirty="0" smtClean="0"/>
              <a:t>собствени компетенции </a:t>
            </a:r>
            <a:r>
              <a:rPr lang="ru-RU" dirty="0" smtClean="0"/>
              <a:t>и учебните цели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0147" t="37011" r="29722" b="23855"/>
          <a:stretch>
            <a:fillRect/>
          </a:stretch>
        </p:blipFill>
        <p:spPr bwMode="auto">
          <a:xfrm>
            <a:off x="457199" y="798664"/>
            <a:ext cx="2263775" cy="491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Хоризонтален процес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57200" y="1235075"/>
            <a:ext cx="6812280" cy="4011295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2400" dirty="0" smtClean="0"/>
              <a:t>Работилниците </a:t>
            </a:r>
            <a:r>
              <a:rPr lang="ru-RU" sz="2400" dirty="0" smtClean="0"/>
              <a:t>по учебните предмети трябва да </a:t>
            </a:r>
            <a:r>
              <a:rPr lang="ru-RU" sz="2400" dirty="0" smtClean="0"/>
              <a:t>бъдат интегрирани </a:t>
            </a:r>
            <a:r>
              <a:rPr lang="ru-RU" sz="2400" dirty="0" smtClean="0"/>
              <a:t>непрекъснато в целия процес, за да се </a:t>
            </a:r>
            <a:r>
              <a:rPr lang="ru-RU" sz="2400" dirty="0" smtClean="0"/>
              <a:t>гарантира</a:t>
            </a:r>
            <a:r>
              <a:rPr lang="ru-RU" sz="2400" dirty="0" smtClean="0"/>
              <a:t>, че учениците имат възможности да надградят </a:t>
            </a:r>
            <a:r>
              <a:rPr lang="ru-RU" sz="2400" dirty="0" smtClean="0"/>
              <a:t>и </a:t>
            </a:r>
            <a:r>
              <a:rPr lang="ru-RU" sz="2400" dirty="0" smtClean="0"/>
              <a:t>да получат знания и инструментариум от съответните </a:t>
            </a:r>
            <a:r>
              <a:rPr lang="ru-RU" sz="2400" dirty="0" smtClean="0"/>
              <a:t>учебни </a:t>
            </a:r>
            <a:r>
              <a:rPr lang="ru-RU" sz="2400" dirty="0" smtClean="0"/>
              <a:t>предмети.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Време за размисъл - уверете се, че учениците </a:t>
            </a:r>
            <a:r>
              <a:rPr lang="ru-RU" sz="2400" dirty="0" smtClean="0"/>
              <a:t>разполагат </a:t>
            </a:r>
            <a:r>
              <a:rPr lang="ru-RU" sz="2400" dirty="0" smtClean="0"/>
              <a:t>с достатъчно време да осмислят процеса, </a:t>
            </a:r>
            <a:r>
              <a:rPr lang="ru-RU" sz="2400" dirty="0" smtClean="0"/>
              <a:t>преживяванията </a:t>
            </a:r>
            <a:r>
              <a:rPr lang="ru-RU" sz="2400" dirty="0" smtClean="0"/>
              <a:t>си и натрупаните нови знания, </a:t>
            </a:r>
            <a:r>
              <a:rPr lang="ru-RU" sz="2400" dirty="0" smtClean="0"/>
              <a:t>непрекъснато </a:t>
            </a:r>
            <a:r>
              <a:rPr lang="ru-RU" sz="2400" dirty="0" smtClean="0"/>
              <a:t>и по време на целия процес</a:t>
            </a:r>
          </a:p>
          <a:p>
            <a:pPr fontAlgn="auto">
              <a:spcAft>
                <a:spcPts val="0"/>
              </a:spcAft>
              <a:defRPr/>
            </a:pPr>
            <a:endParaRPr sz="2400" b="0" i="0" dirty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6219825" cy="1581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4000" dirty="0" smtClean="0">
                <a:solidFill>
                  <a:schemeClr val="accent2">
                    <a:lumMod val="75000"/>
                  </a:schemeClr>
                </a:solidFill>
              </a:rPr>
              <a:t>Методически карти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78" name="Undertitel 4"/>
          <p:cNvSpPr>
            <a:spLocks noGrp="1"/>
          </p:cNvSpPr>
          <p:nvPr>
            <p:ph type="subTitle" idx="1"/>
          </p:nvPr>
        </p:nvSpPr>
        <p:spPr>
          <a:xfrm>
            <a:off x="685800" y="2046288"/>
            <a:ext cx="6400800" cy="2784475"/>
          </a:xfrm>
        </p:spPr>
        <p:txBody>
          <a:bodyPr/>
          <a:lstStyle/>
          <a:p>
            <a:r>
              <a:rPr lang="bg-BG" sz="2400" i="0" dirty="0" smtClean="0">
                <a:latin typeface="Corbel" pitchFamily="34" charset="0"/>
              </a:rPr>
              <a:t>Учебни материали за подпомагане на обучението по предприемачество</a:t>
            </a:r>
            <a:endParaRPr sz="2400" i="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solidFill>
                  <a:schemeClr val="accent2">
                    <a:lumMod val="75000"/>
                  </a:schemeClr>
                </a:solidFill>
              </a:rPr>
              <a:t>Методическите карти са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2" name="Pladsholder til indhold 3"/>
          <p:cNvSpPr>
            <a:spLocks noGrp="1"/>
          </p:cNvSpPr>
          <p:nvPr>
            <p:ph idx="1"/>
          </p:nvPr>
        </p:nvSpPr>
        <p:spPr>
          <a:xfrm>
            <a:off x="457200" y="1543050"/>
            <a:ext cx="6484938" cy="3749675"/>
          </a:xfrm>
        </p:spPr>
        <p:txBody>
          <a:bodyPr/>
          <a:lstStyle/>
          <a:p>
            <a:r>
              <a:rPr sz="2800" b="0" i="0" dirty="0" smtClean="0">
                <a:latin typeface="Corbel" pitchFamily="34" charset="0"/>
              </a:rPr>
              <a:t>…</a:t>
            </a:r>
            <a:r>
              <a:rPr lang="bg-BG" sz="2800" b="0" i="0" dirty="0" smtClean="0">
                <a:latin typeface="Corbel" pitchFamily="34" charset="0"/>
              </a:rPr>
              <a:t> материал, който в комбинация с процесния модел на </a:t>
            </a:r>
            <a:r>
              <a:rPr sz="2800" b="0" i="0" dirty="0" smtClean="0">
                <a:latin typeface="Corbel" pitchFamily="34" charset="0"/>
              </a:rPr>
              <a:t>YEDAC </a:t>
            </a:r>
            <a:r>
              <a:rPr lang="bg-BG" sz="2800" b="0" i="0" dirty="0" smtClean="0">
                <a:latin typeface="Corbel" pitchFamily="34" charset="0"/>
              </a:rPr>
              <a:t>подпомага предприемаческото обучение</a:t>
            </a:r>
            <a:endParaRPr sz="2800" b="0" i="0" dirty="0">
              <a:latin typeface="Corbel" pitchFamily="34" charset="0"/>
            </a:endParaRPr>
          </a:p>
          <a:p>
            <a:r>
              <a:rPr sz="2800" b="0" i="0" dirty="0" smtClean="0">
                <a:latin typeface="Corbel" pitchFamily="34" charset="0"/>
              </a:rPr>
              <a:t>…</a:t>
            </a:r>
            <a:r>
              <a:rPr lang="bg-BG" sz="2800" b="0" i="0" dirty="0" smtClean="0">
                <a:latin typeface="Corbel" pitchFamily="34" charset="0"/>
              </a:rPr>
              <a:t> са предназначени, както за учениците, така и за учителите </a:t>
            </a:r>
            <a:endParaRPr sz="2800" b="0" i="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solidFill>
                  <a:schemeClr val="accent2">
                    <a:lumMod val="75000"/>
                  </a:schemeClr>
                </a:solidFill>
              </a:rPr>
              <a:t>Информацията на картите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626" name="Pladsholder til indhold 4"/>
          <p:cNvSpPr>
            <a:spLocks noGrp="1"/>
          </p:cNvSpPr>
          <p:nvPr>
            <p:ph idx="1"/>
          </p:nvPr>
        </p:nvSpPr>
        <p:spPr>
          <a:xfrm>
            <a:off x="457200" y="1543050"/>
            <a:ext cx="6676667" cy="3242802"/>
          </a:xfrm>
        </p:spPr>
        <p:txBody>
          <a:bodyPr/>
          <a:lstStyle/>
          <a:p>
            <a:r>
              <a:rPr lang="bg-BG" sz="2800" b="0" i="0" dirty="0" smtClean="0">
                <a:latin typeface="Corbel" pitchFamily="34" charset="0"/>
              </a:rPr>
              <a:t>Всяка карта съдържа кратко и ясно обяснение на метода или инструмента, който може да подпомогне осъществяването на процеса </a:t>
            </a:r>
            <a:endParaRPr sz="2800" b="0" i="0" dirty="0">
              <a:latin typeface="Corbel" pitchFamily="34" charset="0"/>
            </a:endParaRPr>
          </a:p>
          <a:p>
            <a:r>
              <a:rPr lang="bg-BG" sz="2800" b="0" i="0" dirty="0" smtClean="0">
                <a:latin typeface="Corbel" pitchFamily="34" charset="0"/>
              </a:rPr>
              <a:t>На края на всяка карта е посочено на кой семинар може да се използва </a:t>
            </a:r>
            <a:endParaRPr sz="2800" b="0" i="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664" b="1"/>
          <a:stretch/>
        </p:blipFill>
        <p:spPr>
          <a:xfrm>
            <a:off x="1777181" y="776557"/>
            <a:ext cx="6164825" cy="4463157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875936" y="719988"/>
            <a:ext cx="346586" cy="235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41807" y="719988"/>
            <a:ext cx="412954" cy="235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77181" y="1624556"/>
            <a:ext cx="346586" cy="2359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850923" y="2281507"/>
            <a:ext cx="272844" cy="3243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440858" y="4982271"/>
            <a:ext cx="435078" cy="314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14704" y="5081692"/>
            <a:ext cx="470104" cy="316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69960" y="274477"/>
            <a:ext cx="94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От другата страна</a:t>
            </a:r>
            <a:endParaRPr lang="bg-BG" sz="1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67449" y="267588"/>
            <a:ext cx="94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От едната страна</a:t>
            </a:r>
            <a:endParaRPr lang="bg-BG" sz="1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8442368">
            <a:off x="931088" y="1526646"/>
            <a:ext cx="100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Дефиниция</a:t>
            </a:r>
            <a:endParaRPr lang="bg-BG" sz="1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2785772">
            <a:off x="1153131" y="2788712"/>
            <a:ext cx="678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Как да</a:t>
            </a:r>
            <a:endParaRPr lang="bg-BG" sz="1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12806" y="5239714"/>
            <a:ext cx="1162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Цветен код</a:t>
            </a:r>
            <a:endParaRPr lang="bg-BG" sz="1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9248" y="5301391"/>
            <a:ext cx="1162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b="1" dirty="0" smtClean="0">
                <a:solidFill>
                  <a:schemeClr val="tx2"/>
                </a:solidFill>
                <a:latin typeface="Corbel" panose="020B0503020204020204" pitchFamily="34" charset="0"/>
              </a:rPr>
              <a:t>Семинар</a:t>
            </a:r>
            <a:endParaRPr lang="bg-BG" sz="1200" b="1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00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92932530"/>
              </p:ext>
            </p:extLst>
          </p:nvPr>
        </p:nvGraphicFramePr>
        <p:xfrm>
          <a:off x="103240" y="-7928"/>
          <a:ext cx="8959645" cy="581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28"/>
                <a:gridCol w="1423219"/>
                <a:gridCol w="2426110"/>
                <a:gridCol w="2573593"/>
                <a:gridCol w="2116395"/>
              </a:tblGrid>
              <a:tr h="266025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 smtClean="0">
                          <a:solidFill>
                            <a:schemeClr val="tx1"/>
                          </a:solidFill>
                        </a:rPr>
                        <a:t>Семинар</a:t>
                      </a:r>
                      <a:endParaRPr lang="bg-BG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</a:rPr>
                        <a:t>Общи метод карти</a:t>
                      </a:r>
                      <a:endParaRPr lang="bg-BG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>
                          <a:solidFill>
                            <a:schemeClr val="tx1"/>
                          </a:solidFill>
                        </a:rPr>
                        <a:t>Метод карти за учителите</a:t>
                      </a:r>
                      <a:endParaRPr lang="bg-BG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chemeClr val="tx1"/>
                          </a:solidFill>
                        </a:rPr>
                        <a:t>Метод карти за</a:t>
                      </a:r>
                      <a:r>
                        <a:rPr lang="bg-BG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bg-BG" sz="1200" dirty="0" smtClean="0">
                          <a:solidFill>
                            <a:schemeClr val="tx1"/>
                          </a:solidFill>
                        </a:rPr>
                        <a:t>учениците</a:t>
                      </a:r>
                      <a:endParaRPr lang="bg-BG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7281"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Подготовка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Тема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Мрежа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Учебни цели</a:t>
                      </a:r>
                      <a:endParaRPr lang="bg-BG" sz="12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1761">
                <a:tc rowSpan="3"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Проучване</a:t>
                      </a:r>
                      <a:endParaRPr lang="bg-BG" sz="14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Предприемачество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Диалог за предприемачеството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Диалог за предприемачески компетенции</a:t>
                      </a:r>
                      <a:endParaRPr lang="bg-BG" sz="12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Самооценка</a:t>
                      </a:r>
                      <a:endParaRPr lang="bg-BG" sz="12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8769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Тема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Проучване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Интервю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Наблюдение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8763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Идеи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Мозъчна атака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Вдъхновяваща вселена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Положително/отрицателно</a:t>
                      </a:r>
                      <a:endParaRPr lang="bg-BG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8769">
                <a:tc rowSpan="2"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Разработване</a:t>
                      </a:r>
                      <a:endParaRPr lang="bg-BG" sz="14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Планиране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Времеви граници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Разпределяне на роли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Индивидуални цели</a:t>
                      </a:r>
                      <a:endParaRPr lang="bg-BG" sz="11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52546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Производство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Скициране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Модел на потребител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Съвместно създаване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Физически прототип</a:t>
                      </a:r>
                      <a:endParaRPr lang="bg-BG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8769">
                <a:tc rowSpan="2">
                  <a:txBody>
                    <a:bodyPr/>
                    <a:lstStyle/>
                    <a:p>
                      <a:pPr algn="ctr"/>
                      <a:r>
                        <a:rPr lang="bg-BG" sz="1400" b="1" dirty="0" smtClean="0"/>
                        <a:t>Представяне</a:t>
                      </a:r>
                      <a:endParaRPr lang="bg-BG" sz="14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b="1" dirty="0" smtClean="0"/>
                        <a:t>Представяне</a:t>
                      </a:r>
                      <a:endParaRPr lang="bg-BG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Разказване на истории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Опит на потребителя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Филм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68769">
                <a:tc vMerge="1"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400" b="1" dirty="0" smtClean="0"/>
                        <a:t>Оценка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Направено и предстои да бъде направено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Научено и предстои да бъде научено</a:t>
                      </a:r>
                      <a:endParaRPr lang="bg-BG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bg-BG" sz="1200" b="1" dirty="0" smtClean="0"/>
                        <a:t>Самооценка</a:t>
                      </a:r>
                      <a:endParaRPr lang="bg-BG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2402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Методични карти за учителите</a:t>
            </a:r>
            <a:b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Сини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700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/>
          <a:p>
            <a:r>
              <a:rPr lang="bg-BG" i="0" dirty="0" smtClean="0">
                <a:latin typeface="Corbel" pitchFamily="34" charset="0"/>
              </a:rPr>
              <a:t>Предназначени са да се използват само от учителите</a:t>
            </a:r>
            <a:endParaRPr i="0" dirty="0" smtClean="0">
              <a:latin typeface="Corbel" pitchFamily="34" charset="0"/>
            </a:endParaRPr>
          </a:p>
          <a:p>
            <a:r>
              <a:rPr lang="bg-BG" i="0" dirty="0" smtClean="0">
                <a:latin typeface="Corbel" pitchFamily="34" charset="0"/>
              </a:rPr>
              <a:t>Фокусират се върху подготовката и първата фаза на програмата </a:t>
            </a:r>
            <a:endParaRPr i="0" dirty="0" smtClean="0">
              <a:latin typeface="Corbel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797" t="579" r="4394" b="1815"/>
          <a:stretch/>
        </p:blipFill>
        <p:spPr bwMode="auto">
          <a:xfrm>
            <a:off x="5751871" y="356327"/>
            <a:ext cx="3274142" cy="49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Общите методични карти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</a:rPr>
              <a:t>зелени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366260" cy="3771900"/>
          </a:xfrm>
        </p:spPr>
        <p:txBody>
          <a:bodyPr/>
          <a:lstStyle/>
          <a:p>
            <a:r>
              <a:rPr lang="bg-BG" i="0" dirty="0" smtClean="0">
                <a:latin typeface="Corbel" pitchFamily="34" charset="0"/>
              </a:rPr>
              <a:t>Това са методични карти, които са предназначени да се използват съвместно от учителите и учениците. </a:t>
            </a:r>
            <a:endParaRPr i="0" dirty="0" smtClean="0">
              <a:latin typeface="Corbel" pitchFamily="34" charset="0"/>
            </a:endParaRPr>
          </a:p>
          <a:p>
            <a:r>
              <a:rPr lang="bg-BG" i="0" dirty="0" smtClean="0">
                <a:latin typeface="Corbel" pitchFamily="34" charset="0"/>
              </a:rPr>
              <a:t>Показват методи за различни дейности в процеса. </a:t>
            </a:r>
            <a:endParaRPr i="0" dirty="0" smtClean="0">
              <a:latin typeface="Corbel" pitchFamily="34" charset="0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869"/>
          <a:stretch/>
        </p:blipFill>
        <p:spPr>
          <a:xfrm>
            <a:off x="5169309" y="62855"/>
            <a:ext cx="3768213" cy="5596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Проектът </a:t>
            </a:r>
            <a:r>
              <a:rPr lang="en-US" dirty="0" smtClean="0"/>
              <a:t>YEDAC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6686550" cy="3794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000" b="0" i="0" dirty="0" smtClean="0">
                <a:latin typeface="+mn-lt"/>
              </a:rPr>
              <a:t>   Проектът </a:t>
            </a:r>
            <a:r>
              <a:rPr lang="en-US" sz="2000" b="0" i="0" dirty="0" smtClean="0">
                <a:latin typeface="+mn-lt"/>
              </a:rPr>
              <a:t>YEDAC </a:t>
            </a:r>
            <a:r>
              <a:rPr lang="bg-BG" sz="2000" b="0" i="0" dirty="0" smtClean="0">
                <a:latin typeface="+mn-lt"/>
              </a:rPr>
              <a:t>има за цел </a:t>
            </a:r>
            <a:r>
              <a:rPr lang="bg-BG" sz="2000" b="0" i="0" dirty="0" smtClean="0">
                <a:latin typeface="+mn-lt"/>
              </a:rPr>
              <a:t>да </a:t>
            </a:r>
            <a:r>
              <a:rPr lang="bg-BG" sz="2000" b="0" i="0" dirty="0" smtClean="0">
                <a:latin typeface="+mn-lt"/>
              </a:rPr>
              <a:t>разработи методология и практически модели за развиване на ключовата компетенция инициативност </a:t>
            </a:r>
            <a:r>
              <a:rPr lang="bg-BG" sz="2000" b="0" i="0" dirty="0" smtClean="0">
                <a:latin typeface="+mn-lt"/>
              </a:rPr>
              <a:t>и </a:t>
            </a:r>
            <a:r>
              <a:rPr lang="bg-BG" sz="2000" b="0" i="0" dirty="0" smtClean="0">
                <a:latin typeface="+mn-lt"/>
              </a:rPr>
              <a:t>предприемачески умения </a:t>
            </a:r>
            <a:r>
              <a:rPr lang="bg-BG" sz="2000" b="0" i="0" dirty="0" smtClean="0">
                <a:latin typeface="+mn-lt"/>
              </a:rPr>
              <a:t>сред </a:t>
            </a:r>
            <a:r>
              <a:rPr lang="bg-BG" sz="2000" b="0" i="0" dirty="0" smtClean="0">
                <a:latin typeface="+mn-lt"/>
              </a:rPr>
              <a:t>учениците в </a:t>
            </a:r>
            <a:r>
              <a:rPr lang="bg-BG" sz="2000" b="0" i="0" dirty="0" smtClean="0">
                <a:latin typeface="+mn-lt"/>
              </a:rPr>
              <a:t>средния </a:t>
            </a:r>
            <a:r>
              <a:rPr lang="bg-BG" sz="2000" b="0" i="0" dirty="0" smtClean="0">
                <a:latin typeface="+mn-lt"/>
              </a:rPr>
              <a:t>курс на обучение </a:t>
            </a:r>
            <a:r>
              <a:rPr lang="bg-BG" sz="2000" b="0" i="0" dirty="0" smtClean="0">
                <a:latin typeface="+mn-lt"/>
              </a:rPr>
              <a:t>– </a:t>
            </a:r>
            <a:r>
              <a:rPr lang="bg-BG" sz="2000" b="0" i="0" dirty="0" smtClean="0">
                <a:latin typeface="+mn-lt"/>
              </a:rPr>
              <a:t>13-16г. </a:t>
            </a:r>
            <a:endParaRPr lang="bg-BG" sz="2000" b="0" i="0" dirty="0" smtClean="0">
              <a:latin typeface="+mn-lt"/>
            </a:endParaRPr>
          </a:p>
          <a:p>
            <a:pPr>
              <a:buNone/>
            </a:pPr>
            <a:endParaRPr lang="bg-BG" sz="2000" b="0" i="0" dirty="0" smtClean="0">
              <a:latin typeface="+mn-lt"/>
            </a:endParaRPr>
          </a:p>
          <a:p>
            <a:pPr>
              <a:buNone/>
            </a:pPr>
            <a:r>
              <a:rPr lang="bg-BG" sz="2000" b="0" i="0" dirty="0" smtClean="0">
                <a:latin typeface="+mn-lt"/>
              </a:rPr>
              <a:t> Проектът </a:t>
            </a:r>
            <a:r>
              <a:rPr lang="en-US" sz="2000" b="0" i="0" dirty="0" smtClean="0">
                <a:latin typeface="+mn-lt"/>
              </a:rPr>
              <a:t>YEDAC</a:t>
            </a:r>
            <a:r>
              <a:rPr lang="bg-BG" sz="2000" b="0" i="0" dirty="0" smtClean="0">
                <a:latin typeface="+mn-lt"/>
              </a:rPr>
              <a:t> (2013-2015)</a:t>
            </a:r>
            <a:r>
              <a:rPr lang="en-US" sz="2000" b="0" i="0" dirty="0" smtClean="0">
                <a:latin typeface="+mn-lt"/>
              </a:rPr>
              <a:t> </a:t>
            </a:r>
            <a:r>
              <a:rPr lang="bg-BG" sz="2000" b="0" i="0" dirty="0" smtClean="0">
                <a:latin typeface="+mn-lt"/>
              </a:rPr>
              <a:t>е разработен от международен </a:t>
            </a:r>
            <a:r>
              <a:rPr lang="bg-BG" sz="2000" b="0" i="0" dirty="0" smtClean="0">
                <a:latin typeface="+mn-lt"/>
              </a:rPr>
              <a:t>консорциум от университети </a:t>
            </a:r>
            <a:r>
              <a:rPr lang="bg-BG" sz="2000" b="0" i="0" dirty="0" smtClean="0">
                <a:latin typeface="+mn-lt"/>
              </a:rPr>
              <a:t>и </a:t>
            </a:r>
            <a:r>
              <a:rPr lang="bg-BG" sz="2000" b="0" i="0" dirty="0" smtClean="0">
                <a:latin typeface="+mn-lt"/>
              </a:rPr>
              <a:t>центрове за иновации  от </a:t>
            </a:r>
            <a:r>
              <a:rPr lang="en-US" sz="2000" b="0" i="0" dirty="0" smtClean="0">
                <a:latin typeface="+mn-lt"/>
              </a:rPr>
              <a:t>6 </a:t>
            </a:r>
            <a:r>
              <a:rPr lang="bg-BG" sz="2000" b="0" i="0" dirty="0" smtClean="0">
                <a:latin typeface="+mn-lt"/>
              </a:rPr>
              <a:t>страни в ЕС</a:t>
            </a:r>
            <a:r>
              <a:rPr lang="en-US" sz="2000" b="0" i="0" dirty="0" smtClean="0">
                <a:latin typeface="+mn-lt"/>
              </a:rPr>
              <a:t> (http://www.yedac.eu). </a:t>
            </a:r>
          </a:p>
          <a:p>
            <a:endParaRPr lang="en-US" sz="2000" b="0" i="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Пилотни </a:t>
            </a:r>
            <a:r>
              <a:rPr lang="bg-BG" dirty="0" smtClean="0"/>
              <a:t>проекти В България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260"/>
            <a:ext cx="5977890" cy="4251716"/>
          </a:xfrm>
        </p:spPr>
        <p:txBody>
          <a:bodyPr/>
          <a:lstStyle/>
          <a:p>
            <a:pPr>
              <a:buFontTx/>
              <a:buChar char="-"/>
            </a:pPr>
            <a:r>
              <a:rPr lang="bg-BG" sz="2000" dirty="0" smtClean="0"/>
              <a:t>“Играем и творим” – създаване на кътове за изкуства в двора на училището – 144 СОУ</a:t>
            </a:r>
          </a:p>
          <a:p>
            <a:pPr>
              <a:buFontTx/>
              <a:buChar char="-"/>
            </a:pPr>
            <a:r>
              <a:rPr lang="bg-BG" sz="2000" dirty="0" smtClean="0"/>
              <a:t>Организиране на приключенски маршрут, с. Орешене</a:t>
            </a:r>
          </a:p>
          <a:p>
            <a:pPr>
              <a:buFontTx/>
              <a:buChar char="-"/>
            </a:pPr>
            <a:r>
              <a:rPr lang="bg-BG" sz="2000" dirty="0" smtClean="0"/>
              <a:t>Изготвяне на туристическа програма в гр. Костинброд</a:t>
            </a:r>
          </a:p>
          <a:p>
            <a:pPr>
              <a:buFontTx/>
              <a:buChar char="-"/>
            </a:pPr>
            <a:r>
              <a:rPr lang="bg-BG" sz="2000" dirty="0" smtClean="0"/>
              <a:t>“Да намерим надежда в Надежда” – създаване на кътове и програми за свободна обмяна на книги  - 54 СОУ</a:t>
            </a:r>
          </a:p>
          <a:p>
            <a:pPr>
              <a:buFontTx/>
              <a:buChar char="-"/>
            </a:pPr>
            <a:r>
              <a:rPr lang="bg-BG" sz="2000" dirty="0" smtClean="0"/>
              <a:t>Залесяване срещу наводненията – с. Горна Малина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</p:spPr>
        <p:txBody>
          <a:bodyPr>
            <a:normAutofit/>
          </a:bodyPr>
          <a:lstStyle/>
          <a:p>
            <a:r>
              <a:rPr lang="bg-BG" dirty="0" smtClean="0"/>
              <a:t>ИЗВОД от Внедряването на модела на </a:t>
            </a:r>
            <a:r>
              <a:rPr lang="en-US" dirty="0" smtClean="0"/>
              <a:t>YEDAC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4470"/>
            <a:ext cx="7730490" cy="4075166"/>
          </a:xfrm>
        </p:spPr>
        <p:txBody>
          <a:bodyPr>
            <a:normAutofit fontScale="92500" lnSpcReduction="10000"/>
          </a:bodyPr>
          <a:lstStyle/>
          <a:p>
            <a:r>
              <a:rPr lang="bg-BG" sz="1700" dirty="0" smtClean="0"/>
              <a:t>Активното учене носи нови предизвикателства за учителите и за учениците.</a:t>
            </a:r>
          </a:p>
          <a:p>
            <a:pPr lvl="1"/>
            <a:r>
              <a:rPr lang="bg-BG" sz="2600" dirty="0" smtClean="0"/>
              <a:t>Близко до реалния живот, с позитивни и негативни последици</a:t>
            </a:r>
          </a:p>
          <a:p>
            <a:pPr lvl="1"/>
            <a:r>
              <a:rPr lang="bg-BG" sz="2600" dirty="0" smtClean="0"/>
              <a:t>Включват се нови хора в обучението – родители, специалисти, експерти</a:t>
            </a:r>
          </a:p>
          <a:p>
            <a:pPr lvl="1"/>
            <a:r>
              <a:rPr lang="bg-BG" sz="2600" dirty="0" smtClean="0"/>
              <a:t> Организиране и осъществяване на дейности извън класните стаи</a:t>
            </a:r>
          </a:p>
          <a:p>
            <a:pPr lvl="1"/>
            <a:r>
              <a:rPr lang="bg-BG" sz="2600" dirty="0" smtClean="0"/>
              <a:t>Повишава мотивацията за овладяване на теоретични знания, интердисциплинарен подход при решаване на проблеми.</a:t>
            </a:r>
            <a:endParaRPr lang="bg-BG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s://scontent-frt3-1.xx.fbcdn.net/hphotos-xfa1/v/t1.0-9/11081282_10203993267496804_4032366164661378121_n.jpg?oh=2e62ce62af2ed54dc758f29f05fb5a24&amp;oe=56888CEF"/>
          <p:cNvPicPr>
            <a:picLocks noChangeAspect="1" noChangeArrowheads="1"/>
          </p:cNvPicPr>
          <p:nvPr/>
        </p:nvPicPr>
        <p:blipFill>
          <a:blip r:embed="rId2"/>
          <a:srcRect l="15549" t="22120" r="5451" b="19755"/>
          <a:stretch>
            <a:fillRect/>
          </a:stretch>
        </p:blipFill>
        <p:spPr bwMode="auto">
          <a:xfrm>
            <a:off x="0" y="2329815"/>
            <a:ext cx="4111464" cy="1857375"/>
          </a:xfrm>
          <a:prstGeom prst="rect">
            <a:avLst/>
          </a:prstGeom>
          <a:noFill/>
        </p:spPr>
      </p:pic>
      <p:pic>
        <p:nvPicPr>
          <p:cNvPr id="3080" name="Picture 8" descr="https://scontent-frt3-1.xx.fbcdn.net/hphotos-xaf1/v/t1.0-9/11080983_980557758623712_8172859317422665081_n.jpg?oh=0d7952ab47b4d4f3cb40d6fcfce599d2&amp;oe=56CD1E90"/>
          <p:cNvPicPr>
            <a:picLocks noChangeAspect="1" noChangeArrowheads="1"/>
          </p:cNvPicPr>
          <p:nvPr/>
        </p:nvPicPr>
        <p:blipFill>
          <a:blip r:embed="rId3"/>
          <a:srcRect l="18625" t="27833" r="8250" b="19000"/>
          <a:stretch>
            <a:fillRect/>
          </a:stretch>
        </p:blipFill>
        <p:spPr bwMode="auto">
          <a:xfrm>
            <a:off x="-1" y="0"/>
            <a:ext cx="4272545" cy="2329815"/>
          </a:xfrm>
          <a:prstGeom prst="rect">
            <a:avLst/>
          </a:prstGeom>
          <a:noFill/>
        </p:spPr>
      </p:pic>
      <p:pic>
        <p:nvPicPr>
          <p:cNvPr id="3082" name="Picture 10" descr="https://scontent-frt3-1.xx.fbcdn.net/hphotos-xaf1/v/t1.0-9/11082657_980557738623714_1149723223653932492_n.jpg?oh=680b9f4aec40feb29d1b23f26660462e&amp;oe=5692A26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0234" y="-93345"/>
            <a:ext cx="3246724" cy="2423160"/>
          </a:xfrm>
          <a:prstGeom prst="rect">
            <a:avLst/>
          </a:prstGeom>
          <a:noFill/>
        </p:spPr>
      </p:pic>
      <p:pic>
        <p:nvPicPr>
          <p:cNvPr id="3084" name="Picture 12" descr="https://fbcdn-sphotos-c-a.akamaihd.net/hphotos-ak-xap1/v/t1.0-9/11046428_931740263524500_8255208827957483058_n.jpg?oh=af765d57d73797289111aaa7fd3a0862&amp;oe=56950FFA&amp;__gda__=1452463654_17c47284ac6dfa621ff934da299a1358"/>
          <p:cNvPicPr>
            <a:picLocks noChangeAspect="1" noChangeArrowheads="1"/>
          </p:cNvPicPr>
          <p:nvPr/>
        </p:nvPicPr>
        <p:blipFill>
          <a:blip r:embed="rId5"/>
          <a:srcRect l="6924" t="55960" r="42701" b="6207"/>
          <a:stretch>
            <a:fillRect/>
          </a:stretch>
        </p:blipFill>
        <p:spPr bwMode="auto">
          <a:xfrm>
            <a:off x="4111464" y="2329815"/>
            <a:ext cx="3283746" cy="1828800"/>
          </a:xfrm>
          <a:prstGeom prst="rect">
            <a:avLst/>
          </a:prstGeom>
          <a:noFill/>
        </p:spPr>
      </p:pic>
      <p:pic>
        <p:nvPicPr>
          <p:cNvPr id="3086" name="Picture 14" descr="https://scontent-frt3-1.xx.fbcdn.net/hphotos-xpl1/v/t1.0-9/10986643_931742830190910_4312379606202720415_n.jpg?oh=8b723aff21ce770421faa645898edb93&amp;oe=5689B840"/>
          <p:cNvPicPr>
            <a:picLocks noChangeAspect="1" noChangeArrowheads="1"/>
          </p:cNvPicPr>
          <p:nvPr/>
        </p:nvPicPr>
        <p:blipFill>
          <a:blip r:embed="rId6"/>
          <a:srcRect t="43793" r="2326" b="14707"/>
          <a:stretch>
            <a:fillRect/>
          </a:stretch>
        </p:blipFill>
        <p:spPr bwMode="auto">
          <a:xfrm>
            <a:off x="3923804" y="4158615"/>
            <a:ext cx="4884104" cy="1556385"/>
          </a:xfrm>
          <a:prstGeom prst="rect">
            <a:avLst/>
          </a:prstGeom>
          <a:noFill/>
        </p:spPr>
      </p:pic>
      <p:pic>
        <p:nvPicPr>
          <p:cNvPr id="3088" name="Picture 16" descr="https://scontent-frt3-1.xx.fbcdn.net/hphotos-xaf1/v/t1.0-9/11073555_931740800191113_9149541551679419141_n.jpg?oh=3cfe00cf18644d81edc4b19ff1c76f61&amp;oe=569148CF"/>
          <p:cNvPicPr>
            <a:picLocks noChangeAspect="1" noChangeArrowheads="1"/>
          </p:cNvPicPr>
          <p:nvPr/>
        </p:nvPicPr>
        <p:blipFill>
          <a:blip r:embed="rId7"/>
          <a:srcRect l="13924" t="42110" b="13557"/>
          <a:stretch>
            <a:fillRect/>
          </a:stretch>
        </p:blipFill>
        <p:spPr bwMode="auto">
          <a:xfrm>
            <a:off x="0" y="4187190"/>
            <a:ext cx="3923804" cy="1527810"/>
          </a:xfrm>
          <a:prstGeom prst="rect">
            <a:avLst/>
          </a:prstGeom>
          <a:noFill/>
        </p:spPr>
      </p:pic>
      <p:pic>
        <p:nvPicPr>
          <p:cNvPr id="3090" name="Picture 18" descr="https://scontent-frt3-1.xx.fbcdn.net/hphotos-xpt1/v/t1.0-9/10628367_931740513524475_9219240945500877099_n.jpg?oh=bdab20e19fc7ed8099c6d8c038d76ff2&amp;oe=56970CCC"/>
          <p:cNvPicPr>
            <a:picLocks noChangeAspect="1" noChangeArrowheads="1"/>
          </p:cNvPicPr>
          <p:nvPr/>
        </p:nvPicPr>
        <p:blipFill>
          <a:blip r:embed="rId8"/>
          <a:srcRect l="33529" t="13376" r="30826" b="12957"/>
          <a:stretch>
            <a:fillRect/>
          </a:stretch>
        </p:blipFill>
        <p:spPr bwMode="auto">
          <a:xfrm>
            <a:off x="4111464" y="0"/>
            <a:ext cx="1588770" cy="2491740"/>
          </a:xfrm>
          <a:prstGeom prst="rect">
            <a:avLst/>
          </a:prstGeom>
          <a:noFill/>
        </p:spPr>
      </p:pic>
      <p:pic>
        <p:nvPicPr>
          <p:cNvPr id="3092" name="Picture 20" descr="https://scontent-frt3-1.xx.fbcdn.net/hphotos-xaf1/v/t1.0-9/11068155_931742910190902_7538140000120833833_n.jpg?oh=09ceb1de2536896aa305a7460525b232&amp;oe=5692BFD1"/>
          <p:cNvPicPr>
            <a:picLocks noChangeAspect="1" noChangeArrowheads="1"/>
          </p:cNvPicPr>
          <p:nvPr/>
        </p:nvPicPr>
        <p:blipFill>
          <a:blip r:embed="rId9"/>
          <a:srcRect l="8977" r="15526"/>
          <a:stretch>
            <a:fillRect/>
          </a:stretch>
        </p:blipFill>
        <p:spPr bwMode="auto">
          <a:xfrm>
            <a:off x="7155180" y="2329815"/>
            <a:ext cx="179177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Picture 4" descr="https://scontent-frt3-1.xx.fbcdn.net/hphotos-xfp1/v/t1.0-9/10425349_975571995807993_2294249679994179599_n.jpg?oh=362e49a56448907cc87e7faa3c00628a&amp;oe=56CF98BE"/>
          <p:cNvPicPr>
            <a:picLocks noChangeAspect="1" noChangeArrowheads="1"/>
          </p:cNvPicPr>
          <p:nvPr/>
        </p:nvPicPr>
        <p:blipFill>
          <a:blip r:embed="rId2"/>
          <a:srcRect r="51935"/>
          <a:stretch>
            <a:fillRect/>
          </a:stretch>
        </p:blipFill>
        <p:spPr bwMode="auto">
          <a:xfrm>
            <a:off x="5280172" y="1952886"/>
            <a:ext cx="1975019" cy="2621354"/>
          </a:xfrm>
          <a:prstGeom prst="rect">
            <a:avLst/>
          </a:prstGeom>
          <a:noFill/>
        </p:spPr>
      </p:pic>
      <p:pic>
        <p:nvPicPr>
          <p:cNvPr id="7" name="Picture 6" descr="https://scontent-frt3-1.xx.fbcdn.net/hphotos-xat1/v/t1.0-9/11425423_975572469141279_7802461901715296225_n.jpg?oh=4ed1fd21c5781e946d252cb452641418&amp;oe=568C52B4"/>
          <p:cNvPicPr>
            <a:picLocks noChangeAspect="1" noChangeArrowheads="1"/>
          </p:cNvPicPr>
          <p:nvPr/>
        </p:nvPicPr>
        <p:blipFill>
          <a:blip r:embed="rId3"/>
          <a:srcRect t="17873"/>
          <a:stretch>
            <a:fillRect/>
          </a:stretch>
        </p:blipFill>
        <p:spPr bwMode="auto">
          <a:xfrm>
            <a:off x="7255191" y="2028826"/>
            <a:ext cx="1888809" cy="2545413"/>
          </a:xfrm>
          <a:prstGeom prst="rect">
            <a:avLst/>
          </a:prstGeom>
          <a:noFill/>
        </p:spPr>
      </p:pic>
      <p:pic>
        <p:nvPicPr>
          <p:cNvPr id="39938" name="Picture 2" descr="https://fbcdn-sphotos-a-a.akamaihd.net/hphotos-ak-xaf1/v/t1.0-9/10417767_479464618886066_1056412495107812925_n.jpg?oh=54179f26b37a020fe6841c91c35a1220&amp;oe=56953131&amp;__gda__=1452732544_1fb43a14a9b1c92b2a34d369043b2990"/>
          <p:cNvPicPr>
            <a:picLocks noChangeAspect="1" noChangeArrowheads="1"/>
          </p:cNvPicPr>
          <p:nvPr/>
        </p:nvPicPr>
        <p:blipFill>
          <a:blip r:embed="rId4"/>
          <a:srcRect l="11799" r="17951" b="15333"/>
          <a:stretch>
            <a:fillRect/>
          </a:stretch>
        </p:blipFill>
        <p:spPr bwMode="auto">
          <a:xfrm>
            <a:off x="0" y="40005"/>
            <a:ext cx="3326130" cy="2254903"/>
          </a:xfrm>
          <a:prstGeom prst="rect">
            <a:avLst/>
          </a:prstGeom>
          <a:noFill/>
        </p:spPr>
      </p:pic>
      <p:pic>
        <p:nvPicPr>
          <p:cNvPr id="39942" name="Picture 6" descr="https://scontent-frt3-1.xx.fbcdn.net/hphotos-xfp1/v/t1.0-9/10849952_449551671877361_7246947566470424198_n.jpg?oh=925a7366f68012692cd3302c32dae47a&amp;oe=569459C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94908"/>
            <a:ext cx="3326130" cy="1408412"/>
          </a:xfrm>
          <a:prstGeom prst="rect">
            <a:avLst/>
          </a:prstGeom>
          <a:noFill/>
        </p:spPr>
      </p:pic>
      <p:pic>
        <p:nvPicPr>
          <p:cNvPr id="39944" name="Picture 8" descr="https://fbcdn-photos-b-a.akamaihd.net/hphotos-ak-xfa1/v/t1.0-0/s480x480/10991300_911917452173448_7887099701590776297_n.jpg?oh=6a9c9578144f045a0455d530ad4002b8&amp;oe=5696F2E8&amp;__gda__=1452462650_0fc3ee1bf71215f628a0b0276c399da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3062" y="0"/>
            <a:ext cx="2630938" cy="202882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/>
          <a:srcRect l="4319" t="9375" r="33602" b="12500"/>
          <a:stretch/>
        </p:blipFill>
        <p:spPr>
          <a:xfrm>
            <a:off x="3326130" y="0"/>
            <a:ext cx="3186932" cy="2254904"/>
          </a:xfrm>
          <a:prstGeom prst="rect">
            <a:avLst/>
          </a:prstGeom>
        </p:spPr>
      </p:pic>
      <p:pic>
        <p:nvPicPr>
          <p:cNvPr id="13" name="Picture 2" descr="C:\Users\CIST\Desktop\IMG_20141218_1006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03320"/>
            <a:ext cx="3326130" cy="2044772"/>
          </a:xfrm>
          <a:prstGeom prst="rect">
            <a:avLst/>
          </a:prstGeom>
          <a:noFill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9"/>
          <a:srcRect l="28902" t="32360" r="32369" b="18890"/>
          <a:stretch>
            <a:fillRect/>
          </a:stretch>
        </p:blipFill>
        <p:spPr bwMode="auto">
          <a:xfrm>
            <a:off x="7545041" y="4574240"/>
            <a:ext cx="1598959" cy="113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0"/>
          <a:srcRect l="28186" t="49992" r="31784" b="32930"/>
          <a:stretch>
            <a:fillRect/>
          </a:stretch>
        </p:blipFill>
        <p:spPr bwMode="auto">
          <a:xfrm>
            <a:off x="3929033" y="4574239"/>
            <a:ext cx="3616008" cy="95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1"/>
          <a:srcRect l="30377" t="30747" r="31784" b="19131"/>
          <a:stretch>
            <a:fillRect/>
          </a:stretch>
        </p:blipFill>
        <p:spPr bwMode="auto">
          <a:xfrm>
            <a:off x="3326130" y="3040008"/>
            <a:ext cx="2045380" cy="152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3100"/>
            <a:ext cx="6484938" cy="854075"/>
          </a:xfrm>
        </p:spPr>
        <p:txBody>
          <a:bodyPr/>
          <a:lstStyle/>
          <a:p>
            <a:r>
              <a:rPr lang="bg-BG" dirty="0" smtClean="0"/>
              <a:t>Благодаря за вниманието! </a:t>
            </a:r>
            <a:br>
              <a:rPr lang="bg-B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7580"/>
            <a:ext cx="6484938" cy="1341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bg-BG" sz="2200" dirty="0" smtClean="0"/>
              <a:t>В екипа по проекта участваха:</a:t>
            </a:r>
            <a:endParaRPr lang="bg-BG" sz="2200" dirty="0"/>
          </a:p>
          <a:p>
            <a:endParaRPr lang="bg-BG" dirty="0" smtClean="0"/>
          </a:p>
          <a:p>
            <a:pPr lvl="2"/>
            <a:r>
              <a:rPr lang="bg-BG" dirty="0" smtClean="0"/>
              <a:t>Проф. Красен Стефанов, ФМИ, СУ</a:t>
            </a:r>
          </a:p>
          <a:p>
            <a:pPr lvl="2"/>
            <a:r>
              <a:rPr lang="bg-BG" dirty="0" smtClean="0"/>
              <a:t>Доц</a:t>
            </a:r>
            <a:r>
              <a:rPr lang="bg-BG" dirty="0" smtClean="0"/>
              <a:t>. Елиза Стефанова, ФМИ, СУ</a:t>
            </a:r>
          </a:p>
          <a:p>
            <a:pPr lvl="2"/>
            <a:r>
              <a:rPr lang="bg-BG" dirty="0" smtClean="0"/>
              <a:t>Гл. ас. Николина Николова, ФМИ, СУ</a:t>
            </a:r>
            <a:endParaRPr lang="en-US" dirty="0" smtClean="0"/>
          </a:p>
          <a:p>
            <a:pPr lvl="2"/>
            <a:r>
              <a:rPr lang="bg-BG" dirty="0" smtClean="0"/>
              <a:t>Ас</a:t>
            </a:r>
            <a:r>
              <a:rPr lang="bg-BG" dirty="0" smtClean="0"/>
              <a:t>. Албена Антонова, Стопански факултет</a:t>
            </a:r>
            <a:r>
              <a:rPr lang="en-US" dirty="0" smtClean="0"/>
              <a:t>, </a:t>
            </a:r>
            <a:r>
              <a:rPr lang="bg-BG" dirty="0" smtClean="0"/>
              <a:t>СУ</a:t>
            </a:r>
          </a:p>
          <a:p>
            <a:pPr lvl="2"/>
            <a:endParaRPr lang="bg-B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00" y="296863"/>
            <a:ext cx="8663940" cy="54181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Моделът на </a:t>
            </a:r>
            <a:r>
              <a:rPr lang="en-US" dirty="0" smtClean="0"/>
              <a:t>YEDAC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966272"/>
            <a:ext cx="21336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Активно учене</a:t>
            </a:r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762000" y="2540000"/>
            <a:ext cx="838200" cy="6985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838200" y="1905000"/>
            <a:ext cx="838200" cy="6985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1600200" y="2349500"/>
            <a:ext cx="838200" cy="69850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066800" y="4445000"/>
            <a:ext cx="838200" cy="698500"/>
          </a:xfrm>
          <a:prstGeom prst="smileyFac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30208" r="19766" b="22917"/>
          <a:stretch>
            <a:fillRect/>
          </a:stretch>
        </p:blipFill>
        <p:spPr bwMode="auto">
          <a:xfrm>
            <a:off x="3034453" y="1382156"/>
            <a:ext cx="2147147" cy="104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8400" y="1091168"/>
            <a:ext cx="19050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Учебни предмети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581834"/>
            <a:ext cx="1905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Чуждоезиково обучение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400" y="2309000"/>
            <a:ext cx="1981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БЕЛ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742168"/>
            <a:ext cx="1905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Биология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3139997"/>
            <a:ext cx="19050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Изкуство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631168"/>
            <a:ext cx="19050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Физика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185166"/>
            <a:ext cx="19050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Математика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2900221">
            <a:off x="2095315" y="3642043"/>
            <a:ext cx="887654" cy="4594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5943600" y="1714500"/>
            <a:ext cx="228600" cy="2984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3302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Ученици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520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Учители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2971800" y="2508250"/>
            <a:ext cx="18288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33700" y="267833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Проекти, извлечени от реални проблеми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0" y="43698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Обратна връзка</a:t>
            </a:r>
            <a:endParaRPr lang="en-US" dirty="0"/>
          </a:p>
        </p:txBody>
      </p:sp>
      <p:sp>
        <p:nvSpPr>
          <p:cNvPr id="24" name="Smiley Face 23"/>
          <p:cNvSpPr/>
          <p:nvPr/>
        </p:nvSpPr>
        <p:spPr>
          <a:xfrm>
            <a:off x="228600" y="4445000"/>
            <a:ext cx="838200" cy="698500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/>
          <p:cNvSpPr/>
          <p:nvPr/>
        </p:nvSpPr>
        <p:spPr>
          <a:xfrm>
            <a:off x="4800600" y="4699000"/>
            <a:ext cx="838200" cy="698500"/>
          </a:xfrm>
          <a:prstGeom prst="smileyFac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/>
          <p:cNvSpPr/>
          <p:nvPr/>
        </p:nvSpPr>
        <p:spPr>
          <a:xfrm>
            <a:off x="3962400" y="4699000"/>
            <a:ext cx="838200" cy="698500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/>
          <p:cNvSpPr/>
          <p:nvPr/>
        </p:nvSpPr>
        <p:spPr>
          <a:xfrm>
            <a:off x="5638800" y="4699000"/>
            <a:ext cx="838200" cy="6985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57600" y="53975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Общност</a:t>
            </a:r>
            <a:endParaRPr lang="en-US" dirty="0"/>
          </a:p>
        </p:txBody>
      </p:sp>
      <p:sp>
        <p:nvSpPr>
          <p:cNvPr id="29" name="Cube 28"/>
          <p:cNvSpPr/>
          <p:nvPr/>
        </p:nvSpPr>
        <p:spPr>
          <a:xfrm>
            <a:off x="5181600" y="3417332"/>
            <a:ext cx="762000" cy="508000"/>
          </a:xfrm>
          <a:prstGeom prst="cub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8600" y="40005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Обратна връзка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40005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Продукти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17500"/>
            <a:ext cx="6219825" cy="1581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3200" dirty="0" smtClean="0">
                <a:solidFill>
                  <a:schemeClr val="accent2">
                    <a:lumMod val="75000"/>
                  </a:schemeClr>
                </a:solidFill>
              </a:rPr>
              <a:t>ПРОЦЕСНИЯ МОДЕЛ </a:t>
            </a:r>
            <a:br>
              <a:rPr lang="bg-BG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bg-BG" sz="3200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Yedac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4" name="Undertitel 3"/>
          <p:cNvSpPr>
            <a:spLocks noGrp="1"/>
          </p:cNvSpPr>
          <p:nvPr>
            <p:ph type="subTitle" idx="1"/>
          </p:nvPr>
        </p:nvSpPr>
        <p:spPr>
          <a:xfrm>
            <a:off x="685800" y="2046288"/>
            <a:ext cx="6400800" cy="2784475"/>
          </a:xfrm>
        </p:spPr>
        <p:txBody>
          <a:bodyPr/>
          <a:lstStyle/>
          <a:p>
            <a:r>
              <a:rPr lang="bg-BG" sz="2800" dirty="0" smtClean="0">
                <a:latin typeface="Corbel" pitchFamily="34" charset="0"/>
              </a:rPr>
              <a:t>Модел за </a:t>
            </a:r>
            <a:r>
              <a:rPr lang="bg-BG" sz="2800" dirty="0" smtClean="0">
                <a:latin typeface="Corbel" pitchFamily="34" charset="0"/>
              </a:rPr>
              <a:t>програма </a:t>
            </a:r>
            <a:r>
              <a:rPr lang="bg-BG" sz="2800" dirty="0" smtClean="0">
                <a:latin typeface="Corbel" pitchFamily="34" charset="0"/>
              </a:rPr>
              <a:t>за преподаване на предприемачество</a:t>
            </a:r>
            <a:endParaRPr sz="2800" dirty="0" smtClean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726" t="23485" r="29722" b="12140"/>
          <a:stretch>
            <a:fillRect/>
          </a:stretch>
        </p:blipFill>
        <p:spPr bwMode="auto">
          <a:xfrm>
            <a:off x="457200" y="217146"/>
            <a:ext cx="5760720" cy="501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11" t="25156" r="29722" b="11563"/>
          <a:stretch>
            <a:fillRect/>
          </a:stretch>
        </p:blipFill>
        <p:spPr bwMode="auto">
          <a:xfrm>
            <a:off x="217170" y="0"/>
            <a:ext cx="6724968" cy="567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Модел за практическо планиране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362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400" b="0" i="0" dirty="0" smtClean="0">
                <a:latin typeface="Corbel" pitchFamily="34" charset="0"/>
              </a:rPr>
              <a:t>Процесният модел дава насоки и подпомага учителите</a:t>
            </a:r>
            <a:r>
              <a:rPr sz="2400" b="0" i="0" dirty="0" smtClean="0">
                <a:latin typeface="Corbel" pitchFamily="34" charset="0"/>
              </a:rPr>
              <a:t> </a:t>
            </a:r>
            <a:endParaRPr sz="2400" b="0" i="0" dirty="0">
              <a:latin typeface="Corbel" pitchFamily="34" charset="0"/>
            </a:endParaRPr>
          </a:p>
          <a:p>
            <a:r>
              <a:rPr lang="bg-BG" sz="2400" b="0" i="0" dirty="0" smtClean="0">
                <a:latin typeface="Corbel" pitchFamily="34" charset="0"/>
              </a:rPr>
              <a:t>Моделът илюстрира как може да бъде организирана предприемаческа програма за обучение</a:t>
            </a:r>
            <a:endParaRPr sz="2400" b="0" i="0" dirty="0">
              <a:latin typeface="Corbel" pitchFamily="34" charset="0"/>
            </a:endParaRPr>
          </a:p>
          <a:p>
            <a:r>
              <a:rPr lang="bg-BG" sz="2400" b="0" i="0" dirty="0" smtClean="0">
                <a:latin typeface="Corbel" pitchFamily="34" charset="0"/>
              </a:rPr>
              <a:t>Важно е да се наблегне, че процесът не е линеен. Учениците могат да променят последователността и интензивността, ако е необходимо.</a:t>
            </a:r>
            <a:endParaRPr sz="2400" b="0" i="0" dirty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Процеса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0" name="Pladsholder til indhold 2"/>
          <p:cNvSpPr>
            <a:spLocks noGrp="1"/>
          </p:cNvSpPr>
          <p:nvPr>
            <p:ph idx="1"/>
          </p:nvPr>
        </p:nvSpPr>
        <p:spPr>
          <a:xfrm>
            <a:off x="457200" y="1543050"/>
            <a:ext cx="6918325" cy="3295650"/>
          </a:xfrm>
        </p:spPr>
        <p:txBody>
          <a:bodyPr/>
          <a:lstStyle/>
          <a:p>
            <a:r>
              <a:rPr lang="bg-BG" sz="2800" i="0" dirty="0" smtClean="0">
                <a:latin typeface="Corbel" pitchFamily="34" charset="0"/>
              </a:rPr>
              <a:t>Процесът се състои от три основни фази</a:t>
            </a:r>
            <a:r>
              <a:rPr sz="2800" i="0" dirty="0" smtClean="0">
                <a:latin typeface="Corbel" pitchFamily="34" charset="0"/>
              </a:rPr>
              <a:t>: </a:t>
            </a:r>
            <a:endParaRPr sz="2800" i="0" dirty="0">
              <a:latin typeface="Corbel" pitchFamily="34" charset="0"/>
            </a:endParaRPr>
          </a:p>
          <a:p>
            <a:pPr lvl="1"/>
            <a:r>
              <a:rPr lang="bg-BG" dirty="0" smtClean="0">
                <a:latin typeface="Corbel" pitchFamily="34" charset="0"/>
              </a:rPr>
              <a:t>ПРОУЧВАНЕ</a:t>
            </a:r>
            <a:endParaRPr lang="en-US" dirty="0" smtClean="0">
              <a:latin typeface="Corbel" pitchFamily="34" charset="0"/>
            </a:endParaRPr>
          </a:p>
          <a:p>
            <a:pPr lvl="1"/>
            <a:r>
              <a:rPr lang="bg-BG" dirty="0" smtClean="0">
                <a:latin typeface="Corbel" pitchFamily="34" charset="0"/>
              </a:rPr>
              <a:t>РАЗ</a:t>
            </a:r>
            <a:r>
              <a:rPr lang="bg-BG" dirty="0" smtClean="0">
                <a:latin typeface="Corbel" pitchFamily="34" charset="0"/>
              </a:rPr>
              <a:t>РАБОТВАНЕ</a:t>
            </a:r>
            <a:endParaRPr lang="en-US" dirty="0" smtClean="0">
              <a:latin typeface="Corbel" pitchFamily="34" charset="0"/>
            </a:endParaRPr>
          </a:p>
          <a:p>
            <a:pPr lvl="1"/>
            <a:r>
              <a:rPr lang="bg-BG" dirty="0" smtClean="0">
                <a:latin typeface="Corbel" pitchFamily="34" charset="0"/>
              </a:rPr>
              <a:t>ПРЕДСТАВЯНЕ</a:t>
            </a:r>
            <a:endParaRPr lang="en-US" dirty="0" smtClean="0"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6484938" cy="842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ФАЗА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1: </a:t>
            </a:r>
            <a:r>
              <a:rPr lang="bg-BG" sz="2800" dirty="0" smtClean="0">
                <a:solidFill>
                  <a:schemeClr val="accent2">
                    <a:lumMod val="75000"/>
                  </a:schemeClr>
                </a:solidFill>
              </a:rPr>
              <a:t>ПРОУЧВАНЕ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>
          <a:xfrm>
            <a:off x="3327806" y="693738"/>
            <a:ext cx="5762625" cy="5021262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ru-RU" sz="2000" dirty="0" smtClean="0"/>
              <a:t>Предприемаческа </a:t>
            </a:r>
            <a:r>
              <a:rPr lang="ru-RU" sz="2000" dirty="0" smtClean="0"/>
              <a:t>работилница:</a:t>
            </a:r>
          </a:p>
          <a:p>
            <a:r>
              <a:rPr lang="ru-RU" sz="2000" dirty="0" smtClean="0"/>
              <a:t>Учителят и учениците </a:t>
            </a:r>
            <a:r>
              <a:rPr lang="ru-RU" sz="2000" dirty="0" smtClean="0"/>
              <a:t>обсъждат </a:t>
            </a:r>
            <a:r>
              <a:rPr lang="ru-RU" sz="2000" dirty="0" smtClean="0"/>
              <a:t>и достигат до общо разбиране на </a:t>
            </a:r>
            <a:r>
              <a:rPr lang="ru-RU" sz="2000" dirty="0" smtClean="0"/>
              <a:t>понятията предприемач</a:t>
            </a:r>
            <a:r>
              <a:rPr lang="ru-RU" sz="2000" dirty="0" smtClean="0"/>
              <a:t>, предприемачество и предприемачески </a:t>
            </a:r>
            <a:r>
              <a:rPr lang="ru-RU" sz="2000" dirty="0" smtClean="0"/>
              <a:t>умения </a:t>
            </a:r>
            <a:r>
              <a:rPr lang="ru-RU" sz="2000" dirty="0" smtClean="0"/>
              <a:t>и намират примери и и илюстрации. Помага се на </a:t>
            </a:r>
            <a:r>
              <a:rPr lang="ru-RU" sz="2000" dirty="0" smtClean="0"/>
              <a:t>учениците </a:t>
            </a:r>
            <a:r>
              <a:rPr lang="ru-RU" sz="2000" dirty="0" smtClean="0"/>
              <a:t>да оценят своите предприемачески умения.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Тематична </a:t>
            </a:r>
            <a:r>
              <a:rPr lang="ru-RU" sz="2000" dirty="0" smtClean="0"/>
              <a:t>работилница:</a:t>
            </a:r>
          </a:p>
          <a:p>
            <a:r>
              <a:rPr lang="ru-RU" sz="2000" dirty="0" smtClean="0"/>
              <a:t>Учителят представя една тема, </a:t>
            </a:r>
            <a:r>
              <a:rPr lang="ru-RU" sz="2000" dirty="0" smtClean="0"/>
              <a:t>свързана </a:t>
            </a:r>
            <a:r>
              <a:rPr lang="ru-RU" sz="2000" dirty="0" smtClean="0"/>
              <a:t>с региона и поставените цели на обучението по </a:t>
            </a:r>
            <a:r>
              <a:rPr lang="ru-RU" sz="2000" dirty="0" smtClean="0"/>
              <a:t>тази </a:t>
            </a:r>
            <a:r>
              <a:rPr lang="ru-RU" sz="2000" dirty="0" smtClean="0"/>
              <a:t>тема. Учениците започват да правят изследвания по </a:t>
            </a:r>
            <a:r>
              <a:rPr lang="ru-RU" sz="2000" dirty="0" smtClean="0"/>
              <a:t>темата.</a:t>
            </a:r>
            <a:endParaRPr lang="ru-RU" sz="2000" dirty="0" smtClean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97" y="1034690"/>
            <a:ext cx="3335805" cy="3854397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8111" t="32892" r="53399" b="14677"/>
          <a:stretch>
            <a:fillRect/>
          </a:stretch>
        </p:blipFill>
        <p:spPr bwMode="auto">
          <a:xfrm>
            <a:off x="217170" y="693738"/>
            <a:ext cx="2948940" cy="470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edac-ppskbl-mar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yedac-ppskbl-mar13</Template>
  <TotalTime>6442</TotalTime>
  <Words>809</Words>
  <Application>Microsoft Office PowerPoint</Application>
  <PresentationFormat>On-screen Show (16:10)</PresentationFormat>
  <Paragraphs>143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yedac-ppskbl-mar13</vt:lpstr>
      <vt:lpstr>Slide 1</vt:lpstr>
      <vt:lpstr>Проектът YEDAC</vt:lpstr>
      <vt:lpstr>Моделът на YEDAC </vt:lpstr>
      <vt:lpstr>ПРОЦЕСНИЯ МОДЕЛ  НА Yedac </vt:lpstr>
      <vt:lpstr>Slide 5</vt:lpstr>
      <vt:lpstr>Slide 6</vt:lpstr>
      <vt:lpstr>Модел за практическо планиране</vt:lpstr>
      <vt:lpstr>Процеса</vt:lpstr>
      <vt:lpstr>ФАЗА 1: ПРОУЧВАНЕ</vt:lpstr>
      <vt:lpstr>ФАЗА 2: РАЗРАБОТВАНЕ</vt:lpstr>
      <vt:lpstr>ФАЗА 3: ПРЕДСТАВЯНЕ</vt:lpstr>
      <vt:lpstr>Хоризонтален процес</vt:lpstr>
      <vt:lpstr>Методически карти</vt:lpstr>
      <vt:lpstr>Методическите карти са…</vt:lpstr>
      <vt:lpstr>Информацията на картите</vt:lpstr>
      <vt:lpstr>Slide 16</vt:lpstr>
      <vt:lpstr>Slide 17</vt:lpstr>
      <vt:lpstr>Методични карти за учителите (Сини)</vt:lpstr>
      <vt:lpstr>Общите методични карти (зелени) </vt:lpstr>
      <vt:lpstr>Пилотни проекти В България</vt:lpstr>
      <vt:lpstr>ИЗВОД от Внедряването на модела на YEDAC</vt:lpstr>
      <vt:lpstr>Slide 22</vt:lpstr>
      <vt:lpstr>Slide 23</vt:lpstr>
      <vt:lpstr>Благодаря за вниманието!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ano</dc:creator>
  <cp:lastModifiedBy>Albena Antonova</cp:lastModifiedBy>
  <cp:revision>77</cp:revision>
  <cp:lastPrinted>2014-09-26T21:01:20Z</cp:lastPrinted>
  <dcterms:created xsi:type="dcterms:W3CDTF">2013-03-05T18:10:25Z</dcterms:created>
  <dcterms:modified xsi:type="dcterms:W3CDTF">2015-10-14T21:55:42Z</dcterms:modified>
</cp:coreProperties>
</file>