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7" r:id="rId3"/>
  </p:sldMasterIdLst>
  <p:notesMasterIdLst>
    <p:notesMasterId r:id="rId19"/>
  </p:notesMasterIdLst>
  <p:handoutMasterIdLst>
    <p:handoutMasterId r:id="rId20"/>
  </p:handoutMasterIdLst>
  <p:sldIdLst>
    <p:sldId id="256" r:id="rId4"/>
    <p:sldId id="285" r:id="rId5"/>
    <p:sldId id="271" r:id="rId6"/>
    <p:sldId id="284" r:id="rId7"/>
    <p:sldId id="283" r:id="rId8"/>
    <p:sldId id="274" r:id="rId9"/>
    <p:sldId id="257" r:id="rId10"/>
    <p:sldId id="286" r:id="rId11"/>
    <p:sldId id="276" r:id="rId12"/>
    <p:sldId id="277" r:id="rId13"/>
    <p:sldId id="279" r:id="rId14"/>
    <p:sldId id="280" r:id="rId15"/>
    <p:sldId id="281" r:id="rId16"/>
    <p:sldId id="282" r:id="rId17"/>
    <p:sldId id="275" r:id="rId18"/>
  </p:sldIdLst>
  <p:sldSz cx="9906000" cy="6858000" type="A4"/>
  <p:notesSz cx="6858000" cy="9144000"/>
  <p:defaultTextStyle>
    <a:defPPr>
      <a:defRPr lang="sv-SE"/>
    </a:defPPr>
    <a:lvl1pPr marL="0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28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56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84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712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640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67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96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423" algn="l" defTabSz="4789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624" y="-12"/>
      </p:cViewPr>
      <p:guideLst>
        <p:guide orient="horz" pos="2160"/>
        <p:guide pos="31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18ABA-6F59-42ED-B948-26F4E54D5586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7AB358B4-8055-4CA4-8770-C1C7EA967A01}">
      <dgm:prSet phldrT="[Text]"/>
      <dgm:spPr/>
      <dgm:t>
        <a:bodyPr/>
        <a:lstStyle/>
        <a:p>
          <a:r>
            <a:rPr lang="bg-BG" dirty="0" smtClean="0"/>
            <a:t>Идентифициране на ключови постижения и препятствия с помощта на въвлечените партньори и заинтересованите страни</a:t>
          </a:r>
          <a:endParaRPr lang="bg-BG" dirty="0"/>
        </a:p>
      </dgm:t>
    </dgm:pt>
    <dgm:pt modelId="{36684B90-5E6E-4176-A344-F92D711D9371}" type="parTrans" cxnId="{E598DE69-CBF3-4453-A411-59C48406380A}">
      <dgm:prSet/>
      <dgm:spPr/>
      <dgm:t>
        <a:bodyPr/>
        <a:lstStyle/>
        <a:p>
          <a:endParaRPr lang="bg-BG"/>
        </a:p>
      </dgm:t>
    </dgm:pt>
    <dgm:pt modelId="{DCA76947-3123-45AB-A8A2-F82D8C531605}" type="sibTrans" cxnId="{E598DE69-CBF3-4453-A411-59C48406380A}">
      <dgm:prSet/>
      <dgm:spPr/>
      <dgm:t>
        <a:bodyPr/>
        <a:lstStyle/>
        <a:p>
          <a:endParaRPr lang="bg-BG"/>
        </a:p>
      </dgm:t>
    </dgm:pt>
    <dgm:pt modelId="{11F5400E-9EA4-4A0F-9218-B44670E89E00}">
      <dgm:prSet/>
      <dgm:spPr/>
      <dgm:t>
        <a:bodyPr/>
        <a:lstStyle/>
        <a:p>
          <a:r>
            <a:rPr lang="bg-BG" smtClean="0"/>
            <a:t>Интензивна брейнсторминг сесия за преодоляване на ключовите препятствия</a:t>
          </a:r>
          <a:endParaRPr lang="bg-BG" dirty="0"/>
        </a:p>
      </dgm:t>
    </dgm:pt>
    <dgm:pt modelId="{3214F377-8AEE-454A-8935-70D59DAF1F16}" type="parTrans" cxnId="{A7E28853-9EEB-4304-8B61-F2151C44F060}">
      <dgm:prSet/>
      <dgm:spPr/>
      <dgm:t>
        <a:bodyPr/>
        <a:lstStyle/>
        <a:p>
          <a:endParaRPr lang="bg-BG"/>
        </a:p>
      </dgm:t>
    </dgm:pt>
    <dgm:pt modelId="{6EA0C1C6-012A-42E3-902A-9A5657E13677}" type="sibTrans" cxnId="{A7E28853-9EEB-4304-8B61-F2151C44F060}">
      <dgm:prSet/>
      <dgm:spPr/>
      <dgm:t>
        <a:bodyPr/>
        <a:lstStyle/>
        <a:p>
          <a:endParaRPr lang="bg-BG"/>
        </a:p>
      </dgm:t>
    </dgm:pt>
    <dgm:pt modelId="{6C497D02-2E59-4A88-9F2A-9CBEA314DC67}" type="pres">
      <dgm:prSet presAssocID="{44D18ABA-6F59-42ED-B948-26F4E54D5586}" presName="Name0" presStyleCnt="0">
        <dgm:presLayoutVars>
          <dgm:dir/>
          <dgm:animLvl val="lvl"/>
          <dgm:resizeHandles val="exact"/>
        </dgm:presLayoutVars>
      </dgm:prSet>
      <dgm:spPr/>
    </dgm:pt>
    <dgm:pt modelId="{E2EFB9FA-4870-434A-82BB-8F4E7101D5BE}" type="pres">
      <dgm:prSet presAssocID="{7AB358B4-8055-4CA4-8770-C1C7EA967A01}" presName="parTxOnly" presStyleLbl="node1" presStyleIdx="0" presStyleCnt="2" custScaleX="116225" custScaleY="1546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88E2D79-9256-4C86-827E-451FC7CA5114}" type="pres">
      <dgm:prSet presAssocID="{DCA76947-3123-45AB-A8A2-F82D8C531605}" presName="parTxOnlySpace" presStyleCnt="0"/>
      <dgm:spPr/>
    </dgm:pt>
    <dgm:pt modelId="{76A59A77-5CCC-46BD-9E68-3A02EEA5FE49}" type="pres">
      <dgm:prSet presAssocID="{11F5400E-9EA4-4A0F-9218-B44670E89E0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A7E28853-9EEB-4304-8B61-F2151C44F060}" srcId="{44D18ABA-6F59-42ED-B948-26F4E54D5586}" destId="{11F5400E-9EA4-4A0F-9218-B44670E89E00}" srcOrd="1" destOrd="0" parTransId="{3214F377-8AEE-454A-8935-70D59DAF1F16}" sibTransId="{6EA0C1C6-012A-42E3-902A-9A5657E13677}"/>
    <dgm:cxn modelId="{E598DE69-CBF3-4453-A411-59C48406380A}" srcId="{44D18ABA-6F59-42ED-B948-26F4E54D5586}" destId="{7AB358B4-8055-4CA4-8770-C1C7EA967A01}" srcOrd="0" destOrd="0" parTransId="{36684B90-5E6E-4176-A344-F92D711D9371}" sibTransId="{DCA76947-3123-45AB-A8A2-F82D8C531605}"/>
    <dgm:cxn modelId="{DBC3DB4E-01A0-4CC2-9495-DB83EB15B987}" type="presOf" srcId="{44D18ABA-6F59-42ED-B948-26F4E54D5586}" destId="{6C497D02-2E59-4A88-9F2A-9CBEA314DC67}" srcOrd="0" destOrd="0" presId="urn:microsoft.com/office/officeart/2005/8/layout/chevron1"/>
    <dgm:cxn modelId="{DF82F2C0-473B-477C-B93D-0822525CB6DA}" type="presOf" srcId="{7AB358B4-8055-4CA4-8770-C1C7EA967A01}" destId="{E2EFB9FA-4870-434A-82BB-8F4E7101D5BE}" srcOrd="0" destOrd="0" presId="urn:microsoft.com/office/officeart/2005/8/layout/chevron1"/>
    <dgm:cxn modelId="{81186131-63B5-46C9-A597-19B097B93A65}" type="presOf" srcId="{11F5400E-9EA4-4A0F-9218-B44670E89E00}" destId="{76A59A77-5CCC-46BD-9E68-3A02EEA5FE49}" srcOrd="0" destOrd="0" presId="urn:microsoft.com/office/officeart/2005/8/layout/chevron1"/>
    <dgm:cxn modelId="{C801681E-110F-4339-8FA4-29ADEDA9B05C}" type="presParOf" srcId="{6C497D02-2E59-4A88-9F2A-9CBEA314DC67}" destId="{E2EFB9FA-4870-434A-82BB-8F4E7101D5BE}" srcOrd="0" destOrd="0" presId="urn:microsoft.com/office/officeart/2005/8/layout/chevron1"/>
    <dgm:cxn modelId="{0C9A517D-B805-4D37-83A6-570EFDEB541A}" type="presParOf" srcId="{6C497D02-2E59-4A88-9F2A-9CBEA314DC67}" destId="{388E2D79-9256-4C86-827E-451FC7CA5114}" srcOrd="1" destOrd="0" presId="urn:microsoft.com/office/officeart/2005/8/layout/chevron1"/>
    <dgm:cxn modelId="{F5095EF9-3574-4170-A441-498FD75A21BB}" type="presParOf" srcId="{6C497D02-2E59-4A88-9F2A-9CBEA314DC67}" destId="{76A59A77-5CCC-46BD-9E68-3A02EEA5FE49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>
              <a:latin typeface="Arial"/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A8E4A-B2E9-B44D-99B7-E4071681CB37}" type="datetimeFigureOut">
              <a:rPr lang="sv-SE" smtClean="0">
                <a:latin typeface="Arial"/>
              </a:rPr>
              <a:pPr/>
              <a:t>2015-10-15</a:t>
            </a:fld>
            <a:endParaRPr lang="sv-SE" dirty="0">
              <a:latin typeface="Arial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>
              <a:latin typeface="Arial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FD757-2C85-3D42-9421-1919F2771178}" type="slidenum">
              <a:rPr lang="sv-SE" smtClean="0">
                <a:latin typeface="Arial"/>
              </a:rPr>
              <a:pPr/>
              <a:t>‹#›</a:t>
            </a:fld>
            <a:endParaRPr lang="sv-S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84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4F262-BCD1-4E71-A0B7-D1EE5BDFAF09}" type="datetimeFigureOut">
              <a:rPr lang="bg-BG" smtClean="0"/>
              <a:t>15.10.2015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C2F06-7D3D-4D44-8DA5-49BEC8BBD13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423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R4C</a:t>
            </a:r>
            <a:r>
              <a:rPr lang="en-US" baseline="0" dirty="0" smtClean="0"/>
              <a:t> </a:t>
            </a:r>
            <a:r>
              <a:rPr lang="bg-BG" baseline="0" dirty="0" smtClean="0"/>
              <a:t>постига социален ефект, подкрепяйки социални предприемачи. Цели на инкубатора на </a:t>
            </a:r>
            <a:r>
              <a:rPr lang="en-US" baseline="0" dirty="0" smtClean="0"/>
              <a:t>R4C</a:t>
            </a:r>
            <a:r>
              <a:rPr lang="bg-BG" baseline="0" dirty="0" smtClean="0"/>
              <a:t> (предлага възможност за развитие по-бързо и по-добре отколкото самостоятелна толкова добра услуга, че си струва да се плаща за нея) Представяне на четирите основни направления в програмата.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592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 smtClean="0"/>
          </a:p>
        </p:txBody>
      </p:sp>
    </p:spTree>
    <p:extLst>
      <p:ext uri="{BB962C8B-B14F-4D97-AF65-F5344CB8AC3E}">
        <p14:creationId xmlns:p14="http://schemas.microsoft.com/office/powerpoint/2010/main" val="321497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Кратко</a:t>
            </a:r>
            <a:r>
              <a:rPr lang="bg-BG" baseline="0" dirty="0" smtClean="0"/>
              <a:t> представяне на модулите и каква е логиката по-между им (</a:t>
            </a:r>
            <a:r>
              <a:rPr lang="en-US" baseline="0" dirty="0" smtClean="0"/>
              <a:t>Primary Component, Training &amp; development, Partner Engagement, Networking)</a:t>
            </a:r>
            <a:r>
              <a:rPr lang="bg-BG" baseline="0" dirty="0" smtClean="0"/>
              <a:t>. Кратки примери от </a:t>
            </a:r>
            <a:r>
              <a:rPr lang="bg-BG" baseline="0" dirty="0" err="1" smtClean="0"/>
              <a:t>поледната</a:t>
            </a:r>
            <a:r>
              <a:rPr lang="bg-BG" baseline="0" dirty="0" smtClean="0"/>
              <a:t> година.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535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Представяне</a:t>
            </a:r>
            <a:r>
              <a:rPr lang="bg-BG" baseline="0" dirty="0" smtClean="0"/>
              <a:t> на инструмента и основните раздели 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665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Основно</a:t>
            </a:r>
            <a:r>
              <a:rPr lang="bg-BG" baseline="0" dirty="0" smtClean="0"/>
              <a:t> описание, примери за сесиите във Враца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265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Описание</a:t>
            </a:r>
            <a:r>
              <a:rPr lang="bg-BG" baseline="0" dirty="0" smtClean="0"/>
              <a:t> на практиката и първата сесия. Опит досега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3682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Представяне</a:t>
            </a:r>
            <a:r>
              <a:rPr lang="bg-BG" baseline="0" dirty="0" smtClean="0"/>
              <a:t> на процеса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2F06-7D3D-4D44-8DA5-49BEC8BBD13B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801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48504" y="2130426"/>
            <a:ext cx="8806239" cy="727663"/>
          </a:xfrm>
        </p:spPr>
        <p:txBody>
          <a:bodyPr anchor="t" anchorCtr="0">
            <a:spAutoFit/>
          </a:bodyPr>
          <a:lstStyle>
            <a:lvl1pPr>
              <a:defRPr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485900" y="3378119"/>
            <a:ext cx="6934200" cy="527609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78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lägga till 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170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383514" y="361950"/>
            <a:ext cx="2903008" cy="296141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200">
                <a:latin typeface="Gotham Book"/>
                <a:cs typeface="Gotham Book"/>
              </a:defRPr>
            </a:lvl1pPr>
          </a:lstStyle>
          <a:p>
            <a:pPr lvl="0"/>
            <a:endParaRPr lang="sv-SE" dirty="0"/>
          </a:p>
        </p:txBody>
      </p:sp>
      <p:sp>
        <p:nvSpPr>
          <p:cNvPr id="9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10" name="Bildobjekt 9" descr="RFC_logo__100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87" y="5993297"/>
            <a:ext cx="1365000" cy="499579"/>
          </a:xfrm>
          <a:prstGeom prst="rect">
            <a:avLst/>
          </a:prstGeom>
        </p:spPr>
      </p:pic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383514" y="914400"/>
            <a:ext cx="8915400" cy="1143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383514" y="2044701"/>
            <a:ext cx="4371710" cy="3775074"/>
          </a:xfrm>
          <a:prstGeom prst="rect">
            <a:avLst/>
          </a:prstGeom>
        </p:spPr>
        <p:txBody>
          <a:bodyPr vert="horz" lIns="0" tIns="0" rIns="0" bIns="0"/>
          <a:lstStyle>
            <a:lvl1pPr marL="184150" indent="-184150">
              <a:buClr>
                <a:schemeClr val="accent1"/>
              </a:buClr>
              <a:defRPr sz="1400"/>
            </a:lvl1pPr>
            <a:lvl2pPr marL="450850" indent="-185738">
              <a:defRPr sz="1400"/>
            </a:lvl2pPr>
            <a:lvl3pPr marL="623888" indent="-173038">
              <a:defRPr sz="1400"/>
            </a:lvl3pPr>
            <a:lvl4pPr marL="808038" indent="-184150">
              <a:defRPr sz="1400"/>
            </a:lvl4pPr>
            <a:lvl5pPr marL="981075" indent="-173038">
              <a:defRPr sz="14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97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383514" y="361950"/>
            <a:ext cx="2903008" cy="296141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200">
                <a:latin typeface="Gotham Book"/>
                <a:cs typeface="Gotham Book"/>
              </a:defRPr>
            </a:lvl1pPr>
          </a:lstStyle>
          <a:p>
            <a:pPr lvl="0"/>
            <a:endParaRPr lang="sv-SE" dirty="0"/>
          </a:p>
        </p:txBody>
      </p:sp>
      <p:sp>
        <p:nvSpPr>
          <p:cNvPr id="4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5" name="Bildobjekt 4" descr="RFC_logo__100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87" y="5993297"/>
            <a:ext cx="1365000" cy="499579"/>
          </a:xfrm>
          <a:prstGeom prst="rect">
            <a:avLst/>
          </a:prstGeom>
        </p:spPr>
      </p:pic>
      <p:sp>
        <p:nvSpPr>
          <p:cNvPr id="6" name="Rubrik 10"/>
          <p:cNvSpPr>
            <a:spLocks noGrp="1"/>
          </p:cNvSpPr>
          <p:nvPr>
            <p:ph type="title"/>
          </p:nvPr>
        </p:nvSpPr>
        <p:spPr>
          <a:xfrm>
            <a:off x="383514" y="914400"/>
            <a:ext cx="8915400" cy="1143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383515" y="1593850"/>
            <a:ext cx="7321152" cy="37750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chemeClr val="accent1"/>
              </a:buClr>
              <a:buNone/>
              <a:defRPr sz="1400"/>
            </a:lvl1pPr>
            <a:lvl2pPr marL="265112" indent="0">
              <a:buNone/>
              <a:defRPr sz="1400"/>
            </a:lvl2pPr>
            <a:lvl3pPr marL="450850" indent="0">
              <a:buNone/>
              <a:defRPr sz="1400"/>
            </a:lvl3pPr>
            <a:lvl4pPr marL="623888" indent="0">
              <a:buNone/>
              <a:defRPr sz="1400"/>
            </a:lvl4pPr>
            <a:lvl5pPr marL="808037" indent="0">
              <a:buNone/>
              <a:defRPr sz="14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0628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383514" y="361950"/>
            <a:ext cx="2903008" cy="296141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200">
                <a:latin typeface="Gotham Book"/>
                <a:cs typeface="Gotham Book"/>
              </a:defRPr>
            </a:lvl1pPr>
          </a:lstStyle>
          <a:p>
            <a:pPr lvl="0"/>
            <a:endParaRPr lang="sv-SE" dirty="0"/>
          </a:p>
        </p:txBody>
      </p:sp>
      <p:sp>
        <p:nvSpPr>
          <p:cNvPr id="4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5" name="Bildobjekt 4" descr="RFC_logo__100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87" y="5993297"/>
            <a:ext cx="1365000" cy="499579"/>
          </a:xfrm>
          <a:prstGeom prst="rect">
            <a:avLst/>
          </a:prstGeom>
        </p:spPr>
      </p:pic>
      <p:sp>
        <p:nvSpPr>
          <p:cNvPr id="6" name="Rubrik 10"/>
          <p:cNvSpPr>
            <a:spLocks noGrp="1"/>
          </p:cNvSpPr>
          <p:nvPr>
            <p:ph type="title"/>
          </p:nvPr>
        </p:nvSpPr>
        <p:spPr>
          <a:xfrm>
            <a:off x="383514" y="914400"/>
            <a:ext cx="8915400" cy="1143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932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383514" y="361950"/>
            <a:ext cx="2903008" cy="296141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200">
                <a:latin typeface="Gotham Book"/>
                <a:cs typeface="Gotham Book"/>
              </a:defRPr>
            </a:lvl1pPr>
          </a:lstStyle>
          <a:p>
            <a:pPr lvl="0"/>
            <a:endParaRPr lang="sv-SE" dirty="0"/>
          </a:p>
        </p:txBody>
      </p:sp>
      <p:sp>
        <p:nvSpPr>
          <p:cNvPr id="4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96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800" dirty="0">
              <a:solidFill>
                <a:prstClr val="white"/>
              </a:solidFill>
            </a:endParaRPr>
          </a:p>
        </p:txBody>
      </p:sp>
      <p:pic>
        <p:nvPicPr>
          <p:cNvPr id="4" name="Bildobjekt 3" descr="RFC_logo__Whit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000" y="3000609"/>
            <a:ext cx="2340000" cy="8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7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95300" y="642728"/>
            <a:ext cx="8915400" cy="727663"/>
          </a:xfrm>
        </p:spPr>
        <p:txBody>
          <a:bodyPr anchor="t" anchorCtr="0">
            <a:spAutoFit/>
          </a:bodyPr>
          <a:lstStyle>
            <a:lvl1pPr>
              <a:defRPr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95300" y="2363419"/>
            <a:ext cx="8915400" cy="419887"/>
          </a:xfrm>
        </p:spPr>
        <p:txBody>
          <a:bodyPr>
            <a:spAutoFit/>
          </a:bodyPr>
          <a:lstStyle>
            <a:lvl1pPr marL="359196" indent="-359196">
              <a:buSzPct val="200000"/>
              <a:buFont typeface="Arial"/>
              <a:buChar char="•"/>
              <a:defRPr sz="2100" b="0" i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Klicka här för att lägga till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969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95300" y="642728"/>
            <a:ext cx="8915400" cy="727663"/>
          </a:xfrm>
        </p:spPr>
        <p:txBody>
          <a:bodyPr anchor="t" anchorCtr="0">
            <a:spAutoFit/>
          </a:bodyPr>
          <a:lstStyle>
            <a:lvl1pPr>
              <a:defRPr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496137" y="2366103"/>
            <a:ext cx="4374314" cy="419887"/>
          </a:xfrm>
        </p:spPr>
        <p:txBody>
          <a:bodyPr>
            <a:sp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sv-SE" dirty="0" smtClean="0"/>
              <a:t>Klicka här för att lägga till text</a:t>
            </a:r>
            <a:endParaRPr lang="sv-SE" dirty="0"/>
          </a:p>
        </p:txBody>
      </p:sp>
      <p:sp>
        <p:nvSpPr>
          <p:cNvPr id="7" name="Platshållare för text 5"/>
          <p:cNvSpPr>
            <a:spLocks noGrp="1"/>
          </p:cNvSpPr>
          <p:nvPr>
            <p:ph type="body" sz="quarter" idx="11" hasCustomPrompt="1"/>
          </p:nvPr>
        </p:nvSpPr>
        <p:spPr>
          <a:xfrm>
            <a:off x="5036387" y="2366103"/>
            <a:ext cx="4374314" cy="419887"/>
          </a:xfrm>
        </p:spPr>
        <p:txBody>
          <a:bodyPr>
            <a:sp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sv-SE" dirty="0" smtClean="0"/>
              <a:t>Klicka här för att lägga till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369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95300" y="642728"/>
            <a:ext cx="8915400" cy="727663"/>
          </a:xfrm>
        </p:spPr>
        <p:txBody>
          <a:bodyPr anchor="t" anchorCtr="0">
            <a:spAutoFit/>
          </a:bodyPr>
          <a:lstStyle>
            <a:lvl1pPr>
              <a:defRPr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95300" y="2363419"/>
            <a:ext cx="8915400" cy="419887"/>
          </a:xfrm>
        </p:spPr>
        <p:txBody>
          <a:bodyPr>
            <a:spAutoFit/>
          </a:bodyPr>
          <a:lstStyle>
            <a:lvl1pPr marL="0" indent="0">
              <a:buSzPct val="200000"/>
              <a:buFont typeface="Arial"/>
              <a:buNone/>
              <a:defRPr sz="2100" b="0" i="0">
                <a:latin typeface="Arial"/>
                <a:cs typeface="Arial"/>
              </a:defRPr>
            </a:lvl1pPr>
          </a:lstStyle>
          <a:p>
            <a:pPr lvl="0"/>
            <a:r>
              <a:rPr lang="sv-SE" dirty="0" smtClean="0"/>
              <a:t>Klicka här för att lägga till text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3411015"/>
            <a:ext cx="3301997" cy="2143271"/>
          </a:xfrm>
        </p:spPr>
        <p:txBody>
          <a:bodyPr>
            <a:noAutofit/>
          </a:bodyPr>
          <a:lstStyle>
            <a:lvl1pPr>
              <a:defRPr sz="2100" b="0" i="0">
                <a:latin typeface="Arial"/>
                <a:cs typeface="Arial"/>
              </a:defRPr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1"/>
          </p:nvPr>
        </p:nvSpPr>
        <p:spPr>
          <a:xfrm>
            <a:off x="3301997" y="3411015"/>
            <a:ext cx="3301997" cy="2143271"/>
          </a:xfrm>
        </p:spPr>
        <p:txBody>
          <a:bodyPr>
            <a:noAutofit/>
          </a:bodyPr>
          <a:lstStyle>
            <a:lvl1pPr>
              <a:defRPr sz="2100">
                <a:latin typeface="Arial"/>
                <a:cs typeface="Arial"/>
              </a:defRPr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2"/>
          </p:nvPr>
        </p:nvSpPr>
        <p:spPr>
          <a:xfrm>
            <a:off x="6603993" y="3411015"/>
            <a:ext cx="3301997" cy="2143271"/>
          </a:xfrm>
        </p:spPr>
        <p:txBody>
          <a:bodyPr>
            <a:noAutofit/>
          </a:bodyPr>
          <a:lstStyle>
            <a:lvl1pPr>
              <a:defRPr sz="2100">
                <a:latin typeface="Arial"/>
                <a:cs typeface="Arial"/>
              </a:defRPr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42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383514" y="361950"/>
            <a:ext cx="2903008" cy="296141"/>
          </a:xfrm>
          <a:prstGeom prst="rect">
            <a:avLst/>
          </a:prstGeom>
        </p:spPr>
        <p:txBody>
          <a:bodyPr vert="horz" lIns="0" tIns="0"/>
          <a:lstStyle>
            <a:lvl1pPr marL="0" indent="0">
              <a:buNone/>
              <a:defRPr sz="1200">
                <a:latin typeface="Gotham Book"/>
                <a:cs typeface="Gotham Book"/>
              </a:defRPr>
            </a:lvl1pPr>
          </a:lstStyle>
          <a:p>
            <a:pPr lvl="0"/>
            <a:endParaRPr lang="sv-SE" dirty="0"/>
          </a:p>
        </p:txBody>
      </p:sp>
      <p:sp>
        <p:nvSpPr>
          <p:cNvPr id="4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5" name="Bildobjekt 4" descr="RFC_logo__100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87" y="5993297"/>
            <a:ext cx="1365000" cy="499579"/>
          </a:xfrm>
          <a:prstGeom prst="rect">
            <a:avLst/>
          </a:prstGeom>
        </p:spPr>
      </p:pic>
      <p:sp>
        <p:nvSpPr>
          <p:cNvPr id="6" name="Rubrik 10"/>
          <p:cNvSpPr>
            <a:spLocks noGrp="1"/>
          </p:cNvSpPr>
          <p:nvPr>
            <p:ph type="title"/>
          </p:nvPr>
        </p:nvSpPr>
        <p:spPr>
          <a:xfrm>
            <a:off x="383514" y="914400"/>
            <a:ext cx="8915400" cy="11430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510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397" y="1609669"/>
            <a:ext cx="8914968" cy="4019545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Gotham Book"/>
                <a:cs typeface="Gotham Book"/>
              </a:defRPr>
            </a:lvl1pPr>
            <a:lvl2pPr>
              <a:buClr>
                <a:schemeClr val="tx1"/>
              </a:buClr>
              <a:defRPr>
                <a:latin typeface="Gotham Book"/>
                <a:cs typeface="Gotham Book"/>
              </a:defRPr>
            </a:lvl2pPr>
            <a:lvl3pPr>
              <a:buClr>
                <a:schemeClr val="tx1"/>
              </a:buClr>
              <a:defRPr>
                <a:latin typeface="Gotham Book"/>
                <a:cs typeface="Gotham Book"/>
              </a:defRPr>
            </a:lvl3pPr>
            <a:lvl4pPr>
              <a:buClr>
                <a:schemeClr val="tx1"/>
              </a:buClr>
              <a:defRPr>
                <a:latin typeface="Gotham Book"/>
                <a:cs typeface="Gotham Book"/>
              </a:defRPr>
            </a:lvl4pPr>
            <a:lvl5pPr>
              <a:buClr>
                <a:schemeClr val="tx1"/>
              </a:buClr>
              <a:defRPr>
                <a:latin typeface="Gotham Book"/>
                <a:cs typeface="Gotham Book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496397" y="515708"/>
            <a:ext cx="8920995" cy="492443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rgbClr val="EC008C"/>
                </a:solidFill>
                <a:latin typeface="Gotham Bold"/>
                <a:cs typeface="Gotham Bold"/>
              </a:defRPr>
            </a:lvl1pPr>
          </a:lstStyle>
          <a:p>
            <a:r>
              <a:rPr lang="en-US" noProof="0" smtClean="0"/>
              <a:t>Click to add Headline</a:t>
            </a:r>
            <a:endParaRPr lang="en-US" noProof="0"/>
          </a:p>
        </p:txBody>
      </p:sp>
      <p:sp>
        <p:nvSpPr>
          <p:cNvPr id="7" name="Text Placeholder 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8823" y="221458"/>
            <a:ext cx="5007721" cy="170815"/>
          </a:xfrm>
        </p:spPr>
        <p:txBody>
          <a:bodyPr>
            <a:normAutofit/>
          </a:bodyPr>
          <a:lstStyle>
            <a:lvl1pPr>
              <a:buFontTx/>
              <a:buNone/>
              <a:defRPr sz="1200"/>
            </a:lvl1pPr>
          </a:lstStyle>
          <a:p>
            <a:r>
              <a:rPr lang="en-US" noProof="0" smtClean="0"/>
              <a:t>Click to add Running Title</a:t>
            </a:r>
            <a:endParaRPr lang="en-US" noProof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gray">
          <a:xfrm>
            <a:off x="495300" y="6454420"/>
            <a:ext cx="753088" cy="235136"/>
          </a:xfrm>
          <a:prstGeom prst="rect">
            <a:avLst/>
          </a:prstGeom>
        </p:spPr>
        <p:txBody>
          <a:bodyPr vert="horz" wrap="square" lIns="0" tIns="47893" rIns="95786" bIns="47893" rtlCol="0" anchor="ctr">
            <a:spAutoFit/>
          </a:bodyPr>
          <a:lstStyle>
            <a:lvl1pPr>
              <a:defRPr lang="en-US" sz="900" smtClean="0">
                <a:solidFill>
                  <a:schemeClr val="tx1">
                    <a:tint val="75000"/>
                  </a:schemeClr>
                </a:solidFill>
                <a:latin typeface="Gotham Book"/>
              </a:defRPr>
            </a:lvl1pPr>
          </a:lstStyle>
          <a:p>
            <a:fld id="{8B4305D2-1994-5F46-896F-2FB22B6D64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3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96397" y="1151344"/>
            <a:ext cx="8913197" cy="606613"/>
          </a:xfrm>
        </p:spPr>
        <p:txBody>
          <a:bodyPr anchor="t" anchorCtr="0">
            <a:spAutoFit/>
          </a:bodyPr>
          <a:lstStyle>
            <a:lvl1pPr algn="l">
              <a:defRPr sz="3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96397" y="1758646"/>
            <a:ext cx="8913197" cy="391169"/>
          </a:xfrm>
        </p:spPr>
        <p:txBody>
          <a:bodyPr>
            <a:sp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33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3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0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6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9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lägga till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080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96397" y="1151344"/>
            <a:ext cx="3258116" cy="483502"/>
          </a:xfrm>
        </p:spPr>
        <p:txBody>
          <a:bodyPr anchor="t" anchorCtr="0">
            <a:spAutoFit/>
          </a:bodyPr>
          <a:lstStyle>
            <a:lvl1pPr algn="l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96397" y="1758646"/>
            <a:ext cx="3258116" cy="714334"/>
          </a:xfrm>
        </p:spPr>
        <p:txBody>
          <a:bodyPr>
            <a:sp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36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3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0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6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9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lägga till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964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1" hasCustomPrompt="1"/>
          </p:nvPr>
        </p:nvSpPr>
        <p:spPr>
          <a:xfrm>
            <a:off x="383514" y="6196735"/>
            <a:ext cx="2903008" cy="2961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200"/>
            </a:lvl1pPr>
          </a:lstStyle>
          <a:p>
            <a:pPr lvl="0"/>
            <a:fld id="{CC25A156-7832-8046-8EE6-1FFAE489024A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778" y="5993297"/>
            <a:ext cx="1364419" cy="49957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495300" y="2044701"/>
            <a:ext cx="8915400" cy="553027"/>
          </a:xfrm>
          <a:prstGeom prst="rect">
            <a:avLst/>
          </a:prstGeom>
        </p:spPr>
        <p:txBody>
          <a:bodyPr vert="horz"/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2"/>
          </p:nvPr>
        </p:nvSpPr>
        <p:spPr>
          <a:xfrm>
            <a:off x="495301" y="2886075"/>
            <a:ext cx="8915400" cy="17668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>
                <a:solidFill>
                  <a:srgbClr val="CC006A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9101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5786" tIns="47893" rIns="95786" bIns="47893" rtlCol="0" anchor="ctr">
            <a:normAutofit/>
          </a:bodyPr>
          <a:lstStyle/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5786" tIns="47893" rIns="95786" bIns="47893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Picture 1" descr="RFC_logo_Magenta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48" y="5705330"/>
            <a:ext cx="1753595" cy="6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74" r:id="rId5"/>
    <p:sldLayoutId id="2147483694" r:id="rId6"/>
  </p:sldLayoutIdLst>
  <p:txStyles>
    <p:titleStyle>
      <a:lvl1pPr algn="ctr" defTabSz="478928" rtl="0" eaLnBrk="1" latinLnBrk="0" hangingPunct="1">
        <a:spcBef>
          <a:spcPct val="0"/>
        </a:spcBef>
        <a:buNone/>
        <a:defRPr sz="4100" b="1" i="0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59196" indent="-359196" algn="l" defTabSz="478928" rtl="0" eaLnBrk="1" latinLnBrk="0" hangingPunct="1">
        <a:spcBef>
          <a:spcPct val="20000"/>
        </a:spcBef>
        <a:buFont typeface="Arial"/>
        <a:buChar char="•"/>
        <a:defRPr sz="34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78258" indent="-299330" algn="l" defTabSz="478928" rtl="0" eaLnBrk="1" latinLnBrk="0" hangingPunct="1">
        <a:spcBef>
          <a:spcPct val="20000"/>
        </a:spcBef>
        <a:buFont typeface="Arial"/>
        <a:buChar char="–"/>
        <a:defRPr sz="29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97320" indent="-239464" algn="l" defTabSz="478928" rtl="0" eaLnBrk="1" latinLnBrk="0" hangingPunct="1">
        <a:spcBef>
          <a:spcPct val="20000"/>
        </a:spcBef>
        <a:buFont typeface="Arial"/>
        <a:buChar char="•"/>
        <a:defRPr sz="25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76247" indent="-239464" algn="l" defTabSz="478928" rtl="0" eaLnBrk="1" latinLnBrk="0" hangingPunct="1">
        <a:spcBef>
          <a:spcPct val="20000"/>
        </a:spcBef>
        <a:buFont typeface="Arial"/>
        <a:buChar char="–"/>
        <a:defRPr sz="21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155176" indent="-239464" algn="l" defTabSz="478928" rtl="0" eaLnBrk="1" latinLnBrk="0" hangingPunct="1">
        <a:spcBef>
          <a:spcPct val="20000"/>
        </a:spcBef>
        <a:buFont typeface="Arial"/>
        <a:buChar char="»"/>
        <a:defRPr sz="21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634104" indent="-239464" algn="l" defTabSz="4789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032" indent="-239464" algn="l" defTabSz="4789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960" indent="-239464" algn="l" defTabSz="4789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87" indent="-239464" algn="l" defTabSz="47892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28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56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84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712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640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67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96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423" algn="l" defTabSz="4789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95844" y="496340"/>
            <a:ext cx="8914312" cy="698946"/>
          </a:xfrm>
          <a:prstGeom prst="rect">
            <a:avLst/>
          </a:prstGeom>
        </p:spPr>
        <p:txBody>
          <a:bodyPr vert="horz" lIns="67346" tIns="33673" rIns="67346" bIns="33673" rtlCol="0" anchor="ctr">
            <a:spAutoFit/>
          </a:bodyPr>
          <a:lstStyle/>
          <a:p>
            <a:r>
              <a:rPr lang="sv-SE" dirty="0" smtClean="0"/>
              <a:t>Lägg till 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844" y="1600126"/>
            <a:ext cx="8914312" cy="1711531"/>
          </a:xfrm>
          <a:prstGeom prst="rect">
            <a:avLst/>
          </a:prstGeom>
        </p:spPr>
        <p:txBody>
          <a:bodyPr vert="horz" lIns="67346" tIns="33673" rIns="67346" bIns="33673" rtlCol="0">
            <a:sp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0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</p:sldLayoutIdLst>
  <p:txStyles>
    <p:titleStyle>
      <a:lvl1pPr algn="ctr" defTabSz="336728" rtl="0" eaLnBrk="1" latinLnBrk="0" hangingPunct="1">
        <a:spcBef>
          <a:spcPct val="0"/>
        </a:spcBef>
        <a:buNone/>
        <a:defRPr sz="4100" b="1" kern="1200" cap="none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2546" indent="-252546" algn="l" defTabSz="33672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547183" indent="-210455" algn="l" defTabSz="33672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841820" indent="-168364" algn="l" defTabSz="33672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178547" indent="-168364" algn="l" defTabSz="336728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515275" indent="-168364" algn="l" defTabSz="336728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1852003" indent="-168364" algn="l" defTabSz="33672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88731" indent="-168364" algn="l" defTabSz="33672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25459" indent="-168364" algn="l" defTabSz="33672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62186" indent="-168364" algn="l" defTabSz="33672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28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456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183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911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639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367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095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3822" algn="l" defTabSz="3367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ulgaria.reachforchange.org/" TargetMode="External"/><Relationship Id="rId2" Type="http://schemas.openxmlformats.org/officeDocument/2006/relationships/hyperlink" Target="mailto:yuriy.vulkovsky@reachforchange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548504" y="1937386"/>
            <a:ext cx="8806239" cy="3251431"/>
          </a:xfrm>
        </p:spPr>
        <p:txBody>
          <a:bodyPr/>
          <a:lstStyle/>
          <a:p>
            <a:r>
              <a:rPr lang="bg-BG" dirty="0" smtClean="0"/>
              <a:t>Социалното предприемачество – социален ефект отвъд благотворителността</a:t>
            </a:r>
            <a:r>
              <a:rPr lang="bg-BG" dirty="0"/>
              <a:t/>
            </a:r>
            <a:br>
              <a:rPr lang="bg-BG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4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Основната методология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4294967295"/>
          </p:nvPr>
        </p:nvSpPr>
        <p:spPr>
          <a:xfrm>
            <a:off x="577850" y="1851737"/>
            <a:ext cx="4375150" cy="39517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Theory of Change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4294967295"/>
          </p:nvPr>
        </p:nvSpPr>
        <p:spPr>
          <a:xfrm>
            <a:off x="4953000" y="1855072"/>
            <a:ext cx="4375150" cy="395177"/>
          </a:xfrm>
        </p:spPr>
        <p:txBody>
          <a:bodyPr>
            <a:normAutofit fontScale="70000" lnSpcReduction="20000"/>
          </a:bodyPr>
          <a:lstStyle/>
          <a:p>
            <a:r>
              <a:rPr lang="sv-SE" dirty="0" smtClean="0"/>
              <a:t>Pathway of Change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495302" y="2604754"/>
            <a:ext cx="351225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/>
              <a:t>Позволява определянето на основните ресурси и дейности, необходими за постигането на социален ефект, и представянето им по достъпен начин в </a:t>
            </a:r>
            <a:r>
              <a:rPr lang="en-US" sz="2000" dirty="0" smtClean="0"/>
              <a:t>Pathway of Change</a:t>
            </a:r>
            <a:endParaRPr lang="bg-BG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39" y="3645913"/>
            <a:ext cx="4433610" cy="19404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8439" y="2609527"/>
            <a:ext cx="4065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Визуална репрезентация на пътя от идеята към социалния ефект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89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/>
          <p:cNvSpPr>
            <a:spLocks noGrp="1"/>
          </p:cNvSpPr>
          <p:nvPr>
            <p:ph type="title"/>
          </p:nvPr>
        </p:nvSpPr>
        <p:spPr>
          <a:xfrm>
            <a:off x="495300" y="642728"/>
            <a:ext cx="8915400" cy="1358605"/>
          </a:xfrm>
        </p:spPr>
        <p:txBody>
          <a:bodyPr/>
          <a:lstStyle/>
          <a:p>
            <a:r>
              <a:rPr lang="bg-BG" dirty="0" smtClean="0"/>
              <a:t>Среща на лидерите на промяната</a:t>
            </a:r>
            <a:endParaRPr lang="sv-SE" dirty="0"/>
          </a:p>
        </p:txBody>
      </p:sp>
      <p:sp>
        <p:nvSpPr>
          <p:cNvPr id="16" name="Platshållare för innehåll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Обучения, обмяна на опит, създаване на контакти</a:t>
            </a:r>
            <a:endParaRPr lang="sv-SE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8732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b="6731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98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24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Среща с наставниците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6" y="1806766"/>
            <a:ext cx="4418395" cy="4434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9451" y="1983036"/>
            <a:ext cx="3891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Наставници от Нова </a:t>
            </a:r>
            <a:r>
              <a:rPr lang="bg-BG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Броудкастинг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Груп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Първа среща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Експертиза и консултации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95300" y="436881"/>
            <a:ext cx="8915400" cy="727663"/>
          </a:xfrm>
        </p:spPr>
        <p:txBody>
          <a:bodyPr/>
          <a:lstStyle/>
          <a:p>
            <a:r>
              <a:rPr lang="bg-BG" dirty="0" smtClean="0"/>
              <a:t>Отчет за тримесечието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8" y="1499073"/>
            <a:ext cx="5900771" cy="4532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7842" y="2394046"/>
            <a:ext cx="317285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Количествени индикатори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Качествени индикатори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028" y="435201"/>
            <a:ext cx="8915400" cy="1989547"/>
          </a:xfrm>
        </p:spPr>
        <p:txBody>
          <a:bodyPr/>
          <a:lstStyle/>
          <a:p>
            <a:r>
              <a:rPr lang="bg-BG" dirty="0" smtClean="0"/>
              <a:t>Стратегически диалог </a:t>
            </a:r>
            <a:br>
              <a:rPr lang="bg-BG" dirty="0" smtClean="0"/>
            </a:br>
            <a:r>
              <a:rPr lang="bg-BG" dirty="0" smtClean="0"/>
              <a:t>среща с мениджъри на високо ниво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8686" y="2587813"/>
            <a:ext cx="4374314" cy="463064"/>
          </a:xfrm>
        </p:spPr>
        <p:txBody>
          <a:bodyPr/>
          <a:lstStyle/>
          <a:p>
            <a:r>
              <a:rPr lang="bg-BG" dirty="0" smtClean="0"/>
              <a:t>Стратегически диалог</a:t>
            </a: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36386" y="2534570"/>
            <a:ext cx="4374314" cy="743052"/>
          </a:xfrm>
        </p:spPr>
        <p:txBody>
          <a:bodyPr/>
          <a:lstStyle/>
          <a:p>
            <a:r>
              <a:rPr lang="bg-BG" dirty="0" smtClean="0"/>
              <a:t>Среща с мениджъри на високо ниво</a:t>
            </a:r>
            <a:endParaRPr lang="bg-BG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76270" y="2413799"/>
          <a:ext cx="9234430" cy="445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39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95300" y="2363419"/>
            <a:ext cx="8915400" cy="3845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Юрий Вълковски</a:t>
            </a:r>
            <a:br>
              <a:rPr lang="ru-RU" dirty="0"/>
            </a:br>
            <a:r>
              <a:rPr lang="ru-RU" dirty="0" err="1" smtClean="0"/>
              <a:t>Мениджър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програмата</a:t>
            </a:r>
            <a:r>
              <a:rPr lang="ru-RU" dirty="0"/>
              <a:t> в </a:t>
            </a:r>
            <a:r>
              <a:rPr lang="ru-RU" dirty="0" err="1"/>
              <a:t>България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Фондация</a:t>
            </a:r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err="1"/>
              <a:t>Reach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Change</a:t>
            </a:r>
            <a:r>
              <a:rPr lang="ru-RU" dirty="0"/>
              <a:t>"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>моб. 0878 356 340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</a:t>
            </a:r>
            <a:r>
              <a:rPr lang="ru-RU" dirty="0">
                <a:hlinkClick r:id="rId2"/>
              </a:rPr>
              <a:t>yuriy.vulkovsky@reachforchange.org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www</a:t>
            </a:r>
            <a:r>
              <a:rPr lang="ru-RU" dirty="0"/>
              <a:t>: </a:t>
            </a:r>
            <a:r>
              <a:rPr lang="ru-RU" dirty="0">
                <a:hlinkClick r:id="rId3"/>
              </a:rPr>
              <a:t>http://bulgaria.reachforchange.org/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125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n>
                <a:noFill/>
              </a:ln>
            </a:endParaRPr>
          </a:p>
        </p:txBody>
      </p:sp>
      <p:pic>
        <p:nvPicPr>
          <p:cNvPr id="7" name="Bildobjekt 3" descr="RFC_logo__White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25" y="2585758"/>
            <a:ext cx="4248150" cy="1686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7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267" y="-515007"/>
            <a:ext cx="10038255" cy="7528691"/>
          </a:xfrm>
          <a:prstGeom prst="rect">
            <a:avLst/>
          </a:prstGeom>
        </p:spPr>
      </p:pic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noProof="0" dirty="0">
              <a:solidFill>
                <a:srgbClr val="FFFFF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735014" y="901700"/>
            <a:ext cx="4040187" cy="4236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1017515" y="1162430"/>
            <a:ext cx="365608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600" dirty="0" smtClean="0">
                <a:solidFill>
                  <a:schemeClr val="accent1"/>
                </a:solidFill>
                <a:latin typeface="Gotham Bold"/>
                <a:cs typeface="Gotham Bold"/>
              </a:rPr>
              <a:t>Как започнахме</a:t>
            </a:r>
            <a:r>
              <a:rPr lang="en-US" sz="2600" dirty="0" smtClean="0">
                <a:solidFill>
                  <a:schemeClr val="accent1"/>
                </a:solidFill>
                <a:latin typeface="Gotham Bold"/>
                <a:cs typeface="Gotham Bold"/>
              </a:rPr>
              <a:t>?</a:t>
            </a:r>
            <a:endParaRPr lang="en-US" sz="2600" dirty="0">
              <a:solidFill>
                <a:schemeClr val="accent1"/>
              </a:solidFill>
              <a:latin typeface="Gotham Bold"/>
              <a:cs typeface="Gotham Bold"/>
            </a:endParaRPr>
          </a:p>
          <a:p>
            <a:pPr marL="184150" indent="-184150">
              <a:buFont typeface="Arial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184150" indent="-184150">
              <a:buFont typeface="Arial"/>
              <a:buChar char="•"/>
            </a:pPr>
            <a:r>
              <a:rPr lang="bg-BG" sz="1400" b="1" dirty="0" smtClean="0">
                <a:solidFill>
                  <a:srgbClr val="CC006A"/>
                </a:solidFill>
                <a:latin typeface="Gotham Medium"/>
                <a:cs typeface="Gotham Medium"/>
              </a:rPr>
              <a:t>Предистория</a:t>
            </a:r>
            <a:r>
              <a:rPr lang="en-US" sz="1400" b="1" dirty="0" smtClean="0">
                <a:solidFill>
                  <a:srgbClr val="CC006A"/>
                </a:solidFill>
                <a:latin typeface="Gotham Medium"/>
                <a:cs typeface="Gotham Medium"/>
              </a:rPr>
              <a:t>:</a:t>
            </a:r>
            <a:r>
              <a:rPr lang="en-US" sz="1400" dirty="0" smtClean="0">
                <a:latin typeface="Gotham Medium"/>
                <a:cs typeface="Gotham Medium"/>
              </a:rPr>
              <a:t> </a:t>
            </a:r>
            <a:r>
              <a:rPr lang="bg-BG" sz="1400" dirty="0" smtClean="0">
                <a:latin typeface="Gotham Medium"/>
                <a:cs typeface="Gotham Medium"/>
              </a:rPr>
              <a:t>Шведската инвестиционна компания </a:t>
            </a:r>
            <a:r>
              <a:rPr lang="bg-BG" sz="1400" dirty="0" err="1" smtClean="0">
                <a:latin typeface="Gotham Medium"/>
                <a:cs typeface="Gotham Medium"/>
              </a:rPr>
              <a:t>Шиневик</a:t>
            </a:r>
            <a:r>
              <a:rPr lang="bg-BG" sz="1400" dirty="0" smtClean="0">
                <a:latin typeface="Gotham Medium"/>
                <a:cs typeface="Gotham Medium"/>
              </a:rPr>
              <a:t> (</a:t>
            </a:r>
            <a:r>
              <a:rPr lang="en-US" sz="1400" dirty="0" err="1" smtClean="0">
                <a:latin typeface="Gotham Book"/>
                <a:cs typeface="Gotham Book"/>
              </a:rPr>
              <a:t>Kinnevik</a:t>
            </a:r>
            <a:r>
              <a:rPr lang="bg-BG" sz="1400" dirty="0" smtClean="0">
                <a:latin typeface="Gotham Book"/>
                <a:cs typeface="Gotham Book"/>
              </a:rPr>
              <a:t>) изпитва нарастващ натиск от акционерите си да развие своята корпоративна социална отговорност.</a:t>
            </a:r>
          </a:p>
          <a:p>
            <a:pPr marL="184150" indent="-184150">
              <a:buFont typeface="Arial"/>
              <a:buChar char="•"/>
            </a:pPr>
            <a:endParaRPr lang="en-US" sz="1400" dirty="0">
              <a:latin typeface="Gotham Medium"/>
              <a:cs typeface="Gotham Medium"/>
            </a:endParaRPr>
          </a:p>
          <a:p>
            <a:pPr marL="184150" indent="-184150">
              <a:buFont typeface="Arial"/>
              <a:buChar char="•"/>
            </a:pPr>
            <a:r>
              <a:rPr lang="bg-BG" sz="1400" b="1" dirty="0" smtClean="0">
                <a:solidFill>
                  <a:srgbClr val="CC006A"/>
                </a:solidFill>
                <a:latin typeface="Gotham Medium"/>
                <a:cs typeface="Gotham Medium"/>
              </a:rPr>
              <a:t>Началото</a:t>
            </a:r>
            <a:r>
              <a:rPr lang="en-US" sz="1400" b="1" dirty="0" smtClean="0">
                <a:solidFill>
                  <a:srgbClr val="CC006A"/>
                </a:solidFill>
                <a:latin typeface="Gotham Medium"/>
                <a:cs typeface="Gotham Medium"/>
              </a:rPr>
              <a:t>:</a:t>
            </a:r>
            <a:r>
              <a:rPr lang="en-US" sz="1400" dirty="0" smtClean="0">
                <a:latin typeface="Gotham Medium"/>
                <a:cs typeface="Gotham Medium"/>
              </a:rPr>
              <a:t> </a:t>
            </a:r>
            <a:r>
              <a:rPr lang="bg-BG" sz="1400" dirty="0" smtClean="0">
                <a:latin typeface="Gotham Book"/>
                <a:cs typeface="Gotham Book"/>
              </a:rPr>
              <a:t>През</a:t>
            </a:r>
            <a:r>
              <a:rPr lang="en-US" sz="1400" dirty="0" smtClean="0">
                <a:latin typeface="Gotham Book"/>
                <a:cs typeface="Gotham Book"/>
              </a:rPr>
              <a:t> 2009</a:t>
            </a:r>
            <a:r>
              <a:rPr lang="bg-BG" sz="1400" dirty="0" smtClean="0">
                <a:latin typeface="Gotham Book"/>
                <a:cs typeface="Gotham Book"/>
              </a:rPr>
              <a:t> г.</a:t>
            </a:r>
            <a:r>
              <a:rPr lang="en-US" sz="1400" dirty="0" smtClean="0">
                <a:latin typeface="Gotham Book"/>
                <a:cs typeface="Gotham Book"/>
              </a:rPr>
              <a:t>, </a:t>
            </a:r>
            <a:r>
              <a:rPr lang="bg-BG" sz="1400" dirty="0" smtClean="0">
                <a:latin typeface="Gotham Book"/>
                <a:cs typeface="Gotham Book"/>
              </a:rPr>
              <a:t>Сара </a:t>
            </a:r>
            <a:r>
              <a:rPr lang="bg-BG" sz="1400" dirty="0" err="1" smtClean="0">
                <a:latin typeface="Gotham Book"/>
                <a:cs typeface="Gotham Book"/>
              </a:rPr>
              <a:t>Дамбер</a:t>
            </a:r>
            <a:r>
              <a:rPr lang="en-US" sz="1400" dirty="0" smtClean="0">
                <a:latin typeface="Gotham Book"/>
                <a:cs typeface="Gotham Book"/>
              </a:rPr>
              <a:t>, </a:t>
            </a:r>
            <a:r>
              <a:rPr lang="bg-BG" sz="1400" dirty="0" smtClean="0">
                <a:latin typeface="Gotham Book"/>
                <a:cs typeface="Gotham Book"/>
              </a:rPr>
              <a:t>водещ шведски социален предприемач е привлечена от </a:t>
            </a:r>
            <a:r>
              <a:rPr lang="bg-BG" sz="1400" dirty="0" err="1" smtClean="0">
                <a:latin typeface="Gotham Book"/>
                <a:cs typeface="Gotham Book"/>
              </a:rPr>
              <a:t>Шиневик</a:t>
            </a:r>
            <a:r>
              <a:rPr lang="bg-BG" sz="1400" dirty="0" smtClean="0">
                <a:latin typeface="Gotham Book"/>
                <a:cs typeface="Gotham Book"/>
              </a:rPr>
              <a:t>.</a:t>
            </a:r>
            <a:endParaRPr lang="en-US" sz="1400" dirty="0">
              <a:latin typeface="Gotham Book"/>
              <a:cs typeface="Gotham Book"/>
            </a:endParaRPr>
          </a:p>
          <a:p>
            <a:pPr marL="184150" indent="-184150">
              <a:buFont typeface="Arial"/>
              <a:buChar char="•"/>
            </a:pPr>
            <a:endParaRPr lang="en-US" sz="1400" dirty="0">
              <a:latin typeface="Gotham Book"/>
              <a:cs typeface="Gotham Book"/>
            </a:endParaRPr>
          </a:p>
          <a:p>
            <a:pPr marL="184150" indent="-184150">
              <a:buFont typeface="Arial"/>
              <a:buChar char="•"/>
            </a:pPr>
            <a:r>
              <a:rPr lang="bg-BG" sz="1400" b="1" dirty="0" smtClean="0">
                <a:solidFill>
                  <a:schemeClr val="accent1"/>
                </a:solidFill>
                <a:latin typeface="Gotham Medium"/>
                <a:cs typeface="Gotham Medium"/>
              </a:rPr>
              <a:t>Задачата</a:t>
            </a:r>
            <a:r>
              <a:rPr lang="en-US" sz="1400" b="1" dirty="0" smtClean="0">
                <a:solidFill>
                  <a:schemeClr val="accent1"/>
                </a:solidFill>
                <a:latin typeface="Gotham Medium"/>
                <a:cs typeface="Gotham Medium"/>
              </a:rPr>
              <a:t>:</a:t>
            </a:r>
            <a:r>
              <a:rPr lang="en-US" sz="1400" dirty="0" smtClean="0">
                <a:latin typeface="Gotham Medium"/>
                <a:cs typeface="Gotham Medium"/>
              </a:rPr>
              <a:t> </a:t>
            </a:r>
            <a:r>
              <a:rPr lang="bg-BG" sz="1400" dirty="0" smtClean="0">
                <a:latin typeface="Gotham Medium"/>
                <a:cs typeface="Gotham Medium"/>
              </a:rPr>
              <a:t>Да се развие иновативен, но и ефективен начин, по който </a:t>
            </a:r>
            <a:r>
              <a:rPr lang="bg-BG" sz="1400" dirty="0" err="1" smtClean="0">
                <a:latin typeface="Gotham Medium"/>
                <a:cs typeface="Gotham Medium"/>
              </a:rPr>
              <a:t>Шиневик</a:t>
            </a:r>
            <a:r>
              <a:rPr lang="bg-BG" sz="1400" dirty="0" smtClean="0">
                <a:latin typeface="Gotham Medium"/>
                <a:cs typeface="Gotham Medium"/>
              </a:rPr>
              <a:t> да допринася за </a:t>
            </a:r>
            <a:r>
              <a:rPr lang="bg-BG" sz="1400" dirty="0" err="1" smtClean="0">
                <a:latin typeface="Gotham Medium"/>
                <a:cs typeface="Gotham Medium"/>
              </a:rPr>
              <a:t>обществ</a:t>
            </a:r>
            <a:r>
              <a:rPr lang="en-US" sz="1400" dirty="0" smtClean="0">
                <a:latin typeface="Gotham Medium"/>
                <a:cs typeface="Gotham Medium"/>
              </a:rPr>
              <a:t>e</a:t>
            </a:r>
            <a:r>
              <a:rPr lang="bg-BG" sz="1400" dirty="0" err="1" smtClean="0">
                <a:latin typeface="Gotham Medium"/>
                <a:cs typeface="Gotham Medium"/>
              </a:rPr>
              <a:t>ното</a:t>
            </a:r>
            <a:r>
              <a:rPr lang="bg-BG" sz="1400" dirty="0" smtClean="0">
                <a:latin typeface="Gotham Medium"/>
                <a:cs typeface="Gotham Medium"/>
              </a:rPr>
              <a:t> благо и за решаването на социални проблеми.</a:t>
            </a:r>
          </a:p>
        </p:txBody>
      </p:sp>
      <p:pic>
        <p:nvPicPr>
          <p:cNvPr id="10" name="Bildobjekt 9" descr="RFC_logo__Whit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988" y="5993085"/>
            <a:ext cx="1260000" cy="499791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40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96397" y="515708"/>
            <a:ext cx="8920995" cy="496831"/>
          </a:xfrm>
        </p:spPr>
        <p:txBody>
          <a:bodyPr/>
          <a:lstStyle/>
          <a:p>
            <a:r>
              <a:rPr lang="bg-BG" sz="2600" dirty="0" smtClean="0"/>
              <a:t>ГЕОГРАФСКИЯТ НИ ОБХВАТ ДНЕС</a:t>
            </a:r>
            <a:endParaRPr lang="en-US" sz="2600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6397" y="956328"/>
            <a:ext cx="8912716" cy="835385"/>
          </a:xfrm>
        </p:spPr>
        <p:txBody>
          <a:bodyPr wrap="square">
            <a:spAutoFit/>
          </a:bodyPr>
          <a:lstStyle/>
          <a:p>
            <a:pPr marL="0" indent="0"/>
            <a:r>
              <a:rPr lang="bg-BG" sz="1600" dirty="0" smtClean="0"/>
              <a:t>Днес ние работим в 17 държави на 3 континента, навсякъде с местни партньори и местни служители</a:t>
            </a:r>
            <a:r>
              <a:rPr lang="en-US" sz="1600" dirty="0" smtClean="0"/>
              <a:t>, </a:t>
            </a:r>
            <a:r>
              <a:rPr lang="bg-BG" sz="1600" dirty="0" smtClean="0"/>
              <a:t>което ни позволява да сме близко до местните проблеми и да осигуряваме подкрепа на социалните предприемачи на място.</a:t>
            </a:r>
            <a:endParaRPr lang="en-US" sz="1600" dirty="0"/>
          </a:p>
        </p:txBody>
      </p:sp>
      <p:pic>
        <p:nvPicPr>
          <p:cNvPr id="10" name="Bildobjekt 7" descr="kartamflagg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56" y="1874017"/>
            <a:ext cx="7071288" cy="41743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ов контейнер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296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96397" y="515708"/>
            <a:ext cx="8920995" cy="496831"/>
          </a:xfrm>
        </p:spPr>
        <p:txBody>
          <a:bodyPr/>
          <a:lstStyle/>
          <a:p>
            <a:r>
              <a:rPr lang="en-US" sz="2600" dirty="0"/>
              <a:t>Reach for C</a:t>
            </a:r>
            <a:r>
              <a:rPr lang="en-US" sz="2600" dirty="0" smtClean="0"/>
              <a:t>hange </a:t>
            </a:r>
            <a:r>
              <a:rPr lang="bg-BG" sz="2600" dirty="0" smtClean="0"/>
              <a:t>ДНЕС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95300" y="6454420"/>
            <a:ext cx="753088" cy="235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McK 5. Source"/>
          <p:cNvSpPr>
            <a:spLocks noChangeArrowheads="1"/>
          </p:cNvSpPr>
          <p:nvPr/>
        </p:nvSpPr>
        <p:spPr bwMode="auto">
          <a:xfrm>
            <a:off x="879066" y="6502739"/>
            <a:ext cx="716974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14350" indent="-514350" defTabSz="913429" fontAlgn="base">
              <a:spcBef>
                <a:spcPct val="0"/>
              </a:spcBef>
              <a:spcAft>
                <a:spcPct val="0"/>
              </a:spcAft>
              <a:tabLst>
                <a:tab pos="457200" algn="r"/>
              </a:tabLst>
            </a:pPr>
            <a:r>
              <a:rPr lang="en-US" sz="900" dirty="0" smtClean="0">
                <a:solidFill>
                  <a:srgbClr val="898989"/>
                </a:solidFill>
                <a:latin typeface="Gotham Book"/>
                <a:cs typeface="Gotham Book"/>
              </a:rPr>
              <a:t>	*	</a:t>
            </a:r>
            <a:r>
              <a:rPr lang="bg-BG" sz="900" dirty="0">
                <a:solidFill>
                  <a:srgbClr val="898989"/>
                </a:solidFill>
                <a:latin typeface="Gotham Book"/>
                <a:cs typeface="Gotham Book"/>
              </a:rPr>
              <a:t>Д</a:t>
            </a:r>
            <a:r>
              <a:rPr lang="bg-BG" sz="900" dirty="0" smtClean="0">
                <a:solidFill>
                  <a:srgbClr val="898989"/>
                </a:solidFill>
                <a:latin typeface="Gotham Book"/>
                <a:cs typeface="Gotham Book"/>
              </a:rPr>
              <a:t>анните са към</a:t>
            </a:r>
            <a:r>
              <a:rPr lang="en-US" sz="900" dirty="0" smtClean="0">
                <a:solidFill>
                  <a:srgbClr val="898989"/>
                </a:solidFill>
                <a:latin typeface="Gotham Book"/>
                <a:cs typeface="Gotham Book"/>
              </a:rPr>
              <a:t> (</a:t>
            </a:r>
            <a:r>
              <a:rPr lang="bg-BG" sz="900" dirty="0" smtClean="0">
                <a:solidFill>
                  <a:srgbClr val="898989"/>
                </a:solidFill>
                <a:latin typeface="Gotham Book"/>
                <a:cs typeface="Gotham Book"/>
              </a:rPr>
              <a:t>края на</a:t>
            </a:r>
            <a:r>
              <a:rPr lang="en-US" sz="900" dirty="0" smtClean="0">
                <a:solidFill>
                  <a:srgbClr val="898989"/>
                </a:solidFill>
                <a:latin typeface="Gotham Book"/>
                <a:cs typeface="Gotham Book"/>
              </a:rPr>
              <a:t>) 2014</a:t>
            </a:r>
            <a:endParaRPr lang="en-US" sz="900" dirty="0">
              <a:solidFill>
                <a:srgbClr val="898989"/>
              </a:solidFill>
              <a:latin typeface="Gotham Book"/>
              <a:cs typeface="Gotham Book"/>
            </a:endParaRPr>
          </a:p>
        </p:txBody>
      </p:sp>
      <p:sp>
        <p:nvSpPr>
          <p:cNvPr id="7" name="textruta 21"/>
          <p:cNvSpPr txBox="1"/>
          <p:nvPr/>
        </p:nvSpPr>
        <p:spPr>
          <a:xfrm>
            <a:off x="1631156" y="1137954"/>
            <a:ext cx="6643687" cy="45198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3152" tIns="0" rIns="0" bIns="0" rtlCol="0" anchor="ctr">
            <a:no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1156" y="1137953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45718" y="1137953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281" y="1137953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31156" y="2267927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45718" y="2267927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60281" y="2267927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1156" y="3397902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45718" y="3397902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0281" y="3397902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31156" y="4527876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45718" y="4527876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60281" y="4527876"/>
            <a:ext cx="2214562" cy="1129974"/>
          </a:xfrm>
          <a:prstGeom prst="rect">
            <a:avLst/>
          </a:prstGeom>
          <a:noFill/>
          <a:ln w="95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65057" y="4477310"/>
            <a:ext cx="1823584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92%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От мениджмънта на партньорските компании, които са доволни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5932" y="1179720"/>
            <a:ext cx="1768820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169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Подкрепени социални предприемачи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0493" y="1272053"/>
            <a:ext cx="1686167" cy="86177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2,963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Получени кандидатури</a:t>
            </a:r>
            <a:r>
              <a:rPr lang="en-US" sz="1200" baseline="300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3000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0494" y="4477310"/>
            <a:ext cx="1718808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89%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От Лидерите на промяната, които са доволни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5931" y="4661976"/>
            <a:ext cx="1892954" cy="86177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17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noProof="0" dirty="0" smtClean="0">
                <a:latin typeface="Gotham Book"/>
              </a:rPr>
              <a:t>Държави, в които работим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50493" y="2309694"/>
            <a:ext cx="1966831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noProof="0" dirty="0">
                <a:latin typeface="Gotham Book"/>
              </a:rPr>
              <a:t>&lt;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2%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От кандидатурите са подкрепени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65056" y="3347336"/>
            <a:ext cx="1883758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1,111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Служители на партньорските компании, които са ангажирани 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65056" y="2309694"/>
            <a:ext cx="1966831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9.7%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dirty="0" smtClean="0">
                <a:latin typeface="Gotham Book"/>
              </a:rPr>
              <a:t>Изхарчени за административни нужди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35931" y="3532002"/>
            <a:ext cx="1309461" cy="86177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defTabSz="650276"/>
            <a:r>
              <a:rPr lang="en-US" sz="4400" dirty="0" smtClean="0">
                <a:latin typeface="Gotham Book"/>
              </a:rPr>
              <a:t>924k</a:t>
            </a:r>
          </a:p>
          <a:p>
            <a:pPr defTabSz="650276"/>
            <a:r>
              <a:rPr lang="bg-BG" sz="1200" dirty="0" smtClean="0">
                <a:latin typeface="Gotham Book"/>
              </a:rPr>
              <a:t>Подкрепени деца</a:t>
            </a:r>
            <a:r>
              <a:rPr lang="en-US" sz="1200" dirty="0" smtClean="0">
                <a:latin typeface="Gotham Book"/>
              </a:rPr>
              <a:t>*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35931" y="2309694"/>
            <a:ext cx="1655581" cy="1046440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noProof="0" dirty="0" smtClean="0">
                <a:latin typeface="Gotham Book"/>
              </a:rPr>
              <a:t>96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  <a:p>
            <a:pPr defTabSz="650276"/>
            <a:r>
              <a:rPr lang="bg-BG" sz="1200" dirty="0" smtClean="0">
                <a:latin typeface="Gotham Book"/>
              </a:rPr>
              <a:t>В нашите Инкубатори</a:t>
            </a:r>
            <a:r>
              <a:rPr lang="en-US" sz="1200" dirty="0" smtClean="0">
                <a:latin typeface="Gotham Book"/>
              </a:rPr>
              <a:t/>
            </a:r>
            <a:br>
              <a:rPr lang="en-US" sz="1200" dirty="0" smtClean="0">
                <a:latin typeface="Gotham Book"/>
              </a:rPr>
            </a:br>
            <a:r>
              <a:rPr lang="en-US" sz="1200" dirty="0" smtClean="0">
                <a:latin typeface="Gotham Book"/>
              </a:rPr>
              <a:t>(</a:t>
            </a:r>
            <a:r>
              <a:rPr lang="bg-BG" sz="1200" dirty="0" smtClean="0">
                <a:latin typeface="Gotham Book"/>
              </a:rPr>
              <a:t>Лидери на промяната</a:t>
            </a:r>
            <a:r>
              <a:rPr lang="en-US" sz="1200" dirty="0" smtClean="0">
                <a:latin typeface="Gotham Book"/>
              </a:rPr>
              <a:t>)</a:t>
            </a:r>
            <a:endParaRPr lang="en-US" sz="1200" dirty="0">
              <a:latin typeface="Gotham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0493" y="3439669"/>
            <a:ext cx="1851217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latin typeface="Gotham Book"/>
              </a:rPr>
              <a:t>109k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noProof="0" dirty="0" smtClean="0">
                <a:latin typeface="Gotham Book"/>
              </a:rPr>
              <a:t>Наши последователи в социалните мрежи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65056" y="1272053"/>
            <a:ext cx="1098058" cy="86177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otham Book"/>
                <a:ea typeface="+mn-ea"/>
                <a:cs typeface="+mn-cs"/>
              </a:rPr>
              <a:t>55m</a:t>
            </a:r>
          </a:p>
          <a:p>
            <a:pPr marL="0" marR="0" indent="0" algn="l" defTabSz="650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200" noProof="0" dirty="0" smtClean="0">
                <a:latin typeface="Gotham Book"/>
              </a:rPr>
              <a:t>Приходи</a:t>
            </a:r>
            <a:r>
              <a:rPr lang="en-US" sz="1200" noProof="0" dirty="0" smtClean="0">
                <a:latin typeface="Gotham Book"/>
              </a:rPr>
              <a:t> (SEK)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otham Book"/>
            </a:endParaRPr>
          </a:p>
        </p:txBody>
      </p:sp>
      <p:sp>
        <p:nvSpPr>
          <p:cNvPr id="2" name="Текстов контейнер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101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 14"/>
          <p:cNvSpPr/>
          <p:nvPr/>
        </p:nvSpPr>
        <p:spPr>
          <a:xfrm>
            <a:off x="735014" y="3711441"/>
            <a:ext cx="1031875" cy="1031875"/>
          </a:xfrm>
          <a:prstGeom prst="ellipse">
            <a:avLst/>
          </a:prstGeom>
          <a:solidFill>
            <a:srgbClr val="CC006A"/>
          </a:solidFill>
          <a:ln w="57150" cmpd="sng">
            <a:solidFill>
              <a:srgbClr val="1E1D6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35013" y="914400"/>
            <a:ext cx="8229600" cy="55288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bg-BG" noProof="0" dirty="0" smtClean="0">
                <a:latin typeface="Gotham Bold"/>
                <a:cs typeface="Gotham Bold"/>
              </a:rPr>
              <a:t>Социалният предприемач</a:t>
            </a:r>
            <a:endParaRPr lang="en-US" sz="1400" dirty="0">
              <a:solidFill>
                <a:schemeClr val="tx1"/>
              </a:solidFill>
              <a:latin typeface="Gotham Bold"/>
              <a:cs typeface="Gotham Bold"/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2"/>
          </p:nvPr>
        </p:nvSpPr>
        <p:spPr>
          <a:xfrm>
            <a:off x="1950245" y="2644307"/>
            <a:ext cx="3810838" cy="64633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bg-BG" noProof="0" dirty="0" smtClean="0">
                <a:latin typeface="Gotham Book"/>
                <a:cs typeface="Gotham Book"/>
              </a:rPr>
              <a:t>Човек с предприемачески дух, който има </a:t>
            </a:r>
            <a:r>
              <a:rPr lang="bg-BG" i="1" noProof="0" dirty="0" smtClean="0">
                <a:latin typeface="Gotham Book"/>
                <a:cs typeface="Gotham Book"/>
              </a:rPr>
              <a:t>иновативно</a:t>
            </a:r>
            <a:r>
              <a:rPr lang="bg-BG" noProof="0" dirty="0" smtClean="0">
                <a:latin typeface="Gotham Book"/>
                <a:cs typeface="Gotham Book"/>
              </a:rPr>
              <a:t> и </a:t>
            </a:r>
            <a:r>
              <a:rPr lang="bg-BG" i="1" noProof="0" dirty="0" smtClean="0">
                <a:latin typeface="Gotham Book"/>
                <a:cs typeface="Gotham Book"/>
              </a:rPr>
              <a:t>впечатляващо</a:t>
            </a:r>
            <a:r>
              <a:rPr lang="bg-BG" noProof="0" dirty="0" smtClean="0">
                <a:latin typeface="Gotham Book"/>
                <a:cs typeface="Gotham Book"/>
              </a:rPr>
              <a:t> решение на важен социален проблем. </a:t>
            </a:r>
            <a:endParaRPr lang="en-US" noProof="0" dirty="0"/>
          </a:p>
        </p:txBody>
      </p:sp>
      <p:sp>
        <p:nvSpPr>
          <p:cNvPr id="6" name="Rektangel 5"/>
          <p:cNvSpPr/>
          <p:nvPr/>
        </p:nvSpPr>
        <p:spPr>
          <a:xfrm>
            <a:off x="746125" y="1548104"/>
            <a:ext cx="448627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/>
            <a:r>
              <a:rPr lang="bg-BG" sz="1400" dirty="0" smtClean="0">
                <a:solidFill>
                  <a:srgbClr val="000000"/>
                </a:solidFill>
                <a:latin typeface="Gotham Medium"/>
                <a:cs typeface="Gotham Medium"/>
              </a:rPr>
              <a:t>За нас социалният предприемач е човек, който започва свой бизнес, за да реши социален проблем (в нашия случай – за да подобри живота на децата)</a:t>
            </a:r>
            <a:endParaRPr lang="en-US" sz="1400" dirty="0">
              <a:solidFill>
                <a:srgbClr val="000000"/>
              </a:solidFill>
              <a:latin typeface="Gotham Medium"/>
              <a:cs typeface="Gotham Medium"/>
            </a:endParaRPr>
          </a:p>
        </p:txBody>
      </p:sp>
      <p:sp>
        <p:nvSpPr>
          <p:cNvPr id="8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735013" y="6196735"/>
            <a:ext cx="2679700" cy="296141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Ellips 10"/>
          <p:cNvSpPr/>
          <p:nvPr/>
        </p:nvSpPr>
        <p:spPr>
          <a:xfrm>
            <a:off x="735014" y="2490618"/>
            <a:ext cx="1031875" cy="1031875"/>
          </a:xfrm>
          <a:prstGeom prst="ellipse">
            <a:avLst/>
          </a:prstGeom>
          <a:solidFill>
            <a:srgbClr val="CC006A"/>
          </a:solidFill>
          <a:ln w="57150" cmpd="sng">
            <a:solidFill>
              <a:srgbClr val="1E1D6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94" y="3876540"/>
            <a:ext cx="593903" cy="695188"/>
          </a:xfrm>
          <a:prstGeom prst="rect">
            <a:avLst/>
          </a:prstGeom>
        </p:spPr>
      </p:pic>
      <p:sp>
        <p:nvSpPr>
          <p:cNvPr id="16" name="Ellips 15"/>
          <p:cNvSpPr/>
          <p:nvPr/>
        </p:nvSpPr>
        <p:spPr>
          <a:xfrm>
            <a:off x="735014" y="4919663"/>
            <a:ext cx="1031875" cy="1031875"/>
          </a:xfrm>
          <a:prstGeom prst="ellipse">
            <a:avLst/>
          </a:prstGeom>
          <a:solidFill>
            <a:srgbClr val="CC006A"/>
          </a:solidFill>
          <a:ln w="57150" cmpd="sng">
            <a:solidFill>
              <a:srgbClr val="1E1D6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latshållare för text 4"/>
          <p:cNvSpPr txBox="1">
            <a:spLocks/>
          </p:cNvSpPr>
          <p:nvPr/>
        </p:nvSpPr>
        <p:spPr>
          <a:xfrm>
            <a:off x="1950245" y="5131516"/>
            <a:ext cx="4024312" cy="541508"/>
          </a:xfrm>
          <a:prstGeom prst="rect">
            <a:avLst/>
          </a:prstGeom>
        </p:spPr>
        <p:txBody>
          <a:bodyPr vert="horz" lIns="0" tIns="0" rIns="0" bIns="0"/>
          <a:lstStyle>
            <a:lvl1pPr marL="184150" indent="-1841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57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88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1841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1075" indent="-1730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C006A"/>
              </a:buClr>
              <a:buNone/>
            </a:pP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Решение, което помага на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конкретни деца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, но същевременно помага за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системна промяна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, чрез промяна на мисленето или общественото поведение или чрез промяна на регулациите.</a:t>
            </a:r>
            <a:endParaRPr lang="en-US" dirty="0">
              <a:solidFill>
                <a:srgbClr val="000000"/>
              </a:solidFill>
              <a:latin typeface="Gotham Book"/>
              <a:cs typeface="Gotham Book"/>
            </a:endParaRPr>
          </a:p>
          <a:p>
            <a:pPr marL="0" indent="0">
              <a:buClr>
                <a:srgbClr val="CC006A"/>
              </a:buClr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20" y="5126831"/>
            <a:ext cx="631177" cy="617538"/>
          </a:xfrm>
          <a:prstGeom prst="rect">
            <a:avLst/>
          </a:prstGeom>
        </p:spPr>
      </p:pic>
      <p:sp>
        <p:nvSpPr>
          <p:cNvPr id="19" name="Platshållare för text 4"/>
          <p:cNvSpPr txBox="1">
            <a:spLocks/>
          </p:cNvSpPr>
          <p:nvPr/>
        </p:nvSpPr>
        <p:spPr>
          <a:xfrm>
            <a:off x="1950245" y="3941319"/>
            <a:ext cx="4024312" cy="666485"/>
          </a:xfrm>
          <a:prstGeom prst="rect">
            <a:avLst/>
          </a:prstGeom>
        </p:spPr>
        <p:txBody>
          <a:bodyPr vert="horz" lIns="0" tIns="0" rIns="0" bIns="0"/>
          <a:lstStyle>
            <a:lvl1pPr marL="184150" indent="-1841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57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888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1841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1075" indent="-1730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C006A"/>
              </a:buClr>
              <a:buNone/>
            </a:pP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Идея, която е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осъществима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, може да бъде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развивана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 /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разширявана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 и има </a:t>
            </a:r>
            <a:r>
              <a:rPr lang="bg-BG" i="1" dirty="0" smtClean="0">
                <a:solidFill>
                  <a:srgbClr val="000000"/>
                </a:solidFill>
                <a:latin typeface="Gotham Book"/>
                <a:cs typeface="Gotham Book"/>
              </a:rPr>
              <a:t>устойчив финансов модел</a:t>
            </a:r>
            <a:r>
              <a:rPr lang="bg-BG" dirty="0" smtClean="0">
                <a:solidFill>
                  <a:srgbClr val="000000"/>
                </a:solidFill>
                <a:latin typeface="Gotham Book"/>
                <a:cs typeface="Gotham Book"/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Bildobjekt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93" y="2730500"/>
            <a:ext cx="609600" cy="546100"/>
          </a:xfrm>
          <a:prstGeom prst="rect">
            <a:avLst/>
          </a:prstGeom>
        </p:spPr>
      </p:pic>
      <p:pic>
        <p:nvPicPr>
          <p:cNvPr id="3" name="Bildobjekt 2" descr="Entrepreneur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024" y="512320"/>
            <a:ext cx="3164193" cy="6345680"/>
          </a:xfrm>
          <a:prstGeom prst="rect">
            <a:avLst/>
          </a:prstGeom>
        </p:spPr>
      </p:pic>
      <p:sp>
        <p:nvSpPr>
          <p:cNvPr id="7" name="Текстов контейне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5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/>
        </p:blipFill>
        <p:spPr>
          <a:xfrm>
            <a:off x="1178466" y="1402081"/>
            <a:ext cx="7549067" cy="4277359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95300" y="436881"/>
            <a:ext cx="8915400" cy="690880"/>
          </a:xfrm>
        </p:spPr>
        <p:txBody>
          <a:bodyPr/>
          <a:lstStyle/>
          <a:p>
            <a:r>
              <a:rPr lang="bg-BG" dirty="0" smtClean="0"/>
              <a:t>Нашият метод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73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0544" y="267435"/>
            <a:ext cx="8224914" cy="1156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bg-BG" altLang="bg-BG" sz="3444" cap="none">
                <a:latin typeface="Arial" panose="020B0604020202020204" pitchFamily="34" charset="0"/>
                <a:cs typeface="Arial" panose="020B0604020202020204" pitchFamily="34" charset="0"/>
              </a:rPr>
              <a:t>СЪТРУДНИЧЕСТВОТО С</a:t>
            </a:r>
            <a:r>
              <a:rPr lang="en-US" altLang="bg-BG" sz="3444" cap="none">
                <a:latin typeface="Arial" panose="020B0604020202020204" pitchFamily="34" charset="0"/>
                <a:cs typeface="Arial" panose="020B0604020202020204" pitchFamily="34" charset="0"/>
              </a:rPr>
              <a:t> MTG</a:t>
            </a:r>
            <a:r>
              <a:rPr lang="bg-BG" altLang="bg-BG" sz="3444" cap="none">
                <a:latin typeface="Arial" panose="020B0604020202020204" pitchFamily="34" charset="0"/>
                <a:cs typeface="Arial" panose="020B0604020202020204" pitchFamily="34" charset="0"/>
              </a:rPr>
              <a:t> И НОВА БРОУДКАСТИНГ ГРУП</a:t>
            </a:r>
          </a:p>
        </p:txBody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>
          <a:xfrm>
            <a:off x="840544" y="1600126"/>
            <a:ext cx="8224914" cy="4250294"/>
          </a:xfrm>
        </p:spPr>
        <p:txBody>
          <a:bodyPr/>
          <a:lstStyle/>
          <a:p>
            <a:pPr marL="342567" indent="-342567">
              <a:buSzTx/>
              <a:buFont typeface="Arial" panose="020B0604020202020204" pitchFamily="34" charset="0"/>
              <a:buChar char="•"/>
            </a:pPr>
            <a:r>
              <a:rPr lang="bg-BG" altLang="bg-BG" sz="2249">
                <a:latin typeface="Arial" panose="020B0604020202020204" pitchFamily="34" charset="0"/>
                <a:cs typeface="Arial" panose="020B0604020202020204" pitchFamily="34" charset="0"/>
              </a:rPr>
              <a:t>Глобален договор между </a:t>
            </a:r>
            <a:r>
              <a:rPr lang="en-US" altLang="bg-BG" sz="2249">
                <a:latin typeface="Arial" panose="020B0604020202020204" pitchFamily="34" charset="0"/>
                <a:cs typeface="Arial" panose="020B0604020202020204" pitchFamily="34" charset="0"/>
              </a:rPr>
              <a:t>MTG</a:t>
            </a:r>
            <a:r>
              <a:rPr lang="bg-BG" altLang="bg-BG" sz="2249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en-US" altLang="bg-BG" sz="2249">
                <a:latin typeface="Arial" panose="020B0604020202020204" pitchFamily="34" charset="0"/>
                <a:cs typeface="Arial" panose="020B0604020202020204" pitchFamily="34" charset="0"/>
              </a:rPr>
              <a:t> Reach for Change (2014-2016)</a:t>
            </a:r>
            <a:endParaRPr lang="bg-BG" altLang="bg-BG" sz="2249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567" indent="-342567">
              <a:buSzTx/>
              <a:buFont typeface="Arial" panose="020B0604020202020204" pitchFamily="34" charset="0"/>
              <a:buChar char="•"/>
            </a:pPr>
            <a:endParaRPr lang="bg-BG" altLang="bg-BG" sz="2249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567" indent="-342567">
              <a:buSzTx/>
              <a:buFont typeface="Arial" panose="020B0604020202020204" pitchFamily="34" charset="0"/>
              <a:buChar char="•"/>
            </a:pPr>
            <a:r>
              <a:rPr lang="bg-BG" altLang="bg-BG" sz="2249">
                <a:latin typeface="Arial" panose="020B0604020202020204" pitchFamily="34" charset="0"/>
                <a:cs typeface="Arial" panose="020B0604020202020204" pitchFamily="34" charset="0"/>
              </a:rPr>
              <a:t>Партньорство с Нова Броудкастинг Груп от началото на 2014 г.</a:t>
            </a:r>
          </a:p>
          <a:p>
            <a:pPr marL="342567" indent="-342567">
              <a:buSzTx/>
              <a:buFont typeface="Arial" panose="020B0604020202020204" pitchFamily="34" charset="0"/>
              <a:buChar char="•"/>
            </a:pPr>
            <a:endParaRPr lang="bg-BG" altLang="bg-BG" sz="2249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567" indent="-342567">
              <a:buSzTx/>
              <a:buFont typeface="Arial" panose="020B0604020202020204" pitchFamily="34" charset="0"/>
              <a:buChar char="•"/>
            </a:pPr>
            <a:r>
              <a:rPr lang="bg-BG" altLang="bg-BG" sz="2249">
                <a:latin typeface="Arial" panose="020B0604020202020204" pitchFamily="34" charset="0"/>
                <a:cs typeface="Arial" panose="020B0604020202020204" pitchFamily="34" charset="0"/>
              </a:rPr>
              <a:t>Ролята на Нова Броудкастинг Груп:</a:t>
            </a:r>
          </a:p>
          <a:p>
            <a:pPr lvl="1"/>
            <a:r>
              <a:rPr lang="bg-BG" altLang="bg-BG" sz="1968">
                <a:latin typeface="Arial" panose="020B0604020202020204" pitchFamily="34" charset="0"/>
                <a:cs typeface="Arial" panose="020B0604020202020204" pitchFamily="34" charset="0"/>
              </a:rPr>
              <a:t>Финансиране на програмата</a:t>
            </a:r>
          </a:p>
          <a:p>
            <a:pPr lvl="1"/>
            <a:r>
              <a:rPr lang="bg-BG" altLang="bg-BG" sz="1968">
                <a:latin typeface="Arial" panose="020B0604020202020204" pitchFamily="34" charset="0"/>
                <a:cs typeface="Arial" panose="020B0604020202020204" pitchFamily="34" charset="0"/>
              </a:rPr>
              <a:t>Участие в процеса на селекция</a:t>
            </a:r>
          </a:p>
          <a:p>
            <a:pPr lvl="1"/>
            <a:r>
              <a:rPr lang="bg-BG" altLang="bg-BG" sz="1968">
                <a:latin typeface="Arial" panose="020B0604020202020204" pitchFamily="34" charset="0"/>
                <a:cs typeface="Arial" panose="020B0604020202020204" pitchFamily="34" charset="0"/>
              </a:rPr>
              <a:t>Популяризиране на финалистите</a:t>
            </a:r>
          </a:p>
          <a:p>
            <a:pPr lvl="1"/>
            <a:r>
              <a:rPr lang="bg-BG" altLang="bg-BG" sz="1968">
                <a:latin typeface="Arial" panose="020B0604020202020204" pitchFamily="34" charset="0"/>
                <a:cs typeface="Arial" panose="020B0604020202020204" pitchFamily="34" charset="0"/>
              </a:rPr>
              <a:t>Бизнес менторство и подкрепа</a:t>
            </a:r>
          </a:p>
        </p:txBody>
      </p:sp>
    </p:spTree>
    <p:extLst>
      <p:ext uri="{BB962C8B-B14F-4D97-AF65-F5344CB8AC3E}">
        <p14:creationId xmlns:p14="http://schemas.microsoft.com/office/powerpoint/2010/main" val="8550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604"/>
            <a:ext cx="9545925" cy="5382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95299" y="648312"/>
            <a:ext cx="8915400" cy="727663"/>
          </a:xfrm>
        </p:spPr>
        <p:txBody>
          <a:bodyPr/>
          <a:lstStyle/>
          <a:p>
            <a:r>
              <a:rPr lang="bg-BG" dirty="0" smtClean="0"/>
              <a:t>Модули в Инкубатора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1005840" y="4907280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816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_template_Arial">
  <a:themeElements>
    <a:clrScheme name="Reach for chang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006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Reach for chang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006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npassad formgivning">
  <a:themeElements>
    <a:clrScheme name="Reach for Change">
      <a:dk1>
        <a:srgbClr val="000000"/>
      </a:dk1>
      <a:lt1>
        <a:sysClr val="window" lastClr="FFFFFF"/>
      </a:lt1>
      <a:dk2>
        <a:srgbClr val="161B2E"/>
      </a:dk2>
      <a:lt2>
        <a:srgbClr val="EEECE1"/>
      </a:lt2>
      <a:accent1>
        <a:srgbClr val="CC006A"/>
      </a:accent1>
      <a:accent2>
        <a:srgbClr val="C0504D"/>
      </a:accent2>
      <a:accent3>
        <a:srgbClr val="66B196"/>
      </a:accent3>
      <a:accent4>
        <a:srgbClr val="457EB4"/>
      </a:accent4>
      <a:accent5>
        <a:srgbClr val="299E82"/>
      </a:accent5>
      <a:accent6>
        <a:srgbClr val="DB5790"/>
      </a:accent6>
      <a:hlink>
        <a:srgbClr val="CC006A"/>
      </a:hlink>
      <a:folHlink>
        <a:srgbClr val="1E1D64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PPT_Template_Arial2</Template>
  <TotalTime>472</TotalTime>
  <Words>571</Words>
  <Application>Microsoft Office PowerPoint</Application>
  <PresentationFormat>A4 Paper (210x297 mm)</PresentationFormat>
  <Paragraphs>87</Paragraphs>
  <Slides>15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PPT_template_Arial</vt:lpstr>
      <vt:lpstr>Anpassad formgivning</vt:lpstr>
      <vt:lpstr>1_Anpassad formgivning</vt:lpstr>
      <vt:lpstr>think-cell Slide</vt:lpstr>
      <vt:lpstr>Социалното предприемачество – социален ефект отвъд благотворителността </vt:lpstr>
      <vt:lpstr>PowerPoint Presentation</vt:lpstr>
      <vt:lpstr>PowerPoint Presentation</vt:lpstr>
      <vt:lpstr>ГЕОГРАФСКИЯТ НИ ОБХВАТ ДНЕС</vt:lpstr>
      <vt:lpstr>Reach for Change ДНЕС</vt:lpstr>
      <vt:lpstr>Социалният предприемач</vt:lpstr>
      <vt:lpstr>Нашият метод</vt:lpstr>
      <vt:lpstr>СЪТРУДНИЧЕСТВОТО С MTG И НОВА БРОУДКАСТИНГ ГРУП</vt:lpstr>
      <vt:lpstr>Модули в Инкубатора</vt:lpstr>
      <vt:lpstr>Основната методология</vt:lpstr>
      <vt:lpstr>Среща на лидерите на промяната</vt:lpstr>
      <vt:lpstr>Среща с наставниците</vt:lpstr>
      <vt:lpstr>Отчет за тримесечието</vt:lpstr>
      <vt:lpstr>Стратегически диалог  среща с мениджъри на високо ниво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ПРОМЯНАТА 2015 Инкубатор</dc:title>
  <dc:creator>Христина</dc:creator>
  <cp:lastModifiedBy>MEET</cp:lastModifiedBy>
  <cp:revision>27</cp:revision>
  <dcterms:created xsi:type="dcterms:W3CDTF">2015-10-07T06:47:00Z</dcterms:created>
  <dcterms:modified xsi:type="dcterms:W3CDTF">2015-10-15T13:28:59Z</dcterms:modified>
</cp:coreProperties>
</file>