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8" r:id="rId3"/>
    <p:sldId id="269" r:id="rId4"/>
    <p:sldId id="270" r:id="rId5"/>
    <p:sldId id="275" r:id="rId6"/>
    <p:sldId id="276" r:id="rId7"/>
    <p:sldId id="272" r:id="rId8"/>
    <p:sldId id="273" r:id="rId9"/>
    <p:sldId id="277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09A15-9BE9-44D7-8739-E196D281CF10}" type="datetimeFigureOut">
              <a:rPr lang="bg-BG" smtClean="0"/>
              <a:t>15.10.2015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027F6-00F7-46DB-A3FB-84ACE6D3AA8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38944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027F6-00F7-46DB-A3FB-84ACE6D3AA8B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95010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AE48-F602-4AFB-9189-4143B09454F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35DE7C-3747-4140-BACE-C0F8E86CFB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AE48-F602-4AFB-9189-4143B09454F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DE7C-3747-4140-BACE-C0F8E86CF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AE48-F602-4AFB-9189-4143B09454F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DE7C-3747-4140-BACE-C0F8E86CF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AE48-F602-4AFB-9189-4143B09454F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DE7C-3747-4140-BACE-C0F8E86CF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AE48-F602-4AFB-9189-4143B09454F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DE7C-3747-4140-BACE-C0F8E86CFBF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AE48-F602-4AFB-9189-4143B09454F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DE7C-3747-4140-BACE-C0F8E86CFB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AE48-F602-4AFB-9189-4143B09454F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DE7C-3747-4140-BACE-C0F8E86CFBF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AE48-F602-4AFB-9189-4143B09454F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DE7C-3747-4140-BACE-C0F8E86CF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AE48-F602-4AFB-9189-4143B09454F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DE7C-3747-4140-BACE-C0F8E86CF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AE48-F602-4AFB-9189-4143B09454F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DE7C-3747-4140-BACE-C0F8E86CF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AE48-F602-4AFB-9189-4143B09454F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DE7C-3747-4140-BACE-C0F8E86CFB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A51AE48-F602-4AFB-9189-4143B09454F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F35DE7C-3747-4140-BACE-C0F8E86CFBF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Raya5019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666999"/>
          </a:xfrm>
        </p:spPr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Иновационна среда през погледа на бизнеса (2010-2015г)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162800" cy="1447800"/>
          </a:xfrm>
        </p:spPr>
        <p:txBody>
          <a:bodyPr>
            <a:normAutofit/>
          </a:bodyPr>
          <a:lstStyle/>
          <a:p>
            <a:r>
              <a:rPr lang="bg-B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Доц.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д-р Рая Стайкова</a:t>
            </a:r>
          </a:p>
          <a:p>
            <a:r>
              <a:rPr lang="bg-B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ИИОЗ-БАН</a:t>
            </a:r>
          </a:p>
          <a:p>
            <a:r>
              <a:rPr lang="bg-B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bg-B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октомври  2015 </a:t>
            </a:r>
            <a:r>
              <a:rPr lang="bg-B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594456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i="1" dirty="0" smtClean="0"/>
              <a:t>Европейски ден на предприемача 2015</a:t>
            </a:r>
            <a:endParaRPr lang="en-US" i="1" dirty="0"/>
          </a:p>
        </p:txBody>
      </p:sp>
      <p:pic>
        <p:nvPicPr>
          <p:cNvPr id="5" name="Picture 2" descr="logo_g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1"/>
            <a:ext cx="1828800" cy="83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396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r>
              <a:rPr lang="bg-BG" sz="4400" dirty="0" smtClean="0"/>
              <a:t>Благодаря за вниманието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5562600" y="6150512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Email: </a:t>
            </a:r>
            <a:r>
              <a:rPr lang="en-US" i="1" dirty="0" smtClean="0">
                <a:hlinkClick r:id="rId2"/>
              </a:rPr>
              <a:t>Raya5019@gmail.com</a:t>
            </a:r>
            <a:endParaRPr lang="en-US" i="1" dirty="0" smtClean="0"/>
          </a:p>
          <a:p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94456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i="1" dirty="0" smtClean="0"/>
              <a:t>Европейски ден на предприемача 2015</a:t>
            </a:r>
            <a:endParaRPr lang="en-US" i="1" dirty="0"/>
          </a:p>
        </p:txBody>
      </p:sp>
      <p:pic>
        <p:nvPicPr>
          <p:cNvPr id="6" name="Picture 2" descr="logo_gi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859"/>
            <a:ext cx="2514600" cy="1107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915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752599"/>
          </a:xfrm>
        </p:spPr>
        <p:txBody>
          <a:bodyPr/>
          <a:lstStyle/>
          <a:p>
            <a:pPr algn="l"/>
            <a:r>
              <a:rPr lang="bg-BG" sz="2400" dirty="0" smtClean="0"/>
              <a:t>„Знанието </a:t>
            </a:r>
            <a:r>
              <a:rPr lang="bg-BG" sz="2400" dirty="0"/>
              <a:t>е сила</a:t>
            </a:r>
            <a:r>
              <a:rPr lang="en-US" sz="2400" dirty="0"/>
              <a:t>”</a:t>
            </a:r>
            <a:r>
              <a:rPr lang="bg-BG" sz="2400" dirty="0"/>
              <a:t/>
            </a:r>
            <a:br>
              <a:rPr lang="bg-BG" sz="2400" dirty="0"/>
            </a:br>
            <a:r>
              <a:rPr lang="bg-BG" sz="2400" dirty="0"/>
              <a:t>(„</a:t>
            </a:r>
            <a:r>
              <a:rPr lang="en-US" sz="2400" dirty="0"/>
              <a:t>The knowledge is power”</a:t>
            </a:r>
            <a:r>
              <a:rPr lang="bg-BG" sz="2400" dirty="0"/>
              <a:t>)</a:t>
            </a:r>
            <a:br>
              <a:rPr lang="bg-BG" sz="2400" dirty="0"/>
            </a:br>
            <a:r>
              <a:rPr lang="bg-BG" sz="2400" dirty="0"/>
              <a:t>					</a:t>
            </a:r>
            <a:r>
              <a:rPr lang="bg-BG" sz="2400" i="1" dirty="0"/>
              <a:t>Френсис Бейкън, 								</a:t>
            </a:r>
            <a:r>
              <a:rPr lang="bg-BG" sz="2400" dirty="0"/>
              <a:t>1597 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7696200" cy="3200400"/>
          </a:xfrm>
        </p:spPr>
        <p:txBody>
          <a:bodyPr/>
          <a:lstStyle/>
          <a:p>
            <a:pPr algn="l"/>
            <a:r>
              <a:rPr lang="bg-BG" dirty="0">
                <a:solidFill>
                  <a:srgbClr val="0070C0"/>
                </a:solidFill>
              </a:rPr>
              <a:t>Знанието, научното </a:t>
            </a:r>
            <a:r>
              <a:rPr lang="bg-BG" dirty="0" smtClean="0">
                <a:solidFill>
                  <a:srgbClr val="0070C0"/>
                </a:solidFill>
              </a:rPr>
              <a:t>и технологично знание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bg-BG" dirty="0">
                <a:solidFill>
                  <a:srgbClr val="0070C0"/>
                </a:solidFill>
              </a:rPr>
              <a:t>е основа за създаване на иновации – технологични и социални, които формират икономическа, социална и политическа </a:t>
            </a:r>
            <a:r>
              <a:rPr lang="bg-BG" dirty="0" smtClean="0">
                <a:solidFill>
                  <a:srgbClr val="0070C0"/>
                </a:solidFill>
              </a:rPr>
              <a:t>мощ на съвременното общество. </a:t>
            </a:r>
            <a:endParaRPr lang="bg-BG" dirty="0">
              <a:solidFill>
                <a:srgbClr val="0070C0"/>
              </a:solidFill>
            </a:endParaRPr>
          </a:p>
          <a:p>
            <a:r>
              <a:rPr lang="bg-BG" dirty="0">
                <a:solidFill>
                  <a:srgbClr val="92D050"/>
                </a:solidFill>
              </a:rPr>
              <a:t>												</a:t>
            </a:r>
            <a:r>
              <a:rPr lang="bg-BG" dirty="0" smtClean="0">
                <a:solidFill>
                  <a:srgbClr val="92D050"/>
                </a:solidFill>
              </a:rPr>
              <a:t>		</a:t>
            </a:r>
            <a:r>
              <a:rPr lang="bg-BG" dirty="0" smtClean="0">
                <a:solidFill>
                  <a:srgbClr val="0070C0"/>
                </a:solidFill>
              </a:rPr>
              <a:t>2015 </a:t>
            </a:r>
            <a:r>
              <a:rPr lang="bg-BG" dirty="0">
                <a:solidFill>
                  <a:srgbClr val="0070C0"/>
                </a:solidFill>
              </a:rPr>
              <a:t>г.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767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dirty="0" smtClean="0"/>
              <a:t>Трансфер на научно знание в условия на икономика на знанието</a:t>
            </a: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 smtClean="0">
                <a:solidFill>
                  <a:srgbClr val="0070C0"/>
                </a:solidFill>
              </a:rPr>
              <a:t>Научното знание и дейността на учения трябва да </a:t>
            </a:r>
            <a:r>
              <a:rPr lang="bg-BG" sz="2400" u="sng" dirty="0" smtClean="0">
                <a:solidFill>
                  <a:srgbClr val="0070C0"/>
                </a:solidFill>
              </a:rPr>
              <a:t>е в диалог </a:t>
            </a:r>
            <a:r>
              <a:rPr lang="bg-BG" sz="2400" dirty="0" smtClean="0">
                <a:solidFill>
                  <a:srgbClr val="0070C0"/>
                </a:solidFill>
              </a:rPr>
              <a:t>с потребителите на научни резултати. Отговорността на учения нараства, нарастват очакванията на обществото към дейността на учения.</a:t>
            </a:r>
          </a:p>
          <a:p>
            <a:endParaRPr lang="bg-BG" sz="2400" dirty="0">
              <a:solidFill>
                <a:srgbClr val="0070C0"/>
              </a:solidFill>
            </a:endParaRPr>
          </a:p>
          <a:p>
            <a:r>
              <a:rPr lang="bg-BG" sz="2400" dirty="0" smtClean="0">
                <a:solidFill>
                  <a:srgbClr val="0070C0"/>
                </a:solidFill>
              </a:rPr>
              <a:t>Безнесът е </a:t>
            </a:r>
            <a:r>
              <a:rPr lang="bg-BG" sz="2400" u="sng" dirty="0" smtClean="0">
                <a:solidFill>
                  <a:srgbClr val="0070C0"/>
                </a:solidFill>
              </a:rPr>
              <a:t>наравно ангажиран и отговорен </a:t>
            </a:r>
            <a:r>
              <a:rPr lang="bg-BG" sz="2400" dirty="0" smtClean="0">
                <a:solidFill>
                  <a:srgbClr val="0070C0"/>
                </a:solidFill>
              </a:rPr>
              <a:t>за технологично обновление на фирмите и създаването на иновативни производства и услуги.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2933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bg-BG" sz="2400" dirty="0" smtClean="0"/>
              <a:t>Среда за иновативната дейност през погледа на бизнеса 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796143"/>
            <a:ext cx="7873999" cy="4686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000" dirty="0" smtClean="0"/>
              <a:t>16 фактора, които описват условията за иновации и съвместна дейност с представители на научната общност у нас – 2010 и 2015г</a:t>
            </a:r>
          </a:p>
          <a:p>
            <a:pPr marL="0" indent="0">
              <a:buNone/>
            </a:pPr>
            <a:r>
              <a:rPr lang="bg-BG" sz="2000" dirty="0" smtClean="0"/>
              <a:t>Групирани </a:t>
            </a:r>
          </a:p>
          <a:p>
            <a:r>
              <a:rPr lang="bg-BG" sz="2000" dirty="0" smtClean="0"/>
              <a:t>Оценка на държавната и местна политика</a:t>
            </a:r>
          </a:p>
          <a:p>
            <a:r>
              <a:rPr lang="bg-BG" sz="2000" dirty="0" smtClean="0"/>
              <a:t>Наличие на достъпна информация за потребности и възможности за иновации</a:t>
            </a:r>
          </a:p>
          <a:p>
            <a:r>
              <a:rPr lang="bg-BG" sz="2000" dirty="0" smtClean="0"/>
              <a:t>Условия за съвместна дейност –механизми за контакти, цени, договори, начин на работа,</a:t>
            </a:r>
          </a:p>
          <a:p>
            <a:r>
              <a:rPr lang="bg-BG" sz="2000" dirty="0" smtClean="0"/>
              <a:t>Качество на изпълнението и пазар </a:t>
            </a:r>
          </a:p>
          <a:p>
            <a:r>
              <a:rPr lang="bg-BG" sz="2000" dirty="0" smtClean="0"/>
              <a:t>Капацитет и ресурси за изпълнение и получаване на иновативни продукти и услеги</a:t>
            </a:r>
          </a:p>
          <a:p>
            <a:pPr marL="0" indent="0">
              <a:buNone/>
            </a:pPr>
            <a:r>
              <a:rPr lang="bg-BG" sz="2000" dirty="0" smtClean="0"/>
              <a:t> 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396217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801"/>
            <a:ext cx="7886700" cy="18288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bg-BG" sz="3100" b="1" dirty="0" smtClean="0"/>
              <a:t/>
            </a:r>
            <a:br>
              <a:rPr lang="bg-BG" sz="3100" b="1" dirty="0" smtClean="0"/>
            </a:br>
            <a:r>
              <a:rPr lang="bg-BG" sz="3100" b="1" dirty="0" smtClean="0"/>
              <a:t/>
            </a:r>
            <a:br>
              <a:rPr lang="bg-BG" sz="3100" b="1" dirty="0" smtClean="0"/>
            </a:br>
            <a:r>
              <a:rPr lang="bg-BG" sz="3100" b="1" dirty="0"/>
              <a:t/>
            </a:r>
            <a:br>
              <a:rPr lang="bg-BG" sz="3100" b="1" dirty="0"/>
            </a:br>
            <a:r>
              <a:rPr lang="bg-BG" sz="3200" b="1" dirty="0"/>
              <a:t>Основни фактори, определящи поведението към комуникация с цел </a:t>
            </a:r>
            <a:r>
              <a:rPr lang="bg-BG" sz="3200" b="1" dirty="0" smtClean="0"/>
              <a:t>иновация - 2010</a:t>
            </a:r>
            <a:r>
              <a:rPr lang="bg-BG" sz="3200" b="1" dirty="0" smtClean="0"/>
              <a:t/>
            </a:r>
            <a:br>
              <a:rPr lang="bg-BG" sz="3200" b="1" dirty="0" smtClean="0"/>
            </a:br>
            <a:r>
              <a:rPr lang="bg-BG" sz="3200" b="1" dirty="0" smtClean="0"/>
              <a:t>А- на бизнеса				Б- на учени</a:t>
            </a:r>
            <a:endParaRPr lang="bg-BG" sz="32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232682" y="2379466"/>
            <a:ext cx="3413012" cy="4119305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2362200"/>
            <a:ext cx="3650456" cy="344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99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 фактори, определящи поведението към комуникация с цел </a:t>
            </a:r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иновация-2010г</a:t>
            </a:r>
            <a:endParaRPr lang="bg-BG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779815"/>
            <a:ext cx="3139217" cy="587829"/>
          </a:xfrm>
        </p:spPr>
        <p:txBody>
          <a:bodyPr/>
          <a:lstStyle/>
          <a:p>
            <a:r>
              <a:rPr lang="bg-BG" b="1" dirty="0"/>
              <a:t>А- на бизнеса</a:t>
            </a:r>
            <a:endParaRPr lang="bg-B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228601" y="2481943"/>
            <a:ext cx="3417426" cy="41311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bg-BG" sz="2000" dirty="0" smtClean="0">
                <a:solidFill>
                  <a:srgbClr val="FF0000"/>
                </a:solidFill>
              </a:rPr>
              <a:t>Квалификация на персонала в предприятието</a:t>
            </a:r>
          </a:p>
          <a:p>
            <a:r>
              <a:rPr lang="bg-BG" sz="2000" dirty="0" smtClean="0">
                <a:solidFill>
                  <a:srgbClr val="C00000"/>
                </a:solidFill>
              </a:rPr>
              <a:t>Държавните институции и политика е важна т.к. задава механизмите за взаимодействие с научни </a:t>
            </a:r>
            <a:r>
              <a:rPr lang="bg-BG" sz="2000" dirty="0" smtClean="0">
                <a:solidFill>
                  <a:srgbClr val="C00000"/>
                </a:solidFill>
              </a:rPr>
              <a:t>институции</a:t>
            </a:r>
          </a:p>
          <a:p>
            <a:pPr marL="0" indent="0">
              <a:buNone/>
            </a:pPr>
            <a:r>
              <a:rPr lang="bg-BG" sz="2000" b="1" u="sng" dirty="0" smtClean="0">
                <a:solidFill>
                  <a:srgbClr val="00B0F0"/>
                </a:solidFill>
              </a:rPr>
              <a:t>Без значение</a:t>
            </a:r>
            <a:endParaRPr lang="bg-BG" sz="2000" b="1" u="sng" dirty="0">
              <a:solidFill>
                <a:srgbClr val="00B0F0"/>
              </a:solidFill>
            </a:endParaRPr>
          </a:p>
          <a:p>
            <a:r>
              <a:rPr lang="bg-BG" sz="2000" dirty="0">
                <a:solidFill>
                  <a:srgbClr val="00B0F0"/>
                </a:solidFill>
              </a:rPr>
              <a:t>коопериране в клъстери</a:t>
            </a:r>
            <a:r>
              <a:rPr lang="bg-BG" sz="2000" dirty="0" smtClean="0">
                <a:solidFill>
                  <a:srgbClr val="00B0F0"/>
                </a:solidFill>
              </a:rPr>
              <a:t>, партньорства и консорциуми</a:t>
            </a:r>
            <a:endParaRPr lang="bg-BG" sz="2000" dirty="0">
              <a:solidFill>
                <a:srgbClr val="92D05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779815"/>
            <a:ext cx="3139214" cy="587829"/>
          </a:xfrm>
        </p:spPr>
        <p:txBody>
          <a:bodyPr/>
          <a:lstStyle/>
          <a:p>
            <a:r>
              <a:rPr lang="bg-BG" b="1" dirty="0"/>
              <a:t>Б- на учени</a:t>
            </a:r>
            <a:endParaRPr lang="bg-B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3816288" y="2367643"/>
            <a:ext cx="4641912" cy="435972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bg-BG" sz="1800" dirty="0" smtClean="0">
                <a:solidFill>
                  <a:srgbClr val="FF0000"/>
                </a:solidFill>
              </a:rPr>
              <a:t>Подкрепа </a:t>
            </a:r>
            <a:r>
              <a:rPr lang="bg-BG" sz="1800" dirty="0">
                <a:solidFill>
                  <a:srgbClr val="FF0000"/>
                </a:solidFill>
              </a:rPr>
              <a:t>от ръководството на </a:t>
            </a:r>
            <a:r>
              <a:rPr lang="bg-BG" sz="1800" dirty="0" smtClean="0">
                <a:solidFill>
                  <a:srgbClr val="FF0000"/>
                </a:solidFill>
              </a:rPr>
              <a:t>института</a:t>
            </a:r>
            <a:endParaRPr lang="bg-BG" sz="18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bg-BG" sz="1800" dirty="0" smtClean="0">
                <a:solidFill>
                  <a:srgbClr val="C00000"/>
                </a:solidFill>
              </a:rPr>
              <a:t>Държавната и местна политика е </a:t>
            </a:r>
            <a:r>
              <a:rPr lang="bg-BG" sz="1800" dirty="0" smtClean="0">
                <a:solidFill>
                  <a:srgbClr val="C00000"/>
                </a:solidFill>
              </a:rPr>
              <a:t>не се свързва  с </a:t>
            </a:r>
            <a:r>
              <a:rPr lang="bg-BG" sz="1800" dirty="0" smtClean="0">
                <a:solidFill>
                  <a:srgbClr val="C00000"/>
                </a:solidFill>
              </a:rPr>
              <a:t>условията за иновации в предприятията;</a:t>
            </a:r>
          </a:p>
          <a:p>
            <a:pPr>
              <a:spcBef>
                <a:spcPts val="0"/>
              </a:spcBef>
            </a:pPr>
            <a:r>
              <a:rPr lang="bg-BG" sz="1800" dirty="0" smtClean="0">
                <a:solidFill>
                  <a:srgbClr val="C00000"/>
                </a:solidFill>
              </a:rPr>
              <a:t>Достъп </a:t>
            </a:r>
            <a:r>
              <a:rPr lang="bg-BG" sz="1800" dirty="0" smtClean="0">
                <a:solidFill>
                  <a:srgbClr val="C00000"/>
                </a:solidFill>
              </a:rPr>
              <a:t>до информация за </a:t>
            </a:r>
            <a:r>
              <a:rPr lang="bg-BG" sz="1800" dirty="0">
                <a:solidFill>
                  <a:srgbClr val="C00000"/>
                </a:solidFill>
              </a:rPr>
              <a:t> </a:t>
            </a:r>
            <a:r>
              <a:rPr lang="bg-BG" sz="1800" dirty="0" smtClean="0">
                <a:solidFill>
                  <a:srgbClr val="C00000"/>
                </a:solidFill>
              </a:rPr>
              <a:t> </a:t>
            </a:r>
            <a:r>
              <a:rPr lang="bg-BG" sz="1800" dirty="0" smtClean="0">
                <a:solidFill>
                  <a:srgbClr val="C00000"/>
                </a:solidFill>
              </a:rPr>
              <a:t>развитие </a:t>
            </a:r>
            <a:r>
              <a:rPr lang="bg-BG" sz="1800" dirty="0" smtClean="0">
                <a:solidFill>
                  <a:srgbClr val="C00000"/>
                </a:solidFill>
              </a:rPr>
              <a:t>на сектора – потенциален акумулатор на научните резултати е важно, </a:t>
            </a:r>
            <a:r>
              <a:rPr lang="bg-BG" sz="1800" u="sng" dirty="0" smtClean="0">
                <a:solidFill>
                  <a:srgbClr val="C00000"/>
                </a:solidFill>
              </a:rPr>
              <a:t>но няма прако значение за учения </a:t>
            </a:r>
            <a:endParaRPr lang="bg-BG" sz="1800" u="sng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g-BG" sz="1800" b="1" u="sng" dirty="0">
                <a:solidFill>
                  <a:srgbClr val="00B0F0"/>
                </a:solidFill>
              </a:rPr>
              <a:t>Без </a:t>
            </a:r>
            <a:r>
              <a:rPr lang="bg-BG" sz="1800" b="1" u="sng" dirty="0" smtClean="0">
                <a:solidFill>
                  <a:srgbClr val="00B0F0"/>
                </a:solidFill>
              </a:rPr>
              <a:t>значение</a:t>
            </a:r>
            <a:endParaRPr lang="bg-BG" sz="1800" u="sng" dirty="0"/>
          </a:p>
          <a:p>
            <a:pPr>
              <a:spcBef>
                <a:spcPts val="0"/>
              </a:spcBef>
            </a:pPr>
            <a:r>
              <a:rPr lang="bg-BG" sz="1800" dirty="0" smtClean="0">
                <a:solidFill>
                  <a:srgbClr val="00B0F0"/>
                </a:solidFill>
              </a:rPr>
              <a:t>Техн.ниво но фирмата-потребител, коопериране в клъстери</a:t>
            </a:r>
            <a:r>
              <a:rPr lang="bg-BG" dirty="0" smtClean="0">
                <a:solidFill>
                  <a:srgbClr val="00B0F0"/>
                </a:solidFill>
              </a:rPr>
              <a:t>, </a:t>
            </a:r>
            <a:endParaRPr lang="bg-B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95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5887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bg-BG" sz="3100" b="1" dirty="0" smtClean="0"/>
              <a:t/>
            </a:r>
            <a:br>
              <a:rPr lang="bg-BG" sz="3100" b="1" dirty="0" smtClean="0"/>
            </a:br>
            <a:r>
              <a:rPr lang="bg-BG" sz="2700" b="1" dirty="0" smtClean="0">
                <a:effectLst/>
              </a:rPr>
              <a:t>Основни фактори, определящи поведението към  иновации </a:t>
            </a:r>
            <a:r>
              <a:rPr lang="bg-BG" sz="2700" b="1" dirty="0" smtClean="0">
                <a:effectLst/>
              </a:rPr>
              <a:t>на производствени субекти</a:t>
            </a:r>
            <a:r>
              <a:rPr lang="bg-BG" sz="2700" b="1" dirty="0" smtClean="0">
                <a:effectLst/>
              </a:rPr>
              <a:t/>
            </a:r>
            <a:br>
              <a:rPr lang="bg-BG" sz="2700" b="1" dirty="0" smtClean="0">
                <a:effectLst/>
              </a:rPr>
            </a:br>
            <a:r>
              <a:rPr lang="bg-BG" sz="3200" b="1" dirty="0" smtClean="0">
                <a:effectLst/>
              </a:rPr>
              <a:t>А- 2010 г</a:t>
            </a:r>
            <a:r>
              <a:rPr lang="bg-BG" sz="3200" b="1" dirty="0" smtClean="0"/>
              <a:t>			</a:t>
            </a:r>
            <a:r>
              <a:rPr lang="bg-BG" sz="3200" b="1" dirty="0" smtClean="0">
                <a:effectLst/>
              </a:rPr>
              <a:t>Б. 2015 г</a:t>
            </a:r>
            <a:r>
              <a:rPr lang="bg-BG" sz="3200" b="1" dirty="0" smtClean="0"/>
              <a:t>	</a:t>
            </a:r>
            <a:endParaRPr lang="bg-BG" sz="32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228600" y="1828801"/>
            <a:ext cx="3413012" cy="4038600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235378"/>
            <a:ext cx="4419600" cy="3255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447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 фактори, определящи поведението към комуникация с цел иновация</a:t>
            </a:r>
            <a:endParaRPr lang="bg-BG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779815"/>
            <a:ext cx="3139217" cy="587829"/>
          </a:xfrm>
        </p:spPr>
        <p:txBody>
          <a:bodyPr/>
          <a:lstStyle/>
          <a:p>
            <a:r>
              <a:rPr lang="bg-BG" b="1" dirty="0"/>
              <a:t>А- </a:t>
            </a:r>
            <a:r>
              <a:rPr lang="bg-BG" b="1" dirty="0" smtClean="0"/>
              <a:t>2010</a:t>
            </a:r>
            <a:endParaRPr lang="bg-B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506809" y="2481943"/>
            <a:ext cx="3139217" cy="4131128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bg-BG" sz="2000" dirty="0" smtClean="0">
                <a:solidFill>
                  <a:srgbClr val="FF0000"/>
                </a:solidFill>
              </a:rPr>
              <a:t>Квалификация на персонала в предприятието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bg-BG" sz="2000" dirty="0" smtClean="0">
                <a:solidFill>
                  <a:srgbClr val="C00000"/>
                </a:solidFill>
              </a:rPr>
              <a:t>Политика на държавните институции е важна т.к. задава механизмите за взаимодействие с научни институции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g-BG" sz="1900" u="sng" dirty="0" smtClean="0">
                <a:solidFill>
                  <a:srgbClr val="0070C0"/>
                </a:solidFill>
              </a:rPr>
              <a:t>Слабо влияние</a:t>
            </a:r>
            <a:endParaRPr lang="bg-BG" sz="1900" u="sng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bg-BG" sz="2000" dirty="0">
                <a:solidFill>
                  <a:srgbClr val="00B0F0"/>
                </a:solidFill>
              </a:rPr>
              <a:t>коопериране в клъстери</a:t>
            </a:r>
            <a:r>
              <a:rPr lang="bg-BG" sz="2000" dirty="0" smtClean="0">
                <a:solidFill>
                  <a:srgbClr val="00B0F0"/>
                </a:solidFill>
              </a:rPr>
              <a:t>, партньорства и консорциуми</a:t>
            </a:r>
            <a:endParaRPr lang="bg-BG" sz="2000" dirty="0">
              <a:solidFill>
                <a:srgbClr val="92D05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779815"/>
            <a:ext cx="3139214" cy="587829"/>
          </a:xfrm>
        </p:spPr>
        <p:txBody>
          <a:bodyPr/>
          <a:lstStyle/>
          <a:p>
            <a:r>
              <a:rPr lang="bg-BG" b="1" dirty="0"/>
              <a:t>Б- </a:t>
            </a:r>
            <a:r>
              <a:rPr lang="bg-BG" b="1" dirty="0" smtClean="0"/>
              <a:t>2015</a:t>
            </a:r>
            <a:endParaRPr lang="bg-B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3816288" y="2367643"/>
            <a:ext cx="4870512" cy="435972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bg-BG" sz="1800" dirty="0" smtClean="0">
                <a:solidFill>
                  <a:srgbClr val="FF0000"/>
                </a:solidFill>
              </a:rPr>
              <a:t>Целенасочена държавна политика,</a:t>
            </a:r>
          </a:p>
          <a:p>
            <a:pPr>
              <a:spcBef>
                <a:spcPts val="0"/>
              </a:spcBef>
            </a:pPr>
            <a:r>
              <a:rPr lang="bg-BG" sz="1800" dirty="0" smtClean="0">
                <a:solidFill>
                  <a:srgbClr val="FF0000"/>
                </a:solidFill>
              </a:rPr>
              <a:t>Регламенитирани механизми за взаимодействие с научната общност ( </a:t>
            </a:r>
            <a:r>
              <a:rPr lang="bg-BG" sz="1800" u="sng" dirty="0" smtClean="0">
                <a:solidFill>
                  <a:srgbClr val="FF0000"/>
                </a:solidFill>
              </a:rPr>
              <a:t>наличие на база-данни от експерти)</a:t>
            </a:r>
          </a:p>
          <a:p>
            <a:pPr>
              <a:spcBef>
                <a:spcPts val="0"/>
              </a:spcBef>
            </a:pPr>
            <a:r>
              <a:rPr lang="bg-BG" sz="1800" dirty="0" smtClean="0">
                <a:solidFill>
                  <a:srgbClr val="C00000"/>
                </a:solidFill>
              </a:rPr>
              <a:t>Качество на научната услуга за създаване на иновации;</a:t>
            </a:r>
          </a:p>
          <a:p>
            <a:pPr>
              <a:spcBef>
                <a:spcPts val="0"/>
              </a:spcBef>
            </a:pPr>
            <a:r>
              <a:rPr lang="bg-BG" sz="1800" dirty="0" smtClean="0">
                <a:solidFill>
                  <a:srgbClr val="C00000"/>
                </a:solidFill>
              </a:rPr>
              <a:t>Форми на комуникация и съвместна дейност </a:t>
            </a:r>
          </a:p>
          <a:p>
            <a:pPr marL="0" indent="0">
              <a:spcBef>
                <a:spcPts val="0"/>
              </a:spcBef>
              <a:buNone/>
            </a:pPr>
            <a:endParaRPr lang="bg-BG" sz="1800" u="sng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g-BG" sz="1800" u="sng" dirty="0" smtClean="0">
                <a:solidFill>
                  <a:srgbClr val="0070C0"/>
                </a:solidFill>
              </a:rPr>
              <a:t>Слабо влияние</a:t>
            </a:r>
            <a:endParaRPr lang="bg-BG" sz="1800" dirty="0"/>
          </a:p>
          <a:p>
            <a:pPr>
              <a:spcBef>
                <a:spcPts val="0"/>
              </a:spcBef>
            </a:pPr>
            <a:r>
              <a:rPr lang="bg-BG" sz="1800" dirty="0" smtClean="0">
                <a:solidFill>
                  <a:srgbClr val="00B0F0"/>
                </a:solidFill>
              </a:rPr>
              <a:t>Технологично ниво и оборудване</a:t>
            </a:r>
            <a:r>
              <a:rPr lang="bg-BG" dirty="0" smtClean="0">
                <a:solidFill>
                  <a:srgbClr val="00B0F0"/>
                </a:solidFill>
              </a:rPr>
              <a:t>,</a:t>
            </a:r>
          </a:p>
          <a:p>
            <a:pPr>
              <a:spcBef>
                <a:spcPts val="0"/>
              </a:spcBef>
            </a:pPr>
            <a:r>
              <a:rPr lang="bg-BG" sz="1800" dirty="0" smtClean="0">
                <a:solidFill>
                  <a:srgbClr val="00B0F0"/>
                </a:solidFill>
              </a:rPr>
              <a:t>Информация на налични научни продукти</a:t>
            </a:r>
            <a:endParaRPr lang="bg-BG" sz="1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07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bg-BG" sz="2800" dirty="0" smtClean="0"/>
              <a:t>Основни проблеми – задача на трансферни офиси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bg-BG" dirty="0">
                <a:solidFill>
                  <a:srgbClr val="0070C0"/>
                </a:solidFill>
              </a:rPr>
              <a:t>Липса на политика и механизми за стимулиране на иновации</a:t>
            </a:r>
            <a:r>
              <a:rPr lang="bg-BG" dirty="0" smtClean="0">
                <a:solidFill>
                  <a:srgbClr val="0070C0"/>
                </a:solidFill>
              </a:rPr>
              <a:t>;</a:t>
            </a:r>
          </a:p>
          <a:p>
            <a:r>
              <a:rPr lang="bg-BG" dirty="0" smtClean="0">
                <a:solidFill>
                  <a:srgbClr val="0070C0"/>
                </a:solidFill>
              </a:rPr>
              <a:t>Различно разбиране за комуникация и съвместна дейност на учени и на специалисти от бизнеса; </a:t>
            </a:r>
          </a:p>
          <a:p>
            <a:r>
              <a:rPr lang="bg-BG" dirty="0" smtClean="0">
                <a:solidFill>
                  <a:srgbClr val="0070C0"/>
                </a:solidFill>
              </a:rPr>
              <a:t>Недоверие в партньорството;</a:t>
            </a:r>
          </a:p>
          <a:p>
            <a:r>
              <a:rPr lang="bg-BG" dirty="0" smtClean="0">
                <a:solidFill>
                  <a:srgbClr val="0070C0"/>
                </a:solidFill>
              </a:rPr>
              <a:t>Бизнесът </a:t>
            </a:r>
            <a:r>
              <a:rPr lang="bg-BG" dirty="0">
                <a:solidFill>
                  <a:srgbClr val="0070C0"/>
                </a:solidFill>
              </a:rPr>
              <a:t>е </a:t>
            </a:r>
            <a:r>
              <a:rPr lang="bg-BG" dirty="0" smtClean="0">
                <a:solidFill>
                  <a:srgbClr val="0070C0"/>
                </a:solidFill>
              </a:rPr>
              <a:t>по-пасивен в сравнение с учените  за създаване </a:t>
            </a:r>
            <a:r>
              <a:rPr lang="bg-BG" smtClean="0">
                <a:solidFill>
                  <a:srgbClr val="0070C0"/>
                </a:solidFill>
              </a:rPr>
              <a:t>на иновативни продукти и услуги</a:t>
            </a:r>
            <a:endParaRPr lang="bg-BG" dirty="0" smtClean="0">
              <a:solidFill>
                <a:srgbClr val="0070C0"/>
              </a:solidFill>
            </a:endParaRPr>
          </a:p>
          <a:p>
            <a:endParaRPr lang="bg-BG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064356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565</TotalTime>
  <Words>449</Words>
  <Application>Microsoft Office PowerPoint</Application>
  <PresentationFormat>On-screen Show (4:3)</PresentationFormat>
  <Paragraphs>61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Executive</vt:lpstr>
      <vt:lpstr>Иновационна среда през погледа на бизнеса (2010-2015г)</vt:lpstr>
      <vt:lpstr>„Знанието е сила” („The knowledge is power”)      Френсис Бейкън,         1597 </vt:lpstr>
      <vt:lpstr>Трансфер на научно знание в условия на икономика на знанието</vt:lpstr>
      <vt:lpstr>Среда за иновативната дейност през погледа на бизнеса </vt:lpstr>
      <vt:lpstr>   Основни фактори, определящи поведението към комуникация с цел иновация - 2010 А- на бизнеса    Б- на учени</vt:lpstr>
      <vt:lpstr>Основни фактори, определящи поведението към комуникация с цел иновация-2010г</vt:lpstr>
      <vt:lpstr> Основни фактори, определящи поведението към  иновации на производствени субекти А- 2010 г   Б. 2015 г </vt:lpstr>
      <vt:lpstr>Основни фактори, определящи поведението към комуникация с цел иновация</vt:lpstr>
      <vt:lpstr>Основни проблеми – задача на трансферни офиси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Ролята на посредника в партньорството Академия - Бизнес</dc:title>
  <dc:creator>name</dc:creator>
  <cp:lastModifiedBy>Raia</cp:lastModifiedBy>
  <cp:revision>31</cp:revision>
  <dcterms:created xsi:type="dcterms:W3CDTF">2015-10-12T08:51:51Z</dcterms:created>
  <dcterms:modified xsi:type="dcterms:W3CDTF">2015-10-15T06:08:36Z</dcterms:modified>
</cp:coreProperties>
</file>