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9" autoAdjust="0"/>
  </p:normalViewPr>
  <p:slideViewPr>
    <p:cSldViewPr snapToGrid="0">
      <p:cViewPr varScale="1">
        <p:scale>
          <a:sx n="68" d="100"/>
          <a:sy n="68" d="100"/>
        </p:scale>
        <p:origin x="-14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B058-BE4A-4833-9049-26699272435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0886-8EA5-43F2-A8E1-57B2ED4F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82" y="4964597"/>
            <a:ext cx="5237427" cy="169313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53058"/>
              </p:ext>
            </p:extLst>
          </p:nvPr>
        </p:nvGraphicFramePr>
        <p:xfrm>
          <a:off x="1742784" y="223203"/>
          <a:ext cx="92678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4" imgW="12355200" imgH="2387160" progId="Photoshop.Image.13">
                  <p:embed/>
                </p:oleObj>
              </mc:Choice>
              <mc:Fallback>
                <p:oleObj name="Image" r:id="rId4" imgW="123552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2784" y="223203"/>
                        <a:ext cx="9267825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31995"/>
              </p:ext>
            </p:extLst>
          </p:nvPr>
        </p:nvGraphicFramePr>
        <p:xfrm>
          <a:off x="462280" y="2765350"/>
          <a:ext cx="47736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6" imgW="4774320" imgH="1447560" progId="Photoshop.Image.13">
                  <p:embed/>
                </p:oleObj>
              </mc:Choice>
              <mc:Fallback>
                <p:oleObj name="Image" r:id="rId6" imgW="4774320" imgH="1447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280" y="2765350"/>
                        <a:ext cx="477361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09504"/>
              </p:ext>
            </p:extLst>
          </p:nvPr>
        </p:nvGraphicFramePr>
        <p:xfrm>
          <a:off x="7183694" y="2584496"/>
          <a:ext cx="4717055" cy="180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8" imgW="9104760" imgH="3492000" progId="Photoshop.Image.13">
                  <p:embed/>
                </p:oleObj>
              </mc:Choice>
              <mc:Fallback>
                <p:oleObj name="Image" r:id="rId8" imgW="9104760" imgH="3492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83694" y="2584496"/>
                        <a:ext cx="4717055" cy="1809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73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Брандико</a:t>
            </a:r>
            <a:r>
              <a:rPr lang="bg-BG" dirty="0" smtClean="0"/>
              <a:t> и </a:t>
            </a:r>
            <a:r>
              <a:rPr lang="en-US" dirty="0" err="1" smtClean="0"/>
              <a:t>stARTs</a:t>
            </a:r>
            <a:endParaRPr lang="en-US" dirty="0"/>
          </a:p>
        </p:txBody>
      </p:sp>
      <p:pic>
        <p:nvPicPr>
          <p:cNvPr id="4098" name="Picture 2" descr="https://scontent-frt3-1.xx.fbcdn.net/hphotos-ash4/v/t1.0-9/10152435_667107503345204_263704401253236001_n.jpg?oh=3becba084628dd7ac32696f27db0af19&amp;oe=568E76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522996" cy="41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frt3-1.xx.fbcdn.net/hphotos-xft1/v/t1.0-9/11391581_870388643017088_8073044521862604023_n.jpg?oh=8ca9cc9a438f1d50725c6a428e61ed7f&amp;oe=568834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2402702"/>
            <a:ext cx="5581934" cy="4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2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5563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dirty="0" smtClean="0"/>
              <a:t>„</a:t>
            </a:r>
            <a:r>
              <a:rPr lang="bg-BG" sz="3600" dirty="0" err="1" smtClean="0"/>
              <a:t>Брандико</a:t>
            </a:r>
            <a:r>
              <a:rPr lang="bg-BG" sz="3600" dirty="0" smtClean="0"/>
              <a:t>“ е първият български проект, носител на </a:t>
            </a:r>
            <a:r>
              <a:rPr lang="en-US" sz="3600" dirty="0" smtClean="0"/>
              <a:t>European Enterprise Promotion Awards – </a:t>
            </a:r>
            <a:r>
              <a:rPr lang="bg-BG" sz="3600" dirty="0" smtClean="0"/>
              <a:t>най-престижната награда на Европейската комисия в областта на политиката за малките и средните предприятия в категория „Инвестиране в предприемачески умения</a:t>
            </a:r>
            <a:endParaRPr lang="en-US" sz="3600" dirty="0"/>
          </a:p>
        </p:txBody>
      </p:sp>
      <p:pic>
        <p:nvPicPr>
          <p:cNvPr id="5122" name="Picture 2" descr="https://scontent-frt3-1.xx.fbcdn.net/hphotos-frc3/v/t1.0-9/10626534_741787745877179_5551383034437310155_n.jpg?oh=1700548d33579d9c1f1631187e42307a&amp;oe=569357D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r="21702"/>
          <a:stretch/>
        </p:blipFill>
        <p:spPr bwMode="auto">
          <a:xfrm>
            <a:off x="210576" y="3325421"/>
            <a:ext cx="3147587" cy="33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frt3-1.xx.fbcdn.net/hphotos-xft1/v/t1.0-9/10304445_741342942588326_3086254151053381250_n.jpg?oh=c0e72916ad228eae1edcb9450368df96&amp;oe=568A47B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49" y="3048717"/>
            <a:ext cx="2091379" cy="37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-frt3-1.xx.fbcdn.net/hphotos-xaf1/v/t1.0-9/10675682_741787775877176_7705665583519772896_n.jpg?oh=90e1020b3d07074eb5bee128c55a6322&amp;oe=56C9D80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12430" b="7817"/>
          <a:stretch/>
        </p:blipFill>
        <p:spPr bwMode="auto">
          <a:xfrm>
            <a:off x="5292436" y="3529996"/>
            <a:ext cx="2078182" cy="33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9" y="180109"/>
            <a:ext cx="10515600" cy="6539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bg-BG" sz="4000" dirty="0" smtClean="0"/>
              <a:t>Благодаря за вниманието!</a:t>
            </a:r>
          </a:p>
          <a:p>
            <a:pPr marL="0" indent="0" algn="ctr">
              <a:buNone/>
            </a:pPr>
            <a:endParaRPr lang="bg-BG" sz="3200" dirty="0"/>
          </a:p>
          <a:p>
            <a:pPr marL="0" indent="0" algn="ctr">
              <a:buNone/>
            </a:pPr>
            <a:r>
              <a:rPr lang="bg-BG" sz="3200" dirty="0" smtClean="0"/>
              <a:t>Джеймс Йоловски</a:t>
            </a:r>
          </a:p>
          <a:p>
            <a:pPr marL="0" indent="0" algn="ctr">
              <a:buNone/>
            </a:pPr>
            <a:r>
              <a:rPr lang="bg-BG" sz="3200" dirty="0" smtClean="0"/>
              <a:t>Джуниър Ачийвмънт България</a:t>
            </a:r>
          </a:p>
          <a:p>
            <a:pPr marL="0" indent="0" algn="ctr">
              <a:buNone/>
            </a:pPr>
            <a:r>
              <a:rPr lang="bg-BG" sz="3200" dirty="0" smtClean="0"/>
              <a:t>Мениджър „Финансови програми и симулации“</a:t>
            </a:r>
          </a:p>
          <a:p>
            <a:pPr marL="0" indent="0" algn="ctr">
              <a:buNone/>
            </a:pPr>
            <a:r>
              <a:rPr lang="bg-BG" sz="3200" dirty="0" smtClean="0"/>
              <a:t>+359 897 016 406</a:t>
            </a:r>
          </a:p>
          <a:p>
            <a:pPr marL="0" indent="0" algn="ctr">
              <a:buNone/>
            </a:pPr>
            <a:r>
              <a:rPr lang="en-US" sz="3200" dirty="0" smtClean="0"/>
              <a:t>james@jabulgaria.org</a:t>
            </a:r>
          </a:p>
          <a:p>
            <a:pPr marL="0" indent="0" algn="ctr">
              <a:buNone/>
            </a:pPr>
            <a:r>
              <a:rPr lang="en-US" sz="3200" dirty="0" smtClean="0"/>
              <a:t>www.jabulgaria.org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25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frt3-1.xx.fbcdn.net/hphotos-xpf1/v/t1.0-9/11008785_1591700651102457_6348913393004477025_n.jpg?oh=95eb56d588404851fb7be02336ecaa54&amp;oe=56878F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090"/>
            <a:ext cx="1219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3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7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/>
              <a:t>Проект „</a:t>
            </a:r>
            <a:r>
              <a:rPr lang="en-US" sz="3600" dirty="0" err="1" smtClean="0"/>
              <a:t>stARTs</a:t>
            </a:r>
            <a:r>
              <a:rPr lang="en-US" sz="3600" dirty="0" smtClean="0"/>
              <a:t>” – </a:t>
            </a:r>
            <a:r>
              <a:rPr lang="bg-BG" sz="3600" dirty="0" smtClean="0"/>
              <a:t>Обучение по предприемачество и създаване на тренировъчни предприятия в училищата по изкуствата и спорта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250666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bg-BG" dirty="0" smtClean="0"/>
              <a:t>Обучение по предприемачество</a:t>
            </a:r>
          </a:p>
          <a:p>
            <a:pPr marL="514350" indent="-514350">
              <a:buAutoNum type="arabicPeriod"/>
            </a:pPr>
            <a:endParaRPr lang="bg-BG" dirty="0" smtClean="0"/>
          </a:p>
          <a:p>
            <a:pPr marL="514350" indent="-514350">
              <a:buAutoNum type="arabicPeriod"/>
            </a:pPr>
            <a:r>
              <a:rPr lang="bg-BG" dirty="0" smtClean="0"/>
              <a:t>Подготовка на ученици и учители</a:t>
            </a:r>
          </a:p>
          <a:p>
            <a:pPr marL="514350" indent="-514350">
              <a:buAutoNum type="arabicPeriod"/>
            </a:pPr>
            <a:endParaRPr lang="bg-BG" dirty="0" smtClean="0"/>
          </a:p>
          <a:p>
            <a:pPr marL="514350" indent="-514350">
              <a:buAutoNum type="arabicPeriod"/>
            </a:pPr>
            <a:r>
              <a:rPr lang="bg-BG" dirty="0" smtClean="0"/>
              <a:t>Създаване на учебно-тренировъчни предприятия </a:t>
            </a:r>
          </a:p>
          <a:p>
            <a:pPr marL="514350" indent="-514350">
              <a:buAutoNum type="arabicPeriod"/>
            </a:pPr>
            <a:endParaRPr lang="bg-BG" dirty="0" smtClean="0"/>
          </a:p>
          <a:p>
            <a:pPr marL="514350" indent="-514350">
              <a:buAutoNum type="arabicPeriod"/>
            </a:pPr>
            <a:r>
              <a:rPr lang="bg-BG" dirty="0" smtClean="0"/>
              <a:t>Въвеждане в мрежата на учебно-тренировъчни предприятия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Обучение по предприемачество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bg-BG" dirty="0" smtClean="0"/>
              <a:t>Обучение на учители – ръководители</a:t>
            </a:r>
          </a:p>
          <a:p>
            <a:pPr marL="514350" indent="-514350">
              <a:buAutoNum type="arabicPeriod"/>
            </a:pPr>
            <a:r>
              <a:rPr lang="bg-BG" dirty="0" smtClean="0"/>
              <a:t>Формиране на предприятие и разделяне по отдели</a:t>
            </a:r>
          </a:p>
          <a:p>
            <a:pPr marL="514350" indent="-514350">
              <a:buAutoNum type="arabicPeriod"/>
            </a:pPr>
            <a:r>
              <a:rPr lang="bg-BG" dirty="0" smtClean="0"/>
              <a:t>Обучения за изграждане на екипен дух</a:t>
            </a:r>
          </a:p>
          <a:p>
            <a:pPr marL="514350" indent="-514350">
              <a:buAutoNum type="arabicPeriod"/>
            </a:pPr>
            <a:r>
              <a:rPr lang="bg-BG" dirty="0" smtClean="0"/>
              <a:t>Обучения за генериране на иновативни идеи – Креативен лагер</a:t>
            </a:r>
          </a:p>
          <a:p>
            <a:pPr marL="514350" indent="-514350">
              <a:buAutoNum type="arabicPeriod"/>
            </a:pPr>
            <a:r>
              <a:rPr lang="bg-BG" dirty="0" smtClean="0"/>
              <a:t>Оборудване на кабинети с лаптопи и канцеларски материали</a:t>
            </a:r>
          </a:p>
          <a:p>
            <a:pPr marL="514350" indent="-514350">
              <a:buAutoNum type="arabicPeriod"/>
            </a:pPr>
            <a:r>
              <a:rPr lang="bg-BG" dirty="0" smtClean="0"/>
              <a:t>Предоставяне на средства за начален капитал</a:t>
            </a:r>
          </a:p>
          <a:p>
            <a:pPr marL="514350" indent="-514350">
              <a:buAutoNum type="arabicPeriod"/>
            </a:pPr>
            <a:r>
              <a:rPr lang="bg-BG" dirty="0" smtClean="0"/>
              <a:t>Работа с ментори – </a:t>
            </a:r>
            <a:r>
              <a:rPr lang="en-US" dirty="0" smtClean="0"/>
              <a:t>GEW</a:t>
            </a:r>
            <a:r>
              <a:rPr lang="bg-BG" dirty="0" smtClean="0"/>
              <a:t>, </a:t>
            </a:r>
            <a:r>
              <a:rPr lang="en-US" dirty="0" smtClean="0"/>
              <a:t>MFD</a:t>
            </a:r>
            <a:endParaRPr lang="bg-BG" dirty="0" smtClean="0"/>
          </a:p>
          <a:p>
            <a:pPr marL="514350" indent="-514350">
              <a:buAutoNum type="arabicPeriod"/>
            </a:pPr>
            <a:r>
              <a:rPr lang="bg-BG" dirty="0" smtClean="0"/>
              <a:t>Обучение за презентационни умения и представяне пред публика</a:t>
            </a:r>
          </a:p>
          <a:p>
            <a:pPr marL="514350" indent="-514350">
              <a:buAutoNum type="arabicPeriod"/>
            </a:pPr>
            <a:r>
              <a:rPr lang="bg-BG" dirty="0" smtClean="0"/>
              <a:t>Участие в „</a:t>
            </a:r>
            <a:r>
              <a:rPr lang="bg-BG" dirty="0" err="1" smtClean="0"/>
              <a:t>Брандико</a:t>
            </a:r>
            <a:r>
              <a:rPr lang="bg-BG" dirty="0" smtClean="0"/>
              <a:t>“</a:t>
            </a:r>
          </a:p>
          <a:p>
            <a:pPr marL="514350" indent="-514350">
              <a:buAutoNum type="arabicPeriod"/>
            </a:pPr>
            <a:r>
              <a:rPr lang="bg-BG" dirty="0" smtClean="0"/>
              <a:t>Участие в „ТФ ФЕСТ“ и „Изгряващи звезди“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9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 smtClean="0"/>
              <a:t>Училища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НГПИ „Св. Лука“ – София</a:t>
            </a:r>
          </a:p>
          <a:p>
            <a:r>
              <a:rPr lang="bg-BG" sz="3200" dirty="0" smtClean="0"/>
              <a:t>НПГПФ – София</a:t>
            </a:r>
          </a:p>
          <a:p>
            <a:r>
              <a:rPr lang="bg-BG" sz="3200" dirty="0" smtClean="0"/>
              <a:t>НХГ – Пловдив</a:t>
            </a:r>
          </a:p>
          <a:p>
            <a:r>
              <a:rPr lang="bg-BG" sz="3200" dirty="0" smtClean="0"/>
              <a:t>НГСЕИ – Пловдив</a:t>
            </a:r>
          </a:p>
          <a:p>
            <a:r>
              <a:rPr lang="bg-BG" sz="3200" dirty="0" smtClean="0"/>
              <a:t>НУМТИ – Пловдив</a:t>
            </a:r>
          </a:p>
          <a:p>
            <a:r>
              <a:rPr lang="bg-BG" sz="3200" dirty="0" smtClean="0"/>
              <a:t>СУ „Васил Левски“ - Пловдив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518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Развитие на предприемчивост и инициативност</a:t>
            </a:r>
          </a:p>
          <a:p>
            <a:r>
              <a:rPr lang="bg-BG" dirty="0" smtClean="0"/>
              <a:t>Насърчаване на креативността и иновативното мислене</a:t>
            </a:r>
          </a:p>
          <a:p>
            <a:r>
              <a:rPr lang="bg-BG" dirty="0" smtClean="0"/>
              <a:t>Подобряване на уменията за работа в екип</a:t>
            </a:r>
          </a:p>
          <a:p>
            <a:r>
              <a:rPr lang="bg-BG" dirty="0" smtClean="0"/>
              <a:t>Умения за стартиране на бизнес</a:t>
            </a:r>
          </a:p>
          <a:p>
            <a:r>
              <a:rPr lang="bg-BG" dirty="0" smtClean="0"/>
              <a:t>Управленчески умения</a:t>
            </a:r>
          </a:p>
          <a:p>
            <a:r>
              <a:rPr lang="bg-BG" dirty="0" smtClean="0"/>
              <a:t>Умения за финансово планиране и отчетност</a:t>
            </a:r>
          </a:p>
          <a:p>
            <a:r>
              <a:rPr lang="bg-BG" dirty="0" smtClean="0"/>
              <a:t>Умения за реклама, дистрибуция и продажба</a:t>
            </a:r>
          </a:p>
          <a:p>
            <a:r>
              <a:rPr lang="bg-BG" dirty="0" smtClean="0"/>
              <a:t>Познания в сферата на интелектуалната собственост</a:t>
            </a:r>
          </a:p>
          <a:p>
            <a:r>
              <a:rPr lang="bg-BG" dirty="0" smtClean="0"/>
              <a:t>Развиване на презентационни умения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8" y="-296928"/>
            <a:ext cx="10515600" cy="1325563"/>
          </a:xfrm>
        </p:spPr>
        <p:txBody>
          <a:bodyPr/>
          <a:lstStyle/>
          <a:p>
            <a:r>
              <a:rPr lang="bg-BG" dirty="0" smtClean="0"/>
              <a:t>Предприятия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8" y="823918"/>
            <a:ext cx="10515600" cy="5781598"/>
          </a:xfrm>
        </p:spPr>
        <p:txBody>
          <a:bodyPr/>
          <a:lstStyle/>
          <a:p>
            <a:r>
              <a:rPr lang="bg-BG" dirty="0" smtClean="0"/>
              <a:t>Креативните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 limit art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IDS</a:t>
            </a:r>
            <a:endParaRPr lang="en-US" dirty="0"/>
          </a:p>
        </p:txBody>
      </p:sp>
      <p:pic>
        <p:nvPicPr>
          <p:cNvPr id="2050" name="Picture 2" descr="https://scontent-frt3-1.xx.fbcdn.net/hphotos-ash2/v/t1.0-9/10247411_137879703049370_3026301920496830890_n.jpg?oh=10944adc38ac278aef22121a835bc860&amp;oe=56D350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63" y="747368"/>
            <a:ext cx="2336445" cy="17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0" y="223405"/>
            <a:ext cx="3070747" cy="2047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8160" y="2871083"/>
            <a:ext cx="2990672" cy="1993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88" y="3253209"/>
            <a:ext cx="2201839" cy="33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9961" y="394652"/>
            <a:ext cx="10515600" cy="603344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Numtibook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Creative art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bg-BG" dirty="0" smtClean="0"/>
              <a:t>Алафранга</a:t>
            </a:r>
            <a:endParaRPr lang="en-US" dirty="0"/>
          </a:p>
        </p:txBody>
      </p:sp>
      <p:pic>
        <p:nvPicPr>
          <p:cNvPr id="7" name="Picture 2" descr="https://scontent-frt3-1.xx.fbcdn.net/hphotos-xpt1/v/t1.0-9/10258833_137878676382806_5161651955282963860_n.jpg?oh=1cada97080af49acb3758863eb4618e0&amp;oe=568D1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18" y="72781"/>
            <a:ext cx="3330054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18" y="2892194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87" y="4142095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3484" y="256131"/>
            <a:ext cx="10515600" cy="610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4400" dirty="0" smtClean="0"/>
              <a:t>Постижения</a:t>
            </a:r>
          </a:p>
          <a:p>
            <a:pPr marL="0" indent="0">
              <a:buNone/>
            </a:pPr>
            <a:endParaRPr lang="bg-BG" sz="4400" dirty="0"/>
          </a:p>
          <a:p>
            <a:pPr marL="0" indent="0">
              <a:buNone/>
            </a:pPr>
            <a:r>
              <a:rPr lang="en-US" sz="3600" dirty="0" smtClean="0"/>
              <a:t>No Limit Art – II</a:t>
            </a:r>
            <a:r>
              <a:rPr lang="bg-BG" sz="3600" dirty="0" smtClean="0"/>
              <a:t> място –</a:t>
            </a:r>
            <a:r>
              <a:rPr lang="en-US" sz="3600" dirty="0" smtClean="0"/>
              <a:t> </a:t>
            </a:r>
            <a:r>
              <a:rPr lang="bg-BG" sz="3600" dirty="0" smtClean="0"/>
              <a:t>„Изгряващи звезди“ 2014</a:t>
            </a:r>
          </a:p>
          <a:p>
            <a:pPr marL="0" indent="0">
              <a:buNone/>
            </a:pPr>
            <a:r>
              <a:rPr lang="en-US" sz="3600" dirty="0" smtClean="0"/>
              <a:t>Diverse art – III </a:t>
            </a:r>
            <a:r>
              <a:rPr lang="bg-BG" sz="3600" dirty="0" smtClean="0"/>
              <a:t>място „</a:t>
            </a:r>
            <a:r>
              <a:rPr lang="bg-BG" sz="3600" dirty="0" err="1" smtClean="0"/>
              <a:t>Брандико</a:t>
            </a:r>
            <a:r>
              <a:rPr lang="bg-BG" sz="3600" dirty="0" smtClean="0"/>
              <a:t>“ 2014</a:t>
            </a:r>
          </a:p>
          <a:p>
            <a:pPr marL="0" indent="0">
              <a:buNone/>
            </a:pPr>
            <a:r>
              <a:rPr lang="en-US" sz="3600" dirty="0" smtClean="0"/>
              <a:t>Junior Design – I</a:t>
            </a:r>
            <a:r>
              <a:rPr lang="bg-BG" sz="3600" dirty="0" smtClean="0"/>
              <a:t> място „</a:t>
            </a:r>
            <a:r>
              <a:rPr lang="bg-BG" sz="3600" dirty="0" err="1" smtClean="0"/>
              <a:t>Брандико</a:t>
            </a:r>
            <a:r>
              <a:rPr lang="bg-BG" sz="3600" dirty="0" smtClean="0"/>
              <a:t>“ 2014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IDS – III </a:t>
            </a:r>
            <a:r>
              <a:rPr lang="bg-BG" sz="3600" dirty="0" smtClean="0"/>
              <a:t>място – „Изгряващи звезди“ 2015</a:t>
            </a:r>
          </a:p>
          <a:p>
            <a:pPr marL="0" indent="0">
              <a:buNone/>
            </a:pPr>
            <a:r>
              <a:rPr lang="en-US" sz="3600" dirty="0" smtClean="0"/>
              <a:t>METALPRIZ – I </a:t>
            </a:r>
            <a:r>
              <a:rPr lang="bg-BG" sz="3600" dirty="0" smtClean="0"/>
              <a:t>място „Изгряващи звезди“ 2015</a:t>
            </a:r>
          </a:p>
          <a:p>
            <a:pPr marL="0" indent="0">
              <a:buNone/>
            </a:pPr>
            <a:r>
              <a:rPr lang="en-US" sz="3600" dirty="0" smtClean="0"/>
              <a:t>Diverse Art – II </a:t>
            </a:r>
            <a:r>
              <a:rPr lang="bg-BG" sz="3600" dirty="0" smtClean="0"/>
              <a:t>място „</a:t>
            </a:r>
            <a:r>
              <a:rPr lang="bg-BG" sz="3600" dirty="0" err="1" smtClean="0"/>
              <a:t>Брандико</a:t>
            </a:r>
            <a:r>
              <a:rPr lang="bg-BG" sz="3600" dirty="0" smtClean="0"/>
              <a:t>“ 2015</a:t>
            </a:r>
          </a:p>
          <a:p>
            <a:pPr marL="0" indent="0">
              <a:buNone/>
            </a:pPr>
            <a:r>
              <a:rPr lang="en-US" sz="3600" dirty="0" smtClean="0"/>
              <a:t>S9 Design – I </a:t>
            </a:r>
            <a:r>
              <a:rPr lang="bg-BG" sz="3600" dirty="0" smtClean="0"/>
              <a:t>място „</a:t>
            </a:r>
            <a:r>
              <a:rPr lang="bg-BG" sz="3600" dirty="0" err="1" smtClean="0"/>
              <a:t>Брандико</a:t>
            </a:r>
            <a:r>
              <a:rPr lang="bg-BG" sz="3600" dirty="0" smtClean="0"/>
              <a:t>“ 2015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155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Брандико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Изграждане, развитие и защита на интелектуална собственост</a:t>
            </a:r>
          </a:p>
          <a:p>
            <a:r>
              <a:rPr lang="bg-BG" dirty="0" smtClean="0"/>
              <a:t>Създаване на търговска марка</a:t>
            </a:r>
          </a:p>
          <a:p>
            <a:r>
              <a:rPr lang="bg-BG" dirty="0" smtClean="0"/>
              <a:t>Регистриране на марката като Марка на Общността</a:t>
            </a:r>
          </a:p>
          <a:p>
            <a:r>
              <a:rPr lang="bg-BG" dirty="0" smtClean="0"/>
              <a:t>Изграждане на маркетингова стратегия за утвърждаване на бранда</a:t>
            </a:r>
          </a:p>
          <a:p>
            <a:r>
              <a:rPr lang="bg-BG" dirty="0" smtClean="0"/>
              <a:t>Конкурсът се провежда от 2010г. С близо 200 тренировъчни предприятия от над 25 града и 3 държави с общо над 2000 ученици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4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388</Words>
  <Application>Microsoft Macintosh PowerPoint</Application>
  <PresentationFormat>Custom</PresentationFormat>
  <Paragraphs>86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Image</vt:lpstr>
      <vt:lpstr>PowerPoint Presentation</vt:lpstr>
      <vt:lpstr>Проект „stARTs” – Обучение по предприемачество и създаване на тренировъчни предприятия в училищата по изкуствата и спорта</vt:lpstr>
      <vt:lpstr>Обучение по предприемачество</vt:lpstr>
      <vt:lpstr>Училища</vt:lpstr>
      <vt:lpstr>Резултати</vt:lpstr>
      <vt:lpstr>Предприятия</vt:lpstr>
      <vt:lpstr>PowerPoint Presentation</vt:lpstr>
      <vt:lpstr>PowerPoint Presentation</vt:lpstr>
      <vt:lpstr>Брандико</vt:lpstr>
      <vt:lpstr>Брандико и stARTs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Jolovski</dc:creator>
  <cp:lastModifiedBy>James Jolovski</cp:lastModifiedBy>
  <cp:revision>8</cp:revision>
  <dcterms:created xsi:type="dcterms:W3CDTF">2015-10-14T12:55:49Z</dcterms:created>
  <dcterms:modified xsi:type="dcterms:W3CDTF">2015-10-15T09:41:08Z</dcterms:modified>
</cp:coreProperties>
</file>