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0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1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2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3.xml" ContentType="application/vnd.openxmlformats-officedocument.them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14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theme/theme15.xml" ContentType="application/vnd.openxmlformats-officedocument.theme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16.xml" ContentType="application/vnd.openxmlformats-officedocument.theme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theme/theme17.xml" ContentType="application/vnd.openxmlformats-officedocument.theme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18.xml" ContentType="application/vnd.openxmlformats-officedocument.theme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theme/theme19.xml" ContentType="application/vnd.openxmlformats-officedocument.theme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theme/theme20.xml" ContentType="application/vnd.openxmlformats-officedocument.theme+xml"/>
  <Override PartName="/ppt/theme/theme2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4223" r:id="rId2"/>
    <p:sldMasterId id="2147484236" r:id="rId3"/>
    <p:sldMasterId id="2147484248" r:id="rId4"/>
    <p:sldMasterId id="2147484260" r:id="rId5"/>
    <p:sldMasterId id="2147484273" r:id="rId6"/>
    <p:sldMasterId id="2147484285" r:id="rId7"/>
    <p:sldMasterId id="2147484297" r:id="rId8"/>
    <p:sldMasterId id="2147484309" r:id="rId9"/>
    <p:sldMasterId id="2147484321" r:id="rId10"/>
    <p:sldMasterId id="2147484333" r:id="rId11"/>
    <p:sldMasterId id="2147484345" r:id="rId12"/>
    <p:sldMasterId id="2147484357" r:id="rId13"/>
    <p:sldMasterId id="2147484370" r:id="rId14"/>
    <p:sldMasterId id="2147484382" r:id="rId15"/>
    <p:sldMasterId id="2147484394" r:id="rId16"/>
    <p:sldMasterId id="2147484406" r:id="rId17"/>
    <p:sldMasterId id="2147484418" r:id="rId18"/>
    <p:sldMasterId id="2147484430" r:id="rId19"/>
    <p:sldMasterId id="2147484442" r:id="rId20"/>
  </p:sldMasterIdLst>
  <p:notesMasterIdLst>
    <p:notesMasterId r:id="rId37"/>
  </p:notesMasterIdLst>
  <p:sldIdLst>
    <p:sldId id="340" r:id="rId21"/>
    <p:sldId id="352" r:id="rId22"/>
    <p:sldId id="363" r:id="rId23"/>
    <p:sldId id="364" r:id="rId24"/>
    <p:sldId id="355" r:id="rId25"/>
    <p:sldId id="354" r:id="rId26"/>
    <p:sldId id="357" r:id="rId27"/>
    <p:sldId id="358" r:id="rId28"/>
    <p:sldId id="360" r:id="rId29"/>
    <p:sldId id="362" r:id="rId30"/>
    <p:sldId id="327" r:id="rId31"/>
    <p:sldId id="356" r:id="rId32"/>
    <p:sldId id="361" r:id="rId33"/>
    <p:sldId id="359" r:id="rId34"/>
    <p:sldId id="365" r:id="rId35"/>
    <p:sldId id="339" r:id="rId36"/>
  </p:sldIdLst>
  <p:sldSz cx="9144000" cy="6858000" type="screen4x3"/>
  <p:notesSz cx="6858000" cy="9144000"/>
  <p:defaultTextStyle>
    <a:defPPr>
      <a:defRPr lang="bg-BG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EE" initials="v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D3F1"/>
    <a:srgbClr val="FF6600"/>
    <a:srgbClr val="FF99CC"/>
    <a:srgbClr val="B6DF89"/>
    <a:srgbClr val="A6A6A6"/>
    <a:srgbClr val="EEEEEE"/>
    <a:srgbClr val="DDDDDD"/>
    <a:srgbClr val="D3ECF2"/>
    <a:srgbClr val="C4E59F"/>
    <a:srgbClr val="FFE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47" autoAdjust="0"/>
    <p:restoredTop sz="96092" autoAdjust="0"/>
  </p:normalViewPr>
  <p:slideViewPr>
    <p:cSldViewPr>
      <p:cViewPr>
        <p:scale>
          <a:sx n="100" d="100"/>
          <a:sy n="100" d="100"/>
        </p:scale>
        <p:origin x="-1458" y="-306"/>
      </p:cViewPr>
      <p:guideLst>
        <p:guide orient="horz" pos="2160"/>
        <p:guide orient="horz" pos="3748"/>
        <p:guide orient="horz" pos="935"/>
        <p:guide pos="2880"/>
        <p:guide pos="113"/>
        <p:guide pos="5647"/>
      </p:guideLst>
    </p:cSldViewPr>
  </p:slideViewPr>
  <p:outlineViewPr>
    <p:cViewPr>
      <p:scale>
        <a:sx n="33" d="100"/>
        <a:sy n="33" d="100"/>
      </p:scale>
      <p:origin x="0" y="21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6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.xml"/><Relationship Id="rId34" Type="http://schemas.openxmlformats.org/officeDocument/2006/relationships/slide" Target="slides/slide14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5.xml"/><Relationship Id="rId33" Type="http://schemas.openxmlformats.org/officeDocument/2006/relationships/slide" Target="slides/slide13.xml"/><Relationship Id="rId38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9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4.xml"/><Relationship Id="rId32" Type="http://schemas.openxmlformats.org/officeDocument/2006/relationships/slide" Target="slides/slide12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36" Type="http://schemas.openxmlformats.org/officeDocument/2006/relationships/slide" Target="slides/slide16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30" Type="http://schemas.openxmlformats.org/officeDocument/2006/relationships/slide" Target="slides/slide10.xml"/><Relationship Id="rId35" Type="http://schemas.openxmlformats.org/officeDocument/2006/relationships/slide" Target="slides/slide1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/>
            </a:lvl1pPr>
          </a:lstStyle>
          <a:p>
            <a:pPr>
              <a:defRPr/>
            </a:pPr>
            <a:endParaRPr lang="bg-BG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/>
            </a:lvl1pPr>
          </a:lstStyle>
          <a:p>
            <a:pPr>
              <a:defRPr/>
            </a:pPr>
            <a:endParaRPr lang="bg-BG" dirty="0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noProof="0" smtClean="0"/>
              <a:t>Click to edit Master text styles</a:t>
            </a:r>
          </a:p>
          <a:p>
            <a:pPr lvl="1"/>
            <a:r>
              <a:rPr lang="bg-BG" noProof="0" smtClean="0"/>
              <a:t>Second level</a:t>
            </a:r>
          </a:p>
          <a:p>
            <a:pPr lvl="2"/>
            <a:r>
              <a:rPr lang="bg-BG" noProof="0" smtClean="0"/>
              <a:t>Third level</a:t>
            </a:r>
          </a:p>
          <a:p>
            <a:pPr lvl="3"/>
            <a:r>
              <a:rPr lang="bg-BG" noProof="0" smtClean="0"/>
              <a:t>Fourth level</a:t>
            </a:r>
          </a:p>
          <a:p>
            <a:pPr lvl="4"/>
            <a:r>
              <a:rPr lang="bg-BG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/>
            </a:lvl1pPr>
          </a:lstStyle>
          <a:p>
            <a:pPr>
              <a:defRPr/>
            </a:pPr>
            <a:endParaRPr lang="bg-BG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C512CBB-8246-42B3-BA18-F6EB28FE5AB4}" type="slidenum">
              <a:rPr lang="bg-BG"/>
              <a:pPr>
                <a:defRPr/>
              </a:pPr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7531386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93527-8418-4418-887A-53D68217BD7E}" type="slidenum">
              <a:rPr lang="bg-BG" smtClean="0">
                <a:solidFill>
                  <a:prstClr val="black"/>
                </a:solidFill>
              </a:rPr>
              <a:pPr/>
              <a:t>1</a:t>
            </a:fld>
            <a:endParaRPr lang="bg-B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655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88EE0F2-690A-4639-828B-706414137A55}" type="slidenum">
              <a:rPr lang="bg-BG" smtClean="0"/>
              <a:pPr eaLnBrk="1" hangingPunct="1"/>
              <a:t>5</a:t>
            </a:fld>
            <a:endParaRPr lang="bg-BG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FC5EA3F-9F32-442E-B59A-0EF19FADF969}" type="slidenum">
              <a:rPr lang="bg-BG" smtClean="0">
                <a:solidFill>
                  <a:prstClr val="black"/>
                </a:solidFill>
              </a:rPr>
              <a:pPr eaLnBrk="1" hangingPunct="1"/>
              <a:t>6</a:t>
            </a:fld>
            <a:endParaRPr lang="bg-BG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FC5EA3F-9F32-442E-B59A-0EF19FADF969}" type="slidenum">
              <a:rPr lang="bg-BG" smtClean="0"/>
              <a:pPr eaLnBrk="1" hangingPunct="1"/>
              <a:t>7</a:t>
            </a:fld>
            <a:endParaRPr lang="bg-BG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FC5EA3F-9F32-442E-B59A-0EF19FADF969}" type="slidenum">
              <a:rPr lang="bg-BG" smtClean="0"/>
              <a:pPr eaLnBrk="1" hangingPunct="1"/>
              <a:t>8</a:t>
            </a:fld>
            <a:endParaRPr lang="bg-BG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Picture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95"/>
          <a:stretch>
            <a:fillRect/>
          </a:stretch>
        </p:blipFill>
        <p:spPr bwMode="auto">
          <a:xfrm>
            <a:off x="0" y="1268413"/>
            <a:ext cx="9144000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996964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99677673"/>
      </p:ext>
    </p:extLst>
  </p:cSld>
  <p:clrMapOvr>
    <a:masterClrMapping/>
  </p:clrMapOvr>
  <p:transition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67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887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696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57531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2244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9874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790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0094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2309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0658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89867265"/>
      </p:ext>
    </p:extLst>
  </p:cSld>
  <p:clrMapOvr>
    <a:masterClrMapping/>
  </p:clrMapOvr>
  <p:transition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349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8584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5288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4351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32646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0025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1497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2432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5521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8825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03392696"/>
      </p:ext>
    </p:extLst>
  </p:cSld>
  <p:clrMapOvr>
    <a:masterClrMapping/>
  </p:clrMapOvr>
  <p:transition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240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6610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2024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8436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2682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57584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967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0914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4228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4766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bg-BG" noProof="0" dirty="0" smtClean="0"/>
          </a:p>
        </p:txBody>
      </p:sp>
    </p:spTree>
    <p:extLst>
      <p:ext uri="{BB962C8B-B14F-4D97-AF65-F5344CB8AC3E}">
        <p14:creationId xmlns:p14="http://schemas.microsoft.com/office/powerpoint/2010/main" val="4022716403"/>
      </p:ext>
    </p:extLst>
  </p:cSld>
  <p:clrMapOvr>
    <a:masterClrMapping/>
  </p:clrMapOvr>
  <p:transition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1517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3949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361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6940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2008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4725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12215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9319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333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8919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/>
              <a:pPr/>
              <a:t>12.10.2015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9516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7788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4772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8398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3975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2005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152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Picture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95"/>
          <a:stretch>
            <a:fillRect/>
          </a:stretch>
        </p:blipFill>
        <p:spPr bwMode="auto">
          <a:xfrm>
            <a:off x="0" y="1268413"/>
            <a:ext cx="9144000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2205199"/>
      </p:ext>
    </p:extLst>
  </p:cSld>
  <p:clrMapOvr>
    <a:masterClrMapping/>
  </p:clrMapOvr>
  <p:transition>
    <p:fad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91215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1602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/>
              <a:pPr/>
              <a:t>12.10.2015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0351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6864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0290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1030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5462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9151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2080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7091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108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26578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/>
              <a:pPr/>
              <a:t>12.10.2015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4942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9563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9524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6120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3466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0647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6910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2605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2371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7174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/>
              <a:pPr/>
              <a:t>12.10.2015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50481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5917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2884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2490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7181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2452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3554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8193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0280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3553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/>
              <a:pPr/>
              <a:t>12.10.2015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364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03284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2632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7760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6272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1659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302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561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4730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4548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/>
              <a:pPr/>
              <a:t>12.10.2015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311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9235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02164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5711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956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7774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0420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5805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0612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1781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93527142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/>
              <a:pPr/>
              <a:t>12.10.2015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1006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7486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5446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87643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116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6716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7188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6004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1578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4753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/>
              <a:pPr/>
              <a:t>12.10.2015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4944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8322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8050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3809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71607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8047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2190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8704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5106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6925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/>
              <a:pPr/>
              <a:t>12.10.2015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7982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4353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9949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520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6811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Picture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95"/>
          <a:stretch>
            <a:fillRect/>
          </a:stretch>
        </p:blipFill>
        <p:spPr bwMode="auto">
          <a:xfrm>
            <a:off x="0" y="1268413"/>
            <a:ext cx="9144000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2107493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/>
              <a:pPr/>
              <a:t>12.10.2015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/>
              <a:pPr/>
              <a:t>12.10.2015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Picture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95"/>
          <a:stretch>
            <a:fillRect/>
          </a:stretch>
        </p:blipFill>
        <p:spPr bwMode="auto">
          <a:xfrm>
            <a:off x="0" y="1268413"/>
            <a:ext cx="9144000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9969644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719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57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6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65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9304562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992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73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502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251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896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178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363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542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572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784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11439267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650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046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8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191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495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419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860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397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/>
              <a:pPr/>
              <a:t>12.10.2015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/>
              <a:pPr/>
              <a:t>12.10.2015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01948710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/>
              <a:pPr/>
              <a:t>12.10.2015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/>
              <a:pPr/>
              <a:t>12.10.2015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/>
              <a:pPr/>
              <a:t>12.10.2015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/>
              <a:pPr/>
              <a:t>12.10.2015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/>
              <a:pPr/>
              <a:t>12.10.2015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/>
              <a:pPr/>
              <a:t>12.10.2015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/>
              <a:pPr/>
              <a:t>12.10.2015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/>
              <a:pPr/>
              <a:t>12.10.2015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/>
              <a:pPr/>
              <a:t>12.10.2015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719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64776986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57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6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65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992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73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502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251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896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178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363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0293974"/>
      </p:ext>
    </p:extLst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542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572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784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650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046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8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191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495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419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860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8594841"/>
      </p:ext>
    </p:extLst>
  </p:cSld>
  <p:clrMapOvr>
    <a:masterClrMapping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397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618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034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150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159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921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513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416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48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81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0236525"/>
      </p:ext>
    </p:extLst>
  </p:cSld>
  <p:clrMapOvr>
    <a:masterClrMapping/>
  </p:clrMapOvr>
  <p:transition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18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676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517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803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543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431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033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882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844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181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slideLayout" Target="../slideLayouts/slideLayout147.xml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6.xml"/><Relationship Id="rId3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5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60.xml"/><Relationship Id="rId1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4.xml"/><Relationship Id="rId11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7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7.xml"/><Relationship Id="rId3" Type="http://schemas.openxmlformats.org/officeDocument/2006/relationships/slideLayout" Target="../slideLayouts/slideLayout172.xml"/><Relationship Id="rId7" Type="http://schemas.openxmlformats.org/officeDocument/2006/relationships/slideLayout" Target="../slideLayouts/slideLayout176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71.xml"/><Relationship Id="rId1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5.xml"/><Relationship Id="rId11" Type="http://schemas.openxmlformats.org/officeDocument/2006/relationships/slideLayout" Target="../slideLayouts/slideLayout180.xml"/><Relationship Id="rId5" Type="http://schemas.openxmlformats.org/officeDocument/2006/relationships/slideLayout" Target="../slideLayouts/slideLayout174.xml"/><Relationship Id="rId10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8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8.xml"/><Relationship Id="rId3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87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82.xml"/><Relationship Id="rId1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6.xml"/><Relationship Id="rId11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9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9.xml"/><Relationship Id="rId3" Type="http://schemas.openxmlformats.org/officeDocument/2006/relationships/slideLayout" Target="../slideLayouts/slideLayout194.xml"/><Relationship Id="rId7" Type="http://schemas.openxmlformats.org/officeDocument/2006/relationships/slideLayout" Target="../slideLayouts/slideLayout198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93.xml"/><Relationship Id="rId1" Type="http://schemas.openxmlformats.org/officeDocument/2006/relationships/slideLayout" Target="../slideLayouts/slideLayout192.xml"/><Relationship Id="rId6" Type="http://schemas.openxmlformats.org/officeDocument/2006/relationships/slideLayout" Target="../slideLayouts/slideLayout197.xml"/><Relationship Id="rId11" Type="http://schemas.openxmlformats.org/officeDocument/2006/relationships/slideLayout" Target="../slideLayouts/slideLayout202.xml"/><Relationship Id="rId5" Type="http://schemas.openxmlformats.org/officeDocument/2006/relationships/slideLayout" Target="../slideLayouts/slideLayout196.xml"/><Relationship Id="rId10" Type="http://schemas.openxmlformats.org/officeDocument/2006/relationships/slideLayout" Target="../slideLayouts/slideLayout201.xml"/><Relationship Id="rId4" Type="http://schemas.openxmlformats.org/officeDocument/2006/relationships/slideLayout" Target="../slideLayouts/slideLayout195.xml"/><Relationship Id="rId9" Type="http://schemas.openxmlformats.org/officeDocument/2006/relationships/slideLayout" Target="../slideLayouts/slideLayout200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0.xml"/><Relationship Id="rId3" Type="http://schemas.openxmlformats.org/officeDocument/2006/relationships/slideLayout" Target="../slideLayouts/slideLayout205.xml"/><Relationship Id="rId7" Type="http://schemas.openxmlformats.org/officeDocument/2006/relationships/slideLayout" Target="../slideLayouts/slideLayout209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4.xml"/><Relationship Id="rId1" Type="http://schemas.openxmlformats.org/officeDocument/2006/relationships/slideLayout" Target="../slideLayouts/slideLayout203.xml"/><Relationship Id="rId6" Type="http://schemas.openxmlformats.org/officeDocument/2006/relationships/slideLayout" Target="../slideLayouts/slideLayout208.xml"/><Relationship Id="rId11" Type="http://schemas.openxmlformats.org/officeDocument/2006/relationships/slideLayout" Target="../slideLayouts/slideLayout213.xml"/><Relationship Id="rId5" Type="http://schemas.openxmlformats.org/officeDocument/2006/relationships/slideLayout" Target="../slideLayouts/slideLayout207.xml"/><Relationship Id="rId10" Type="http://schemas.openxmlformats.org/officeDocument/2006/relationships/slideLayout" Target="../slideLayouts/slideLayout212.xml"/><Relationship Id="rId4" Type="http://schemas.openxmlformats.org/officeDocument/2006/relationships/slideLayout" Target="../slideLayouts/slideLayout206.xml"/><Relationship Id="rId9" Type="http://schemas.openxmlformats.org/officeDocument/2006/relationships/slideLayout" Target="../slideLayouts/slideLayout21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1.xml"/><Relationship Id="rId13" Type="http://schemas.openxmlformats.org/officeDocument/2006/relationships/theme" Target="../theme/theme20.xml"/><Relationship Id="rId3" Type="http://schemas.openxmlformats.org/officeDocument/2006/relationships/slideLayout" Target="../slideLayouts/slideLayout216.xml"/><Relationship Id="rId7" Type="http://schemas.openxmlformats.org/officeDocument/2006/relationships/slideLayout" Target="../slideLayouts/slideLayout220.xml"/><Relationship Id="rId12" Type="http://schemas.openxmlformats.org/officeDocument/2006/relationships/slideLayout" Target="../slideLayouts/slideLayout225.xml"/><Relationship Id="rId2" Type="http://schemas.openxmlformats.org/officeDocument/2006/relationships/slideLayout" Target="../slideLayouts/slideLayout215.xml"/><Relationship Id="rId1" Type="http://schemas.openxmlformats.org/officeDocument/2006/relationships/slideLayout" Target="../slideLayouts/slideLayout214.xml"/><Relationship Id="rId6" Type="http://schemas.openxmlformats.org/officeDocument/2006/relationships/slideLayout" Target="../slideLayouts/slideLayout219.xml"/><Relationship Id="rId11" Type="http://schemas.openxmlformats.org/officeDocument/2006/relationships/slideLayout" Target="../slideLayouts/slideLayout224.xml"/><Relationship Id="rId5" Type="http://schemas.openxmlformats.org/officeDocument/2006/relationships/slideLayout" Target="../slideLayouts/slideLayout218.xml"/><Relationship Id="rId10" Type="http://schemas.openxmlformats.org/officeDocument/2006/relationships/slideLayout" Target="../slideLayouts/slideLayout223.xml"/><Relationship Id="rId4" Type="http://schemas.openxmlformats.org/officeDocument/2006/relationships/slideLayout" Target="../slideLayouts/slideLayout217.xml"/><Relationship Id="rId9" Type="http://schemas.openxmlformats.org/officeDocument/2006/relationships/slideLayout" Target="../slideLayouts/slideLayout2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2" tx1="lt1" bg2="dk1" tx2="lt2" accent1="accent1" accent2="accent2" accent3="accent3" accent4="accent4" accent5="accent5" accent6="accent6" hlink="hlink" folHlink="folHlink"/>
  <p:sldLayoutIdLst>
    <p:sldLayoutId id="2147484222" r:id="rId1"/>
    <p:sldLayoutId id="2147484210" r:id="rId2"/>
    <p:sldLayoutId id="2147484211" r:id="rId3"/>
    <p:sldLayoutId id="2147484212" r:id="rId4"/>
    <p:sldLayoutId id="2147484213" r:id="rId5"/>
    <p:sldLayoutId id="2147484214" r:id="rId6"/>
    <p:sldLayoutId id="2147484215" r:id="rId7"/>
    <p:sldLayoutId id="2147484216" r:id="rId8"/>
    <p:sldLayoutId id="2147484217" r:id="rId9"/>
    <p:sldLayoutId id="2147484218" r:id="rId10"/>
    <p:sldLayoutId id="2147484219" r:id="rId11"/>
    <p:sldLayoutId id="2147484220" r:id="rId12"/>
    <p:sldLayoutId id="2147484221" r:id="rId13"/>
  </p:sldLayoutIdLst>
  <p:transition>
    <p:fade/>
  </p:transition>
  <p:hf hdr="0" ftr="0" dt="0"/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marL="396875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914400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800">
          <a:solidFill>
            <a:schemeClr val="bg1"/>
          </a:solidFill>
          <a:latin typeface="+mn-lt"/>
        </a:defRPr>
      </a:lvl2pPr>
      <a:lvl3pPr marL="1258888" indent="-344488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bg1"/>
          </a:solidFill>
          <a:latin typeface="+mn-lt"/>
        </a:defRPr>
      </a:lvl3pPr>
      <a:lvl4pPr marL="1604963" indent="-3460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bg1"/>
          </a:solidFill>
          <a:latin typeface="+mn-lt"/>
        </a:defRPr>
      </a:lvl4pPr>
      <a:lvl5pPr marL="1941513" indent="-3365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bg1"/>
          </a:solidFill>
          <a:latin typeface="+mn-lt"/>
        </a:defRPr>
      </a:lvl5pPr>
      <a:lvl6pPr marL="2398713" indent="-33655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bg1"/>
          </a:solidFill>
          <a:latin typeface="+mn-lt"/>
        </a:defRPr>
      </a:lvl6pPr>
      <a:lvl7pPr marL="2855913" indent="-33655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bg1"/>
          </a:solidFill>
          <a:latin typeface="+mn-lt"/>
        </a:defRPr>
      </a:lvl7pPr>
      <a:lvl8pPr marL="3313113" indent="-33655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bg1"/>
          </a:solidFill>
          <a:latin typeface="+mn-lt"/>
        </a:defRPr>
      </a:lvl8pPr>
      <a:lvl9pPr marL="3770313" indent="-33655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bg1"/>
          </a:solidFill>
          <a:latin typeface="+mn-lt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523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2" r:id="rId1"/>
    <p:sldLayoutId id="2147484323" r:id="rId2"/>
    <p:sldLayoutId id="2147484324" r:id="rId3"/>
    <p:sldLayoutId id="2147484325" r:id="rId4"/>
    <p:sldLayoutId id="2147484326" r:id="rId5"/>
    <p:sldLayoutId id="2147484327" r:id="rId6"/>
    <p:sldLayoutId id="2147484328" r:id="rId7"/>
    <p:sldLayoutId id="2147484329" r:id="rId8"/>
    <p:sldLayoutId id="2147484330" r:id="rId9"/>
    <p:sldLayoutId id="2147484331" r:id="rId10"/>
    <p:sldLayoutId id="2147484332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131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4" r:id="rId1"/>
    <p:sldLayoutId id="2147484335" r:id="rId2"/>
    <p:sldLayoutId id="2147484336" r:id="rId3"/>
    <p:sldLayoutId id="2147484337" r:id="rId4"/>
    <p:sldLayoutId id="2147484338" r:id="rId5"/>
    <p:sldLayoutId id="2147484339" r:id="rId6"/>
    <p:sldLayoutId id="2147484340" r:id="rId7"/>
    <p:sldLayoutId id="2147484341" r:id="rId8"/>
    <p:sldLayoutId id="2147484342" r:id="rId9"/>
    <p:sldLayoutId id="2147484343" r:id="rId10"/>
    <p:sldLayoutId id="2147484344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929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6" r:id="rId1"/>
    <p:sldLayoutId id="2147484347" r:id="rId2"/>
    <p:sldLayoutId id="2147484348" r:id="rId3"/>
    <p:sldLayoutId id="2147484349" r:id="rId4"/>
    <p:sldLayoutId id="2147484350" r:id="rId5"/>
    <p:sldLayoutId id="2147484351" r:id="rId6"/>
    <p:sldLayoutId id="2147484352" r:id="rId7"/>
    <p:sldLayoutId id="2147484353" r:id="rId8"/>
    <p:sldLayoutId id="2147484354" r:id="rId9"/>
    <p:sldLayoutId id="2147484355" r:id="rId10"/>
    <p:sldLayoutId id="2147484356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435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8" r:id="rId1"/>
    <p:sldLayoutId id="2147484359" r:id="rId2"/>
    <p:sldLayoutId id="2147484360" r:id="rId3"/>
    <p:sldLayoutId id="2147484361" r:id="rId4"/>
    <p:sldLayoutId id="2147484362" r:id="rId5"/>
    <p:sldLayoutId id="2147484363" r:id="rId6"/>
    <p:sldLayoutId id="2147484364" r:id="rId7"/>
    <p:sldLayoutId id="2147484365" r:id="rId8"/>
    <p:sldLayoutId id="2147484366" r:id="rId9"/>
    <p:sldLayoutId id="2147484367" r:id="rId10"/>
    <p:sldLayoutId id="2147484368" r:id="rId11"/>
    <p:sldLayoutId id="2147484369" r:id="rId12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3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1" r:id="rId1"/>
    <p:sldLayoutId id="2147484372" r:id="rId2"/>
    <p:sldLayoutId id="2147484373" r:id="rId3"/>
    <p:sldLayoutId id="2147484374" r:id="rId4"/>
    <p:sldLayoutId id="2147484375" r:id="rId5"/>
    <p:sldLayoutId id="2147484376" r:id="rId6"/>
    <p:sldLayoutId id="2147484377" r:id="rId7"/>
    <p:sldLayoutId id="2147484378" r:id="rId8"/>
    <p:sldLayoutId id="2147484379" r:id="rId9"/>
    <p:sldLayoutId id="2147484380" r:id="rId10"/>
    <p:sldLayoutId id="2147484381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955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3" r:id="rId1"/>
    <p:sldLayoutId id="2147484384" r:id="rId2"/>
    <p:sldLayoutId id="2147484385" r:id="rId3"/>
    <p:sldLayoutId id="2147484386" r:id="rId4"/>
    <p:sldLayoutId id="2147484387" r:id="rId5"/>
    <p:sldLayoutId id="2147484388" r:id="rId6"/>
    <p:sldLayoutId id="2147484389" r:id="rId7"/>
    <p:sldLayoutId id="2147484390" r:id="rId8"/>
    <p:sldLayoutId id="2147484391" r:id="rId9"/>
    <p:sldLayoutId id="2147484392" r:id="rId10"/>
    <p:sldLayoutId id="2147484393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371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5" r:id="rId1"/>
    <p:sldLayoutId id="2147484396" r:id="rId2"/>
    <p:sldLayoutId id="2147484397" r:id="rId3"/>
    <p:sldLayoutId id="2147484398" r:id="rId4"/>
    <p:sldLayoutId id="2147484399" r:id="rId5"/>
    <p:sldLayoutId id="2147484400" r:id="rId6"/>
    <p:sldLayoutId id="2147484401" r:id="rId7"/>
    <p:sldLayoutId id="2147484402" r:id="rId8"/>
    <p:sldLayoutId id="2147484403" r:id="rId9"/>
    <p:sldLayoutId id="2147484404" r:id="rId10"/>
    <p:sldLayoutId id="2147484405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311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7" r:id="rId1"/>
    <p:sldLayoutId id="2147484408" r:id="rId2"/>
    <p:sldLayoutId id="2147484409" r:id="rId3"/>
    <p:sldLayoutId id="2147484410" r:id="rId4"/>
    <p:sldLayoutId id="2147484411" r:id="rId5"/>
    <p:sldLayoutId id="2147484412" r:id="rId6"/>
    <p:sldLayoutId id="2147484413" r:id="rId7"/>
    <p:sldLayoutId id="2147484414" r:id="rId8"/>
    <p:sldLayoutId id="2147484415" r:id="rId9"/>
    <p:sldLayoutId id="2147484416" r:id="rId10"/>
    <p:sldLayoutId id="2147484417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18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9" r:id="rId1"/>
    <p:sldLayoutId id="2147484420" r:id="rId2"/>
    <p:sldLayoutId id="2147484421" r:id="rId3"/>
    <p:sldLayoutId id="2147484422" r:id="rId4"/>
    <p:sldLayoutId id="2147484423" r:id="rId5"/>
    <p:sldLayoutId id="2147484424" r:id="rId6"/>
    <p:sldLayoutId id="2147484425" r:id="rId7"/>
    <p:sldLayoutId id="2147484426" r:id="rId8"/>
    <p:sldLayoutId id="2147484427" r:id="rId9"/>
    <p:sldLayoutId id="2147484428" r:id="rId10"/>
    <p:sldLayoutId id="2147484429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16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1" r:id="rId1"/>
    <p:sldLayoutId id="2147484432" r:id="rId2"/>
    <p:sldLayoutId id="2147484433" r:id="rId3"/>
    <p:sldLayoutId id="2147484434" r:id="rId4"/>
    <p:sldLayoutId id="2147484435" r:id="rId5"/>
    <p:sldLayoutId id="2147484436" r:id="rId6"/>
    <p:sldLayoutId id="2147484437" r:id="rId7"/>
    <p:sldLayoutId id="2147484438" r:id="rId8"/>
    <p:sldLayoutId id="2147484439" r:id="rId9"/>
    <p:sldLayoutId id="2147484440" r:id="rId10"/>
    <p:sldLayoutId id="2147484441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96EB72-C7D9-45C1-BD57-8EDB6AD8A858}" type="datetimeFigureOut">
              <a:rPr lang="bg-BG" smtClean="0"/>
              <a:pPr/>
              <a:t>12.10.2015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4" r:id="rId1"/>
    <p:sldLayoutId id="2147484225" r:id="rId2"/>
    <p:sldLayoutId id="2147484226" r:id="rId3"/>
    <p:sldLayoutId id="2147484227" r:id="rId4"/>
    <p:sldLayoutId id="2147484228" r:id="rId5"/>
    <p:sldLayoutId id="2147484229" r:id="rId6"/>
    <p:sldLayoutId id="2147484230" r:id="rId7"/>
    <p:sldLayoutId id="2147484231" r:id="rId8"/>
    <p:sldLayoutId id="2147484232" r:id="rId9"/>
    <p:sldLayoutId id="2147484233" r:id="rId10"/>
    <p:sldLayoutId id="2147484234" r:id="rId11"/>
    <p:sldLayoutId id="2147484235" r:id="rId12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598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3" r:id="rId1"/>
    <p:sldLayoutId id="2147484444" r:id="rId2"/>
    <p:sldLayoutId id="2147484445" r:id="rId3"/>
    <p:sldLayoutId id="2147484446" r:id="rId4"/>
    <p:sldLayoutId id="2147484447" r:id="rId5"/>
    <p:sldLayoutId id="2147484448" r:id="rId6"/>
    <p:sldLayoutId id="2147484449" r:id="rId7"/>
    <p:sldLayoutId id="2147484450" r:id="rId8"/>
    <p:sldLayoutId id="2147484451" r:id="rId9"/>
    <p:sldLayoutId id="2147484452" r:id="rId10"/>
    <p:sldLayoutId id="2147484453" r:id="rId11"/>
    <p:sldLayoutId id="2147484454" r:id="rId12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715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7" r:id="rId1"/>
    <p:sldLayoutId id="2147484238" r:id="rId2"/>
    <p:sldLayoutId id="2147484239" r:id="rId3"/>
    <p:sldLayoutId id="2147484240" r:id="rId4"/>
    <p:sldLayoutId id="2147484241" r:id="rId5"/>
    <p:sldLayoutId id="2147484242" r:id="rId6"/>
    <p:sldLayoutId id="2147484243" r:id="rId7"/>
    <p:sldLayoutId id="2147484244" r:id="rId8"/>
    <p:sldLayoutId id="2147484245" r:id="rId9"/>
    <p:sldLayoutId id="2147484246" r:id="rId10"/>
    <p:sldLayoutId id="214748424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0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96EB72-C7D9-45C1-BD57-8EDB6AD8A858}" type="datetimeFigureOut">
              <a:rPr lang="bg-BG" smtClean="0"/>
              <a:pPr/>
              <a:t>12.10.2015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1" r:id="rId1"/>
    <p:sldLayoutId id="2147484262" r:id="rId2"/>
    <p:sldLayoutId id="2147484263" r:id="rId3"/>
    <p:sldLayoutId id="2147484264" r:id="rId4"/>
    <p:sldLayoutId id="2147484265" r:id="rId5"/>
    <p:sldLayoutId id="2147484266" r:id="rId6"/>
    <p:sldLayoutId id="2147484267" r:id="rId7"/>
    <p:sldLayoutId id="2147484268" r:id="rId8"/>
    <p:sldLayoutId id="2147484269" r:id="rId9"/>
    <p:sldLayoutId id="2147484270" r:id="rId10"/>
    <p:sldLayoutId id="2147484271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715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4" r:id="rId1"/>
    <p:sldLayoutId id="2147484275" r:id="rId2"/>
    <p:sldLayoutId id="2147484276" r:id="rId3"/>
    <p:sldLayoutId id="2147484277" r:id="rId4"/>
    <p:sldLayoutId id="2147484278" r:id="rId5"/>
    <p:sldLayoutId id="2147484279" r:id="rId6"/>
    <p:sldLayoutId id="2147484280" r:id="rId7"/>
    <p:sldLayoutId id="2147484281" r:id="rId8"/>
    <p:sldLayoutId id="2147484282" r:id="rId9"/>
    <p:sldLayoutId id="2147484283" r:id="rId10"/>
    <p:sldLayoutId id="2147484284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0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6" r:id="rId1"/>
    <p:sldLayoutId id="2147484287" r:id="rId2"/>
    <p:sldLayoutId id="2147484288" r:id="rId3"/>
    <p:sldLayoutId id="2147484289" r:id="rId4"/>
    <p:sldLayoutId id="2147484290" r:id="rId5"/>
    <p:sldLayoutId id="2147484291" r:id="rId6"/>
    <p:sldLayoutId id="2147484292" r:id="rId7"/>
    <p:sldLayoutId id="2147484293" r:id="rId8"/>
    <p:sldLayoutId id="2147484294" r:id="rId9"/>
    <p:sldLayoutId id="2147484295" r:id="rId10"/>
    <p:sldLayoutId id="2147484296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bg-BG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735561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8" r:id="rId1"/>
    <p:sldLayoutId id="2147484299" r:id="rId2"/>
    <p:sldLayoutId id="2147484300" r:id="rId3"/>
    <p:sldLayoutId id="2147484301" r:id="rId4"/>
    <p:sldLayoutId id="2147484302" r:id="rId5"/>
    <p:sldLayoutId id="2147484303" r:id="rId6"/>
    <p:sldLayoutId id="2147484304" r:id="rId7"/>
    <p:sldLayoutId id="2147484305" r:id="rId8"/>
    <p:sldLayoutId id="2147484306" r:id="rId9"/>
    <p:sldLayoutId id="2147484307" r:id="rId10"/>
    <p:sldLayoutId id="2147484308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12.10.2015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bg-BG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202923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0" r:id="rId1"/>
    <p:sldLayoutId id="2147484311" r:id="rId2"/>
    <p:sldLayoutId id="2147484312" r:id="rId3"/>
    <p:sldLayoutId id="2147484313" r:id="rId4"/>
    <p:sldLayoutId id="2147484314" r:id="rId5"/>
    <p:sldLayoutId id="2147484315" r:id="rId6"/>
    <p:sldLayoutId id="2147484316" r:id="rId7"/>
    <p:sldLayoutId id="2147484317" r:id="rId8"/>
    <p:sldLayoutId id="2147484318" r:id="rId9"/>
    <p:sldLayoutId id="2147484319" r:id="rId10"/>
    <p:sldLayoutId id="2147484320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8.xml"/><Relationship Id="rId1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04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00808"/>
            <a:ext cx="9144000" cy="1368152"/>
          </a:xfrm>
        </p:spPr>
        <p:txBody>
          <a:bodyPr/>
          <a:lstStyle/>
          <a:p>
            <a:pPr marL="182880" indent="0" algn="ctr">
              <a:buNone/>
            </a:pPr>
            <a:r>
              <a:rPr lang="bg-BG" sz="3200" dirty="0" smtClean="0">
                <a:solidFill>
                  <a:srgbClr val="002060"/>
                </a:solidFill>
              </a:rPr>
              <a:t/>
            </a:r>
            <a:br>
              <a:rPr lang="bg-BG" sz="3200" dirty="0" smtClean="0">
                <a:solidFill>
                  <a:srgbClr val="002060"/>
                </a:solidFill>
              </a:rPr>
            </a:br>
            <a:r>
              <a:rPr lang="bg-BG" sz="3200" dirty="0" smtClean="0">
                <a:solidFill>
                  <a:srgbClr val="002060"/>
                </a:solidFill>
              </a:rPr>
              <a:t>ОПЕРАТИВНА ПРОГРАМА </a:t>
            </a:r>
            <a:br>
              <a:rPr lang="bg-BG" sz="3200" dirty="0" smtClean="0">
                <a:solidFill>
                  <a:srgbClr val="002060"/>
                </a:solidFill>
              </a:rPr>
            </a:br>
            <a:r>
              <a:rPr lang="bg-BG" sz="3200" dirty="0" smtClean="0">
                <a:solidFill>
                  <a:srgbClr val="002060"/>
                </a:solidFill>
              </a:rPr>
              <a:t>“ИНОВАЦИИ И КОНКУРЕНТОСПОСОБНОСТ“ </a:t>
            </a:r>
            <a:br>
              <a:rPr lang="bg-BG" sz="3200" dirty="0" smtClean="0">
                <a:solidFill>
                  <a:srgbClr val="002060"/>
                </a:solidFill>
              </a:rPr>
            </a:br>
            <a:r>
              <a:rPr lang="bg-BG" sz="3200" dirty="0" smtClean="0">
                <a:solidFill>
                  <a:srgbClr val="002060"/>
                </a:solidFill>
              </a:rPr>
              <a:t>2014-2020</a:t>
            </a:r>
            <a:endParaRPr lang="bg-BG" sz="3200" dirty="0">
              <a:solidFill>
                <a:srgbClr val="00206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428728" y="5143512"/>
            <a:ext cx="6798281" cy="1512000"/>
            <a:chOff x="1428728" y="5143512"/>
            <a:chExt cx="6798281" cy="1512000"/>
          </a:xfrm>
        </p:grpSpPr>
        <p:pic>
          <p:nvPicPr>
            <p:cNvPr id="7" name="Picture 6" descr="OPIC1BG_COLOR_DOWN.fw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15074" y="5143512"/>
              <a:ext cx="2011935" cy="1512000"/>
            </a:xfrm>
            <a:prstGeom prst="rect">
              <a:avLst/>
            </a:prstGeom>
          </p:spPr>
        </p:pic>
        <p:pic>
          <p:nvPicPr>
            <p:cNvPr id="8" name="Picture 7" descr="textEU+LOGO.fw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28728" y="5143512"/>
              <a:ext cx="1426950" cy="1512000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1187623" y="3598039"/>
            <a:ext cx="703938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 </a:t>
            </a:r>
          </a:p>
          <a:p>
            <a:pPr algn="ctr"/>
            <a:endParaRPr lang="bg-BG" sz="2800" b="1" dirty="0" smtClean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+mj-lt"/>
              <a:ea typeface="+mj-ea"/>
              <a:cs typeface="+mj-cs"/>
            </a:endParaRPr>
          </a:p>
          <a:p>
            <a:pPr algn="ctr"/>
            <a:r>
              <a:rPr lang="bg-BG" sz="20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1</a:t>
            </a:r>
            <a:r>
              <a:rPr lang="en-US" sz="20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5</a:t>
            </a:r>
            <a:r>
              <a:rPr lang="bg-BG" sz="20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 октомври 2015 г.</a:t>
            </a:r>
            <a:endParaRPr lang="bg-BG" sz="20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8878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2627784" y="6381328"/>
            <a:ext cx="4147806" cy="404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11266" name="Title 3"/>
          <p:cNvSpPr>
            <a:spLocks noGrp="1"/>
          </p:cNvSpPr>
          <p:nvPr>
            <p:ph type="title"/>
          </p:nvPr>
        </p:nvSpPr>
        <p:spPr bwMode="auto">
          <a:xfrm>
            <a:off x="0" y="188640"/>
            <a:ext cx="9144000" cy="1008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  <a:defRPr/>
            </a:pPr>
            <a:r>
              <a:rPr lang="bg-BG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ИП 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bg-BG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„</a:t>
            </a:r>
            <a:r>
              <a:rPr lang="ru-RU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Капацитет</a:t>
            </a:r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за </a:t>
            </a:r>
            <a:r>
              <a:rPr lang="ru-RU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растеж</a:t>
            </a:r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на МСП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“ </a:t>
            </a:r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подкрепа</a:t>
            </a: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чрез </a:t>
            </a:r>
            <a:r>
              <a:rPr 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финансови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инструменти</a:t>
            </a:r>
            <a:endParaRPr lang="bg-BG" sz="2000" b="1" kern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5552" y="1556792"/>
            <a:ext cx="3396469" cy="5040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lnSpc>
                <a:spcPct val="90000"/>
              </a:lnSpc>
              <a:defRPr/>
            </a:pPr>
            <a:r>
              <a:rPr lang="bg-BG" sz="14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Планирано използване на финансови инструменти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75445" y="2537653"/>
            <a:ext cx="3405977" cy="977974"/>
          </a:xfrm>
          <a:prstGeom prst="rect">
            <a:avLst/>
          </a:prstGeom>
          <a:solidFill>
            <a:srgbClr val="FFE699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bg-BG" sz="1200" i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Дялови </a:t>
            </a:r>
            <a:r>
              <a:rPr lang="bg-BG" sz="1200" i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и/или </a:t>
            </a:r>
            <a:r>
              <a:rPr lang="bg-BG" sz="1200" i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квази</a:t>
            </a:r>
            <a:r>
              <a:rPr lang="bg-BG" sz="1200" i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дялови </a:t>
            </a:r>
            <a:r>
              <a:rPr lang="bg-BG" sz="1200" i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инвестиции за предприятия с висок потенциал за растеж </a:t>
            </a:r>
            <a:endParaRPr lang="bg-BG" sz="1200" i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bg-BG" sz="1200" dirty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Инвестиции </a:t>
            </a:r>
            <a:r>
              <a:rPr lang="bg-BG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за развитие на МСП</a:t>
            </a:r>
            <a:endParaRPr lang="bg-BG" sz="1200" dirty="0">
              <a:solidFill>
                <a:srgbClr val="04047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13315" y="1556792"/>
            <a:ext cx="2186533" cy="5040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lnSpc>
                <a:spcPct val="90000"/>
              </a:lnSpc>
              <a:defRPr/>
            </a:pPr>
            <a:r>
              <a:rPr lang="bg-BG" sz="14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Целева група</a:t>
            </a:r>
            <a:endParaRPr lang="ru-RU" sz="1400" b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39608" y="2420888"/>
            <a:ext cx="2160240" cy="1296144"/>
          </a:xfrm>
          <a:prstGeom prst="rect">
            <a:avLst/>
          </a:prstGeom>
          <a:solidFill>
            <a:srgbClr val="FFE699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marL="171450" lvl="0" indent="-1714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МСП във фаза на растеж или зряла фаза от </a:t>
            </a:r>
            <a:r>
              <a:rPr lang="ru-RU" sz="1200" dirty="0" err="1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своето</a:t>
            </a:r>
            <a:r>
              <a:rPr lang="ru-RU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 развитие</a:t>
            </a:r>
          </a:p>
          <a:p>
            <a:pPr marL="171450" lvl="0" indent="-1714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200" dirty="0" err="1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Други</a:t>
            </a:r>
            <a:r>
              <a:rPr lang="ru-RU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200" dirty="0" err="1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подходящи</a:t>
            </a:r>
            <a:r>
              <a:rPr lang="ru-RU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 МСП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775590" y="1556792"/>
            <a:ext cx="2188898" cy="5040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lnSpc>
                <a:spcPct val="90000"/>
              </a:lnSpc>
              <a:defRPr/>
            </a:pPr>
            <a:r>
              <a:rPr lang="bg-BG" sz="14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Бенефициенти </a:t>
            </a:r>
            <a:endParaRPr lang="ru-RU" sz="1400" b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784321" y="2420887"/>
            <a:ext cx="2180167" cy="3154005"/>
          </a:xfrm>
          <a:prstGeom prst="rect">
            <a:avLst/>
          </a:prstGeom>
          <a:solidFill>
            <a:srgbClr val="FFE699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marL="171450" lvl="0" indent="-17145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2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Фонд на </a:t>
            </a:r>
            <a:r>
              <a:rPr lang="ru-RU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фондовете</a:t>
            </a:r>
            <a:endParaRPr lang="en-US" sz="1200" dirty="0" smtClean="0">
              <a:solidFill>
                <a:srgbClr val="040470"/>
              </a:solidFill>
              <a:latin typeface="Tahoma" pitchFamily="34" charset="0"/>
              <a:cs typeface="Tahoma" pitchFamily="34" charset="0"/>
            </a:endParaRPr>
          </a:p>
          <a:p>
            <a:pPr marL="171450" lvl="0" indent="-17145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bg-BG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К</a:t>
            </a:r>
            <a:r>
              <a:rPr lang="ru-RU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редитни и финансови институции</a:t>
            </a:r>
          </a:p>
          <a:p>
            <a:pPr marL="171450" lvl="0" indent="-17145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Микрофинансиращи институции и други лица с право на дейност</a:t>
            </a:r>
          </a:p>
          <a:p>
            <a:pPr marL="171450" lvl="0" indent="-17145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Фонд мениджъри и др. подобни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55576" y="6021289"/>
            <a:ext cx="8856984" cy="56237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spcBef>
                <a:spcPts val="600"/>
              </a:spcBef>
              <a:defRPr/>
            </a:pPr>
            <a:endParaRPr lang="bg-BG" sz="1400" b="1" i="1" dirty="0" smtClean="0">
              <a:solidFill>
                <a:srgbClr val="212745"/>
              </a:solidFill>
              <a:latin typeface="Tahoma" pitchFamily="34" charset="0"/>
              <a:cs typeface="Tahoma" pitchFamily="34" charset="0"/>
            </a:endParaRPr>
          </a:p>
          <a:p>
            <a:pPr lvl="0" algn="ctr">
              <a:spcBef>
                <a:spcPts val="600"/>
              </a:spcBef>
              <a:defRPr/>
            </a:pPr>
            <a:r>
              <a:rPr lang="bg-BG" sz="1400" b="1" i="1" dirty="0" smtClean="0">
                <a:solidFill>
                  <a:srgbClr val="212745"/>
                </a:solidFill>
                <a:latin typeface="Tahoma" pitchFamily="34" charset="0"/>
                <a:cs typeface="Tahoma" pitchFamily="34" charset="0"/>
              </a:rPr>
              <a:t>Бюджет</a:t>
            </a:r>
            <a:r>
              <a:rPr lang="bg-BG" sz="1400" b="1" i="1" dirty="0">
                <a:solidFill>
                  <a:srgbClr val="212745"/>
                </a:solidFill>
                <a:latin typeface="Tahoma" pitchFamily="34" charset="0"/>
                <a:cs typeface="Tahoma" pitchFamily="34" charset="0"/>
              </a:rPr>
              <a:t>: </a:t>
            </a:r>
            <a:r>
              <a:rPr lang="bg-BG" sz="1400" b="1" i="1" dirty="0" smtClean="0">
                <a:solidFill>
                  <a:srgbClr val="212745"/>
                </a:solidFill>
                <a:latin typeface="Tahoma" pitchFamily="34" charset="0"/>
                <a:cs typeface="Tahoma" pitchFamily="34" charset="0"/>
              </a:rPr>
              <a:t> 40 </a:t>
            </a:r>
            <a:r>
              <a:rPr lang="bg-BG" sz="1400" b="1" i="1" dirty="0">
                <a:solidFill>
                  <a:srgbClr val="212745"/>
                </a:solidFill>
                <a:latin typeface="Tahoma" pitchFamily="34" charset="0"/>
                <a:cs typeface="Tahoma" pitchFamily="34" charset="0"/>
              </a:rPr>
              <a:t>млн. </a:t>
            </a:r>
            <a:r>
              <a:rPr lang="bg-BG" sz="1400" b="1" i="1" dirty="0" smtClean="0">
                <a:solidFill>
                  <a:srgbClr val="212745"/>
                </a:solidFill>
                <a:latin typeface="Tahoma" pitchFamily="34" charset="0"/>
                <a:cs typeface="Tahoma" pitchFamily="34" charset="0"/>
              </a:rPr>
              <a:t>евро за дяловите инвестиции за МСП с потенциал за растеж и 15 млн. евро за инструмента за </a:t>
            </a:r>
            <a:r>
              <a:rPr lang="bg-BG" sz="1400" b="1" i="1" dirty="0" err="1" smtClean="0">
                <a:solidFill>
                  <a:srgbClr val="212745"/>
                </a:solidFill>
                <a:latin typeface="Tahoma" pitchFamily="34" charset="0"/>
                <a:cs typeface="Tahoma" pitchFamily="34" charset="0"/>
              </a:rPr>
              <a:t>микрофинансиране</a:t>
            </a:r>
            <a:endParaRPr lang="bg-BG" sz="1400" b="1" i="1" dirty="0" smtClean="0">
              <a:solidFill>
                <a:srgbClr val="212745"/>
              </a:solidFill>
              <a:latin typeface="Tahoma" pitchFamily="34" charset="0"/>
              <a:cs typeface="Tahoma" pitchFamily="34" charset="0"/>
            </a:endParaRPr>
          </a:p>
          <a:p>
            <a:pPr lvl="0" algn="ctr">
              <a:spcBef>
                <a:spcPts val="600"/>
              </a:spcBef>
              <a:defRPr/>
            </a:pPr>
            <a:endParaRPr lang="bg-BG" sz="1400" b="1" i="1" dirty="0">
              <a:solidFill>
                <a:srgbClr val="212745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75445" y="4494773"/>
            <a:ext cx="3405977" cy="1080120"/>
          </a:xfrm>
          <a:prstGeom prst="rect">
            <a:avLst/>
          </a:prstGeom>
          <a:solidFill>
            <a:srgbClr val="FFE699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bg-BG" sz="1200" i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Дългови </a:t>
            </a:r>
            <a:r>
              <a:rPr lang="bg-BG" sz="1200" i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инструменти за </a:t>
            </a:r>
            <a:r>
              <a:rPr lang="bg-BG" sz="1200" i="1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микрофинансиране</a:t>
            </a:r>
            <a:endParaRPr lang="bg-BG" sz="1200" i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171450" lvl="0" indent="-1714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bg-BG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Инструмент за микрокредитиране - портфейл от заеми с поделяне на риска</a:t>
            </a:r>
            <a:endParaRPr lang="bg-BG" sz="1200" dirty="0">
              <a:solidFill>
                <a:srgbClr val="04047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198854" y="4494774"/>
            <a:ext cx="2041748" cy="1080120"/>
          </a:xfrm>
          <a:prstGeom prst="rect">
            <a:avLst/>
          </a:prstGeom>
          <a:solidFill>
            <a:srgbClr val="FFE699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marL="171450" lvl="0" indent="-1714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Микро предприятия</a:t>
            </a:r>
            <a:endParaRPr lang="bg-BG" sz="1200" dirty="0" smtClean="0">
              <a:solidFill>
                <a:srgbClr val="04047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7" name="AutoShape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rot="5400000">
            <a:off x="4916199" y="3882249"/>
            <a:ext cx="3154005" cy="231284"/>
          </a:xfrm>
          <a:prstGeom prst="triangle">
            <a:avLst>
              <a:gd name="adj" fmla="val 50000"/>
            </a:avLst>
          </a:prstGeom>
          <a:solidFill>
            <a:srgbClr val="7575FA"/>
          </a:solidFill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1600" b="1" ker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Up Arrow 27"/>
          <p:cNvSpPr/>
          <p:nvPr/>
        </p:nvSpPr>
        <p:spPr>
          <a:xfrm rot="5400000">
            <a:off x="3742382" y="4780209"/>
            <a:ext cx="288032" cy="609951"/>
          </a:xfrm>
          <a:prstGeom prst="upArrow">
            <a:avLst>
              <a:gd name="adj1" fmla="val 50000"/>
              <a:gd name="adj2" fmla="val 40975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g-BG" dirty="0"/>
          </a:p>
        </p:txBody>
      </p:sp>
      <p:sp>
        <p:nvSpPr>
          <p:cNvPr id="30" name="Up Arrow 29"/>
          <p:cNvSpPr/>
          <p:nvPr/>
        </p:nvSpPr>
        <p:spPr>
          <a:xfrm rot="5400000">
            <a:off x="3716459" y="2763839"/>
            <a:ext cx="316727" cy="525602"/>
          </a:xfrm>
          <a:prstGeom prst="upArrow">
            <a:avLst>
              <a:gd name="adj1" fmla="val 50000"/>
              <a:gd name="adj2" fmla="val 40975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2024403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627784" y="6451168"/>
            <a:ext cx="4147806" cy="3348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13314" name="Title 1"/>
          <p:cNvSpPr>
            <a:spLocks noGrp="1"/>
          </p:cNvSpPr>
          <p:nvPr>
            <p:ph type="title"/>
          </p:nvPr>
        </p:nvSpPr>
        <p:spPr bwMode="auto">
          <a:xfrm>
            <a:off x="0" y="188640"/>
            <a:ext cx="9144000" cy="1008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  <a:defRPr/>
            </a:pPr>
            <a:r>
              <a:rPr lang="bg-BG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ИП 3.1 </a:t>
            </a:r>
            <a:r>
              <a:rPr lang="bg-BG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„Енергийни технологии и енергийна ефективност</a:t>
            </a:r>
            <a:r>
              <a:rPr lang="bg-BG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“</a:t>
            </a:r>
            <a:r>
              <a:rPr lang="bg-BG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bg-BG" sz="26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bg-BG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подкрепа чрез безвъзмездна помощ</a:t>
            </a:r>
          </a:p>
        </p:txBody>
      </p:sp>
      <p:sp>
        <p:nvSpPr>
          <p:cNvPr id="5" name="Rectangle 4"/>
          <p:cNvSpPr/>
          <p:nvPr/>
        </p:nvSpPr>
        <p:spPr>
          <a:xfrm>
            <a:off x="261504" y="1584457"/>
            <a:ext cx="2869827" cy="36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g-BG" sz="14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Дейности</a:t>
            </a:r>
          </a:p>
        </p:txBody>
      </p:sp>
      <p:sp>
        <p:nvSpPr>
          <p:cNvPr id="6" name="Rectangle 5"/>
          <p:cNvSpPr/>
          <p:nvPr/>
        </p:nvSpPr>
        <p:spPr>
          <a:xfrm>
            <a:off x="246696" y="2204864"/>
            <a:ext cx="2869827" cy="2664296"/>
          </a:xfrm>
          <a:prstGeom prst="rect">
            <a:avLst/>
          </a:prstGeom>
          <a:solidFill>
            <a:srgbClr val="C4E59F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Подкрепа за повишаване на енергийната ефективност на </a:t>
            </a:r>
            <a:r>
              <a:rPr lang="ru-RU" sz="1200" dirty="0" err="1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предприятията</a:t>
            </a:r>
            <a:r>
              <a:rPr lang="ru-RU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 – </a:t>
            </a:r>
            <a:r>
              <a:rPr lang="ru-RU" sz="1200" dirty="0" err="1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провеждане</a:t>
            </a:r>
            <a:r>
              <a:rPr lang="ru-RU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 на </a:t>
            </a:r>
            <a:r>
              <a:rPr lang="ru-RU" sz="1200" dirty="0" err="1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обследвания</a:t>
            </a:r>
            <a:r>
              <a:rPr lang="ru-RU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 за ЕЕ и </a:t>
            </a:r>
            <a:r>
              <a:rPr lang="ru-RU" sz="1200" dirty="0" err="1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последващо</a:t>
            </a:r>
            <a:r>
              <a:rPr lang="ru-RU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200" dirty="0" err="1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прилагане</a:t>
            </a:r>
            <a:r>
              <a:rPr lang="ru-RU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 на </a:t>
            </a:r>
            <a:r>
              <a:rPr lang="ru-RU" sz="1200" dirty="0" err="1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препоръчаните</a:t>
            </a:r>
            <a:r>
              <a:rPr lang="ru-RU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 мерки;</a:t>
            </a:r>
          </a:p>
          <a:p>
            <a:pPr marL="171450" lvl="0" indent="-17145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Институционална </a:t>
            </a:r>
            <a:r>
              <a:rPr lang="ru-RU" sz="1200" dirty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подкрепа за устойчиво </a:t>
            </a:r>
            <a:r>
              <a:rPr lang="ru-RU" sz="1200" dirty="0" err="1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енергийно</a:t>
            </a:r>
            <a:r>
              <a:rPr lang="ru-RU" sz="1200" dirty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развитие -    ( </a:t>
            </a:r>
            <a:r>
              <a:rPr lang="ru-RU" sz="1200" dirty="0" err="1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подкрепа</a:t>
            </a:r>
            <a:r>
              <a:rPr lang="ru-RU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 за АУЕР за </a:t>
            </a:r>
            <a:r>
              <a:rPr lang="ru-RU" sz="1200" dirty="0" err="1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подобряване</a:t>
            </a:r>
            <a:r>
              <a:rPr lang="ru-RU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200" dirty="0" err="1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качеството</a:t>
            </a:r>
            <a:r>
              <a:rPr lang="ru-RU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 и </a:t>
            </a:r>
            <a:r>
              <a:rPr lang="ru-RU" sz="1200" dirty="0" err="1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количеството</a:t>
            </a:r>
            <a:r>
              <a:rPr lang="ru-RU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 на </a:t>
            </a:r>
            <a:r>
              <a:rPr lang="ru-RU" sz="1200" dirty="0" err="1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услиги</a:t>
            </a:r>
            <a:r>
              <a:rPr lang="ru-RU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 за </a:t>
            </a:r>
            <a:r>
              <a:rPr lang="ru-RU" sz="1200" dirty="0" err="1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предприятията</a:t>
            </a:r>
            <a:r>
              <a:rPr lang="ru-RU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)</a:t>
            </a:r>
            <a:endParaRPr lang="ru-RU" sz="1200" dirty="0">
              <a:solidFill>
                <a:srgbClr val="04047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80656" y="1592816"/>
            <a:ext cx="2736304" cy="36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bg-BG" sz="14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Очакван принос</a:t>
            </a:r>
          </a:p>
        </p:txBody>
      </p:sp>
      <p:sp>
        <p:nvSpPr>
          <p:cNvPr id="8" name="Rectangle 7"/>
          <p:cNvSpPr/>
          <p:nvPr/>
        </p:nvSpPr>
        <p:spPr>
          <a:xfrm>
            <a:off x="6444208" y="1592816"/>
            <a:ext cx="2520280" cy="36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bg-BG" sz="14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Бенефициенти</a:t>
            </a:r>
            <a:endParaRPr lang="bg-BG" sz="14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80656" y="2204864"/>
            <a:ext cx="2736304" cy="2664296"/>
          </a:xfrm>
          <a:prstGeom prst="rect">
            <a:avLst/>
          </a:prstGeom>
          <a:solidFill>
            <a:srgbClr val="C4E59F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" rtlCol="0" anchor="ctr"/>
          <a:lstStyle/>
          <a:p>
            <a:pPr marL="171450" lvl="0" indent="-1714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Повишаване на </a:t>
            </a:r>
            <a:r>
              <a:rPr lang="ru-RU" sz="1200" dirty="0" err="1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енергийната</a:t>
            </a:r>
            <a:r>
              <a:rPr lang="ru-RU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 ефективност на подкрепените предприятия</a:t>
            </a:r>
          </a:p>
          <a:p>
            <a:pPr marL="171450" lvl="0" indent="-1714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Намаляване на производствените разходи, повишаване на екологосъобразността и увеличаване на конкурентоспособността </a:t>
            </a:r>
            <a:endParaRPr lang="bg-BG" sz="1200" dirty="0" smtClean="0">
              <a:solidFill>
                <a:srgbClr val="04047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28473" y="2204864"/>
            <a:ext cx="2536015" cy="2664296"/>
          </a:xfrm>
          <a:prstGeom prst="rect">
            <a:avLst/>
          </a:prstGeom>
          <a:solidFill>
            <a:srgbClr val="C4E59F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marL="171450" lvl="0" indent="-1714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bg-BG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Съществуващи предприяти</a:t>
            </a:r>
            <a:r>
              <a:rPr lang="bg-BG" sz="12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я, вкл. големи, </a:t>
            </a:r>
            <a:r>
              <a:rPr lang="bg-BG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на територията на страната </a:t>
            </a:r>
          </a:p>
          <a:p>
            <a:pPr marL="171450" lvl="0" indent="-1714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bg-BG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АУЕР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1504" y="5085184"/>
            <a:ext cx="8702983" cy="70271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135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Под</a:t>
            </a:r>
            <a:r>
              <a:rPr lang="bg-BG" sz="135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к</a:t>
            </a:r>
            <a:r>
              <a:rPr lang="ru-RU" sz="135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репа </a:t>
            </a:r>
            <a:r>
              <a:rPr lang="ru-RU" sz="135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за предприятия </a:t>
            </a:r>
            <a:r>
              <a:rPr lang="ru-RU" sz="1350" b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извън</a:t>
            </a:r>
            <a:r>
              <a:rPr lang="ru-RU" sz="135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350" b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секторите</a:t>
            </a:r>
            <a:r>
              <a:rPr lang="ru-RU" sz="135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на </a:t>
            </a:r>
            <a:r>
              <a:rPr lang="ru-RU" sz="1350" b="1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търговията</a:t>
            </a:r>
            <a:r>
              <a:rPr lang="ru-RU" sz="135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35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и </a:t>
            </a:r>
            <a:r>
              <a:rPr lang="ru-RU" sz="1350" b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услугите</a:t>
            </a:r>
            <a:endParaRPr lang="ru-RU" sz="135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lvl="0"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135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Подкрепа на база </a:t>
            </a:r>
            <a:r>
              <a:rPr lang="ru-RU" sz="1350" b="1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препоръки</a:t>
            </a:r>
            <a:r>
              <a:rPr lang="ru-RU" sz="135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35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от </a:t>
            </a:r>
            <a:r>
              <a:rPr lang="ru-RU" sz="1350" b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извършен</a:t>
            </a:r>
            <a:r>
              <a:rPr lang="ru-RU" sz="135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350" b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енергиен</a:t>
            </a:r>
            <a:r>
              <a:rPr lang="ru-RU" sz="135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350" b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одит</a:t>
            </a:r>
            <a:endParaRPr lang="bg-BG" sz="135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1505" y="5980988"/>
            <a:ext cx="8702982" cy="4444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spcBef>
                <a:spcPts val="600"/>
              </a:spcBef>
              <a:defRPr/>
            </a:pPr>
            <a:r>
              <a:rPr lang="bg-BG" sz="1400" b="1" i="1" dirty="0">
                <a:solidFill>
                  <a:srgbClr val="212745"/>
                </a:solidFill>
                <a:latin typeface="Tahoma" pitchFamily="34" charset="0"/>
                <a:cs typeface="Tahoma" pitchFamily="34" charset="0"/>
              </a:rPr>
              <a:t>Бюджет: </a:t>
            </a:r>
            <a:r>
              <a:rPr lang="bg-BG" sz="1400" b="1" i="1" dirty="0" smtClean="0">
                <a:solidFill>
                  <a:srgbClr val="212745"/>
                </a:solidFill>
                <a:latin typeface="Tahoma" pitchFamily="34" charset="0"/>
                <a:cs typeface="Tahoma" pitchFamily="34" charset="0"/>
              </a:rPr>
              <a:t> 234 </a:t>
            </a:r>
            <a:r>
              <a:rPr lang="bg-BG" sz="1400" b="1" i="1" dirty="0">
                <a:solidFill>
                  <a:srgbClr val="212745"/>
                </a:solidFill>
                <a:latin typeface="Tahoma" pitchFamily="34" charset="0"/>
                <a:cs typeface="Tahoma" pitchFamily="34" charset="0"/>
              </a:rPr>
              <a:t>млн. евро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627784" y="6451168"/>
            <a:ext cx="4147806" cy="3348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7760" y="1772816"/>
            <a:ext cx="3456508" cy="5027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lvl="0" algn="ctr">
              <a:lnSpc>
                <a:spcPct val="90000"/>
              </a:lnSpc>
              <a:defRPr/>
            </a:pPr>
            <a:r>
              <a:rPr lang="bg-BG" sz="14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Планирано използване на финансови инструменти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79388" y="2708920"/>
            <a:ext cx="3456508" cy="1750880"/>
          </a:xfrm>
          <a:prstGeom prst="rect">
            <a:avLst/>
          </a:prstGeom>
          <a:solidFill>
            <a:srgbClr val="C4E59F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ts val="0"/>
              </a:spcBef>
              <a:spcAft>
                <a:spcPts val="600"/>
              </a:spcAft>
              <a:defRPr/>
            </a:pPr>
            <a:r>
              <a:rPr lang="bg-BG" sz="1200" i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Дългов инструмент </a:t>
            </a:r>
            <a:r>
              <a:rPr lang="ru-RU" sz="1200" i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за мерки за енергийна ефективност в </a:t>
            </a:r>
            <a:r>
              <a:rPr lang="ru-RU" sz="1200" i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предприятията</a:t>
            </a:r>
            <a:r>
              <a:rPr lang="ru-RU" sz="1200" i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ru-RU" sz="1200" dirty="0">
              <a:solidFill>
                <a:srgbClr val="040470"/>
              </a:solidFill>
              <a:latin typeface="Tahoma" pitchFamily="34" charset="0"/>
              <a:cs typeface="Tahoma" pitchFamily="34" charset="0"/>
            </a:endParaRPr>
          </a:p>
          <a:p>
            <a:pPr marL="171450" lvl="0" indent="-17145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1200" dirty="0" err="1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Гаранции</a:t>
            </a:r>
            <a:r>
              <a:rPr lang="ru-RU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ru-RU" sz="1200" dirty="0" err="1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покриващи</a:t>
            </a:r>
            <a:r>
              <a:rPr lang="ru-RU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 загуби по </a:t>
            </a:r>
            <a:r>
              <a:rPr lang="ru-RU" sz="1200" dirty="0" err="1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портфейл</a:t>
            </a:r>
            <a:r>
              <a:rPr lang="ru-RU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 от </a:t>
            </a:r>
            <a:r>
              <a:rPr lang="ru-RU" sz="1200" dirty="0" err="1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дългове</a:t>
            </a:r>
            <a:r>
              <a:rPr lang="ru-RU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ru-RU" sz="1200" dirty="0" err="1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осигуряващ</a:t>
            </a:r>
            <a:r>
              <a:rPr lang="ru-RU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200" dirty="0" err="1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инвестиционни</a:t>
            </a:r>
            <a:r>
              <a:rPr lang="ru-RU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200" dirty="0" err="1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кредити</a:t>
            </a:r>
            <a:r>
              <a:rPr lang="ru-RU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/лизинги за </a:t>
            </a:r>
            <a:r>
              <a:rPr lang="ru-RU" sz="1200" dirty="0" err="1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повишаване</a:t>
            </a:r>
            <a:r>
              <a:rPr lang="ru-RU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 на ЕЕ в </a:t>
            </a:r>
            <a:r>
              <a:rPr lang="ru-RU" sz="1200" dirty="0" err="1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предприятията</a:t>
            </a:r>
            <a:r>
              <a:rPr lang="ru-RU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 </a:t>
            </a:r>
            <a:br>
              <a:rPr lang="ru-RU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</a:br>
            <a:endParaRPr lang="bg-BG" sz="1200" dirty="0" smtClean="0">
              <a:solidFill>
                <a:srgbClr val="04047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20505" y="1772816"/>
            <a:ext cx="2592288" cy="5027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lnSpc>
                <a:spcPct val="90000"/>
              </a:lnSpc>
              <a:defRPr/>
            </a:pPr>
            <a:r>
              <a:rPr lang="bg-BG" sz="14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Целева група</a:t>
            </a:r>
            <a:endParaRPr lang="ru-RU" sz="14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20505" y="2707779"/>
            <a:ext cx="2520280" cy="1729574"/>
          </a:xfrm>
          <a:prstGeom prst="rect">
            <a:avLst/>
          </a:prstGeom>
          <a:solidFill>
            <a:srgbClr val="C4E59F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marL="171450" lvl="0" indent="-17145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200" dirty="0" err="1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Съществуващи</a:t>
            </a:r>
            <a:r>
              <a:rPr lang="ru-RU" sz="1200" dirty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предприятия </a:t>
            </a:r>
            <a:r>
              <a:rPr lang="ru-RU" sz="12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(МСП и </a:t>
            </a:r>
            <a:r>
              <a:rPr lang="ru-RU" sz="1200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големи</a:t>
            </a:r>
            <a:r>
              <a:rPr lang="ru-RU" sz="12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), </a:t>
            </a:r>
            <a:r>
              <a:rPr lang="ru-RU" sz="1200" dirty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прилагащи мерки за енергийна ефективност</a:t>
            </a:r>
            <a:endParaRPr lang="bg-BG" sz="1200" dirty="0">
              <a:solidFill>
                <a:srgbClr val="04047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712010" y="1783507"/>
            <a:ext cx="2232373" cy="5027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lnSpc>
                <a:spcPct val="90000"/>
              </a:lnSpc>
              <a:defRPr/>
            </a:pPr>
            <a:r>
              <a:rPr lang="bg-BG" sz="14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Бенефициенти </a:t>
            </a:r>
            <a:endParaRPr lang="ru-RU" sz="14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775590" y="2756268"/>
            <a:ext cx="2232373" cy="1656184"/>
          </a:xfrm>
          <a:prstGeom prst="rect">
            <a:avLst/>
          </a:prstGeom>
          <a:solidFill>
            <a:srgbClr val="C4E59F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marL="171450" lvl="0" indent="-1714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Фонд на фондовете</a:t>
            </a:r>
          </a:p>
          <a:p>
            <a:pPr marL="171450" lvl="0" indent="-1714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Кредитни и </a:t>
            </a:r>
            <a:r>
              <a:rPr lang="ru-RU" sz="1200" dirty="0" err="1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финансови</a:t>
            </a:r>
            <a:r>
              <a:rPr lang="ru-RU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 институции и др. подобни организации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9155" y="5085184"/>
            <a:ext cx="8698808" cy="5760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1350" b="1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Подкрепа</a:t>
            </a:r>
            <a:r>
              <a:rPr lang="ru-RU" sz="135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35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за предприятия </a:t>
            </a:r>
            <a:r>
              <a:rPr lang="ru-RU" sz="135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от </a:t>
            </a:r>
            <a:r>
              <a:rPr lang="ru-RU" sz="1350" b="1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всички</a:t>
            </a:r>
            <a:r>
              <a:rPr lang="ru-RU" sz="135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350" b="1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сектори</a:t>
            </a:r>
            <a:endParaRPr lang="ru-RU" sz="135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6515" y="5897134"/>
            <a:ext cx="8741447" cy="4444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spcBef>
                <a:spcPts val="600"/>
              </a:spcBef>
              <a:defRPr/>
            </a:pPr>
            <a:r>
              <a:rPr lang="bg-BG" sz="1400" b="1" i="1" dirty="0">
                <a:solidFill>
                  <a:srgbClr val="212745"/>
                </a:solidFill>
                <a:latin typeface="Tahoma" pitchFamily="34" charset="0"/>
                <a:cs typeface="Tahoma" pitchFamily="34" charset="0"/>
              </a:rPr>
              <a:t>Бюджет: </a:t>
            </a:r>
            <a:r>
              <a:rPr lang="bg-BG" sz="1400" b="1" i="1" dirty="0" smtClean="0">
                <a:solidFill>
                  <a:srgbClr val="212745"/>
                </a:solidFill>
                <a:latin typeface="Tahoma" pitchFamily="34" charset="0"/>
                <a:cs typeface="Tahoma" pitchFamily="34" charset="0"/>
              </a:rPr>
              <a:t> 40 </a:t>
            </a:r>
            <a:r>
              <a:rPr lang="bg-BG" sz="1400" b="1" i="1" dirty="0">
                <a:solidFill>
                  <a:srgbClr val="212745"/>
                </a:solidFill>
                <a:latin typeface="Tahoma" pitchFamily="34" charset="0"/>
                <a:cs typeface="Tahoma" pitchFamily="34" charset="0"/>
              </a:rPr>
              <a:t>млн. евро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 bwMode="auto">
          <a:xfrm>
            <a:off x="53975" y="260350"/>
            <a:ext cx="9144000" cy="1196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  <a:defRPr/>
            </a:pPr>
            <a:r>
              <a:rPr lang="bg-BG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ИП 3.1 </a:t>
            </a:r>
            <a:r>
              <a:rPr lang="bg-BG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„Енергийни технологии и енергийна ефективност</a:t>
            </a:r>
            <a:r>
              <a:rPr lang="bg-BG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“</a:t>
            </a:r>
            <a:r>
              <a:rPr lang="bg-BG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bg-BG" sz="26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bg-BG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подкрепа чрез </a:t>
            </a:r>
            <a:r>
              <a:rPr lang="bg-BG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финансови инструменти</a:t>
            </a:r>
            <a:endParaRPr lang="bg-BG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5958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 bwMode="auto">
          <a:xfrm>
            <a:off x="0" y="332656"/>
            <a:ext cx="9144000" cy="86409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  <a:defRPr/>
            </a:pPr>
            <a:r>
              <a:rPr lang="bg-BG" sz="2400" b="1" kern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ИП 3.2 “Ресурсна ефективност“ </a:t>
            </a:r>
            <a:r>
              <a:rPr lang="bg-BG" sz="2600" b="1" kern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bg-BG" sz="2600" b="1" kern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bg-BG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подкрепа </a:t>
            </a:r>
            <a:r>
              <a:rPr lang="bg-BG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чрез безвъзмездна помощ</a:t>
            </a:r>
            <a:endParaRPr lang="bg-BG" sz="2000" b="1" kern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388" y="1772816"/>
            <a:ext cx="2664420" cy="43204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bg-BG" sz="14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Дейности</a:t>
            </a:r>
          </a:p>
        </p:txBody>
      </p:sp>
      <p:sp>
        <p:nvSpPr>
          <p:cNvPr id="5" name="Rectangle 4"/>
          <p:cNvSpPr/>
          <p:nvPr/>
        </p:nvSpPr>
        <p:spPr>
          <a:xfrm>
            <a:off x="179388" y="2348880"/>
            <a:ext cx="2664420" cy="2808312"/>
          </a:xfrm>
          <a:prstGeom prst="rect">
            <a:avLst/>
          </a:prstGeom>
          <a:solidFill>
            <a:srgbClr val="C4E59F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bg-BG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Подкрепа за пилотни и демонстрационни инициативи за повишаване ефективното използване на ресурсите в предприятия и/или  групи предприятия</a:t>
            </a:r>
          </a:p>
        </p:txBody>
      </p:sp>
      <p:sp>
        <p:nvSpPr>
          <p:cNvPr id="6" name="Rectangle 5"/>
          <p:cNvSpPr/>
          <p:nvPr/>
        </p:nvSpPr>
        <p:spPr>
          <a:xfrm>
            <a:off x="2948676" y="1772816"/>
            <a:ext cx="3534680" cy="43204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bg-BG" sz="14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Очакван принос</a:t>
            </a:r>
            <a:endParaRPr lang="bg-BG" sz="14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88224" y="1772816"/>
            <a:ext cx="2376264" cy="43204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bg-BG" sz="14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Бенефициенти</a:t>
            </a:r>
          </a:p>
        </p:txBody>
      </p:sp>
      <p:sp>
        <p:nvSpPr>
          <p:cNvPr id="8" name="Rectangle 7"/>
          <p:cNvSpPr/>
          <p:nvPr/>
        </p:nvSpPr>
        <p:spPr>
          <a:xfrm>
            <a:off x="2948676" y="2348880"/>
            <a:ext cx="3534680" cy="2808312"/>
          </a:xfrm>
          <a:prstGeom prst="rect">
            <a:avLst/>
          </a:prstGeom>
          <a:solidFill>
            <a:srgbClr val="C4E59F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" rtlCol="0" anchor="ctr"/>
          <a:lstStyle/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bg-BG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Подобряване на информираността относно ефективното използване на ресурсите в подкрепените МСП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bg-BG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Подобряване ефективността на производствените процеси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bg-BG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Намаляване себестойността на продукцията  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bg-BG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Повишаване на конкурентоспособността на подкрепените предприятия</a:t>
            </a:r>
          </a:p>
        </p:txBody>
      </p:sp>
      <p:sp>
        <p:nvSpPr>
          <p:cNvPr id="9" name="Rectangle 8"/>
          <p:cNvSpPr/>
          <p:nvPr/>
        </p:nvSpPr>
        <p:spPr>
          <a:xfrm>
            <a:off x="6588224" y="2348880"/>
            <a:ext cx="2376264" cy="2808312"/>
          </a:xfrm>
          <a:prstGeom prst="rect">
            <a:avLst/>
          </a:prstGeom>
          <a:solidFill>
            <a:srgbClr val="C4E59F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marL="171450" indent="-17145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bg-BG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МСП от преработващата промишленост</a:t>
            </a:r>
          </a:p>
        </p:txBody>
      </p:sp>
      <p:sp>
        <p:nvSpPr>
          <p:cNvPr id="10" name="Rectangle 9"/>
          <p:cNvSpPr/>
          <p:nvPr/>
        </p:nvSpPr>
        <p:spPr>
          <a:xfrm>
            <a:off x="310688" y="5452705"/>
            <a:ext cx="8594632" cy="4444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spcBef>
                <a:spcPts val="600"/>
              </a:spcBef>
              <a:defRPr/>
            </a:pPr>
            <a:r>
              <a:rPr lang="bg-BG" sz="1400" b="1" i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Бюджет: </a:t>
            </a:r>
            <a:r>
              <a:rPr lang="bg-BG" sz="1400" b="1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36,6 </a:t>
            </a:r>
            <a:r>
              <a:rPr lang="bg-BG" sz="1400" b="1" i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млн. евро</a:t>
            </a:r>
          </a:p>
        </p:txBody>
      </p:sp>
    </p:spTree>
    <p:extLst>
      <p:ext uri="{BB962C8B-B14F-4D97-AF65-F5344CB8AC3E}">
        <p14:creationId xmlns:p14="http://schemas.microsoft.com/office/powerpoint/2010/main" val="40822144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 anchor="ctr"/>
          <a:lstStyle/>
          <a:p>
            <a:pPr marL="0" indent="0" algn="ctr">
              <a:buNone/>
              <a:defRPr/>
            </a:pPr>
            <a:r>
              <a:rPr lang="bg-BG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Възможности за подкрепа по ОПИК през 2015 г.</a:t>
            </a:r>
            <a:endParaRPr lang="bg-BG" sz="2400" b="1" kern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sz="quarter" idx="13"/>
          </p:nvPr>
        </p:nvSpPr>
        <p:spPr bwMode="auto">
          <a:xfrm>
            <a:off x="468313" y="1341438"/>
            <a:ext cx="8351837" cy="352772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FontTx/>
              <a:buNone/>
              <a:defRPr/>
            </a:pPr>
            <a:endParaRPr lang="bg-BG" sz="1600" dirty="0" smtClean="0"/>
          </a:p>
          <a:p>
            <a:pPr marL="0" indent="0">
              <a:buFontTx/>
              <a:buNone/>
              <a:defRPr/>
            </a:pPr>
            <a:endParaRPr lang="bg-BG" sz="1600" dirty="0"/>
          </a:p>
          <a:p>
            <a:pPr marL="0" indent="0">
              <a:buFontTx/>
              <a:buNone/>
              <a:defRPr/>
            </a:pPr>
            <a:endParaRPr lang="bg-BG" sz="1600" dirty="0" smtClean="0"/>
          </a:p>
          <a:p>
            <a:pPr marL="0" indent="0">
              <a:buFontTx/>
              <a:buNone/>
              <a:defRPr/>
            </a:pPr>
            <a:endParaRPr lang="bg-BG" sz="1600" dirty="0" smtClean="0"/>
          </a:p>
          <a:p>
            <a:pPr marL="0" indent="0">
              <a:buFontTx/>
              <a:buNone/>
              <a:defRPr/>
            </a:pPr>
            <a:endParaRPr lang="bg-BG" sz="1600" dirty="0"/>
          </a:p>
          <a:p>
            <a:pPr marL="0" indent="0">
              <a:buFontTx/>
              <a:buNone/>
              <a:defRPr/>
            </a:pPr>
            <a:endParaRPr lang="bg-BG" sz="1600" dirty="0"/>
          </a:p>
          <a:p>
            <a:pPr marL="0" indent="0">
              <a:buFontTx/>
              <a:buNone/>
              <a:defRPr/>
            </a:pPr>
            <a:endParaRPr lang="bg-BG" sz="1600" dirty="0" smtClean="0"/>
          </a:p>
          <a:p>
            <a:pPr marL="0" indent="0">
              <a:buFontTx/>
              <a:buNone/>
              <a:defRPr/>
            </a:pPr>
            <a:endParaRPr lang="bg-BG" sz="1600" dirty="0"/>
          </a:p>
          <a:p>
            <a:pPr marL="180975" lvl="0" indent="0">
              <a:lnSpc>
                <a:spcPct val="15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None/>
              <a:defRPr/>
            </a:pPr>
            <a:endParaRPr lang="bg-BG" sz="1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Right Arrow 3"/>
          <p:cNvSpPr/>
          <p:nvPr/>
        </p:nvSpPr>
        <p:spPr bwMode="auto">
          <a:xfrm>
            <a:off x="200026" y="1360976"/>
            <a:ext cx="2522765" cy="1008112"/>
          </a:xfrm>
          <a:prstGeom prst="rightArrow">
            <a:avLst>
              <a:gd name="adj1" fmla="val 75000"/>
              <a:gd name="adj2" fmla="val 50000"/>
            </a:avLst>
          </a:prstGeom>
          <a:gradFill rotWithShape="1">
            <a:gsLst>
              <a:gs pos="0">
                <a:srgbClr val="3497AE">
                  <a:tint val="50000"/>
                  <a:satMod val="300000"/>
                </a:srgbClr>
              </a:gs>
              <a:gs pos="35000">
                <a:srgbClr val="3497AE">
                  <a:tint val="37000"/>
                  <a:satMod val="300000"/>
                </a:srgbClr>
              </a:gs>
              <a:gs pos="100000">
                <a:srgbClr val="3497AE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497AE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bg-BG" altLang="en-US" sz="1600" kern="0" dirty="0" smtClean="0">
              <a:solidFill>
                <a:srgbClr val="000000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g-BG" altLang="en-US" sz="1600" i="1" kern="0" dirty="0" smtClean="0">
                <a:solidFill>
                  <a:srgbClr val="050595"/>
                </a:solidFill>
                <a:latin typeface="Tahoma" pitchFamily="34" charset="0"/>
                <a:cs typeface="Tahoma" pitchFamily="34" charset="0"/>
              </a:rPr>
              <a:t>Приоритетна ос 1</a:t>
            </a:r>
            <a:endParaRPr lang="en-US" altLang="en-US" sz="1600" i="1" kern="0" dirty="0" smtClean="0">
              <a:solidFill>
                <a:srgbClr val="050595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2973661" y="980728"/>
            <a:ext cx="5918819" cy="1794876"/>
            <a:chOff x="450025" y="-22382"/>
            <a:chExt cx="1872569" cy="1940465"/>
          </a:xfrm>
        </p:grpSpPr>
        <p:sp>
          <p:nvSpPr>
            <p:cNvPr id="6" name="Rounded Rectangle 5"/>
            <p:cNvSpPr/>
            <p:nvPr/>
          </p:nvSpPr>
          <p:spPr>
            <a:xfrm>
              <a:off x="450025" y="139323"/>
              <a:ext cx="1845305" cy="1778760"/>
            </a:xfrm>
            <a:prstGeom prst="roundRect">
              <a:avLst/>
            </a:prstGeom>
            <a:solidFill>
              <a:srgbClr val="AAAAAA">
                <a:lumMod val="40000"/>
                <a:lumOff val="60000"/>
              </a:srgbClr>
            </a:solidFill>
            <a:ln>
              <a:solidFill>
                <a:srgbClr val="FFDCAA">
                  <a:lumMod val="50000"/>
                </a:srgbClr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</p:sp>
        <p:sp>
          <p:nvSpPr>
            <p:cNvPr id="7" name="Rounded Rectangle 4"/>
            <p:cNvSpPr>
              <a:spLocks noChangeArrowheads="1"/>
            </p:cNvSpPr>
            <p:nvPr/>
          </p:nvSpPr>
          <p:spPr bwMode="auto">
            <a:xfrm>
              <a:off x="463546" y="-22382"/>
              <a:ext cx="1859048" cy="1853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3340" tIns="26670" rIns="53340" bIns="26670" anchor="ctr"/>
            <a:lstStyle>
              <a:lvl1pPr defTabSz="6223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62230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6223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6223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6223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6223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6223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6223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6223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Aft>
                  <a:spcPct val="35000"/>
                </a:spcAft>
                <a:tabLst>
                  <a:tab pos="0" algn="l"/>
                </a:tabLst>
              </a:pPr>
              <a:r>
                <a:rPr lang="ru-RU" altLang="en-US" sz="1400" dirty="0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„</a:t>
              </a:r>
              <a:r>
                <a:rPr lang="ru-RU" altLang="en-US" sz="1400" dirty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Подкрепа за </a:t>
              </a:r>
              <a:r>
                <a:rPr lang="ru-RU" altLang="en-US" sz="1400" dirty="0" err="1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иновации</a:t>
              </a:r>
              <a:r>
                <a:rPr lang="ru-RU" altLang="en-US" sz="1400" dirty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 в </a:t>
              </a:r>
              <a:r>
                <a:rPr lang="ru-RU" altLang="en-US" sz="1400" dirty="0" err="1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предприятията</a:t>
              </a:r>
              <a:r>
                <a:rPr lang="ru-RU" altLang="en-US" sz="1400" dirty="0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“</a:t>
              </a:r>
            </a:p>
            <a:p>
              <a:pPr eaLnBrk="1" hangingPunct="1">
                <a:lnSpc>
                  <a:spcPct val="90000"/>
                </a:lnSpc>
                <a:spcAft>
                  <a:spcPct val="35000"/>
                </a:spcAft>
                <a:tabLst>
                  <a:tab pos="0" algn="l"/>
                </a:tabLst>
              </a:pPr>
              <a:r>
                <a:rPr lang="ru-RU" altLang="en-US" sz="1200" b="1" i="1" dirty="0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Бюджет на </a:t>
              </a:r>
              <a:r>
                <a:rPr lang="ru-RU" altLang="en-US" sz="1200" b="1" i="1" dirty="0" err="1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процедурата</a:t>
              </a:r>
              <a:r>
                <a:rPr lang="ru-RU" altLang="en-US" sz="1200" b="1" i="1" dirty="0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 - </a:t>
              </a:r>
              <a:r>
                <a:rPr lang="ru-RU" altLang="en-US" sz="1200" i="1" dirty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5</a:t>
              </a:r>
              <a:r>
                <a:rPr lang="ru-RU" altLang="en-US" sz="1200" i="1" dirty="0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0 млн. евро; </a:t>
              </a:r>
            </a:p>
            <a:p>
              <a:pPr eaLnBrk="1" hangingPunct="1">
                <a:lnSpc>
                  <a:spcPct val="90000"/>
                </a:lnSpc>
                <a:spcAft>
                  <a:spcPct val="35000"/>
                </a:spcAft>
                <a:tabLst>
                  <a:tab pos="0" algn="l"/>
                </a:tabLst>
              </a:pPr>
              <a:r>
                <a:rPr lang="ru-RU" altLang="en-US" sz="1200" b="1" i="1" dirty="0" err="1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Допустими</a:t>
              </a:r>
              <a:r>
                <a:rPr lang="ru-RU" altLang="en-US" sz="1200" b="1" i="1" dirty="0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ru-RU" altLang="en-US" sz="1200" b="1" i="1" dirty="0" err="1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кандидати</a:t>
              </a:r>
              <a:r>
                <a:rPr lang="ru-RU" altLang="en-US" sz="1200" b="1" i="1" dirty="0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ru-RU" altLang="en-US" sz="1200" i="1" dirty="0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– МСП и </a:t>
              </a:r>
              <a:r>
                <a:rPr lang="ru-RU" altLang="en-US" sz="1200" i="1" dirty="0" err="1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големи</a:t>
              </a:r>
              <a:r>
                <a:rPr lang="ru-RU" altLang="en-US" sz="1200" i="1" dirty="0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;</a:t>
              </a:r>
            </a:p>
            <a:p>
              <a:pPr defTabSz="914400" eaLnBrk="1" hangingPunct="1">
                <a:lnSpc>
                  <a:spcPct val="90000"/>
                </a:lnSpc>
                <a:spcAft>
                  <a:spcPct val="35000"/>
                </a:spcAft>
                <a:tabLst>
                  <a:tab pos="0" algn="l"/>
                </a:tabLst>
              </a:pPr>
              <a:r>
                <a:rPr lang="ru-RU" altLang="en-US" sz="1200" b="1" i="1" dirty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Минимален и максимален размер на </a:t>
              </a:r>
              <a:r>
                <a:rPr lang="ru-RU" altLang="en-US" sz="1200" b="1" i="1" dirty="0" err="1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помощта</a:t>
              </a:r>
              <a:r>
                <a:rPr lang="ru-RU" altLang="en-US" sz="1200" b="1" i="1" dirty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:</a:t>
              </a:r>
              <a:r>
                <a:rPr lang="ru-RU" altLang="en-US" sz="1200" i="1" dirty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 100 </a:t>
              </a:r>
              <a:r>
                <a:rPr lang="ru-RU" altLang="en-US" sz="1200" i="1" dirty="0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000 </a:t>
              </a:r>
              <a:r>
                <a:rPr lang="ru-RU" altLang="en-US" sz="1200" i="1" dirty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– 1 </a:t>
              </a:r>
              <a:r>
                <a:rPr lang="ru-RU" altLang="en-US" sz="1200" i="1" dirty="0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500 000 </a:t>
              </a:r>
              <a:r>
                <a:rPr lang="ru-RU" altLang="en-US" sz="1200" i="1" dirty="0" err="1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лв</a:t>
              </a:r>
              <a:r>
                <a:rPr lang="ru-RU" altLang="en-US" sz="1200" i="1" dirty="0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.</a:t>
              </a:r>
              <a:endParaRPr lang="ru-RU" altLang="en-US" sz="1200" b="1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endParaRPr>
            </a:p>
            <a:p>
              <a:pPr eaLnBrk="1" hangingPunct="1">
                <a:lnSpc>
                  <a:spcPct val="90000"/>
                </a:lnSpc>
                <a:spcAft>
                  <a:spcPct val="35000"/>
                </a:spcAft>
                <a:tabLst>
                  <a:tab pos="0" algn="l"/>
                </a:tabLst>
              </a:pPr>
              <a:r>
                <a:rPr lang="ru-RU" altLang="en-US" sz="1200" b="1" i="1" dirty="0" err="1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Допустими</a:t>
              </a:r>
              <a:r>
                <a:rPr lang="ru-RU" altLang="en-US" sz="1200" b="1" i="1" dirty="0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ru-RU" altLang="en-US" sz="1200" b="1" i="1" dirty="0" err="1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разходи</a:t>
              </a:r>
              <a:r>
                <a:rPr lang="ru-RU" altLang="en-US" sz="1200" b="1" i="1" dirty="0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ru-RU" altLang="en-US" sz="1200" i="1" dirty="0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– </a:t>
              </a:r>
              <a:r>
                <a:rPr lang="ru-RU" altLang="en-US" sz="1200" i="1" dirty="0" err="1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инвестиционни</a:t>
              </a:r>
              <a:r>
                <a:rPr lang="ru-RU" altLang="en-US" sz="1200" i="1" dirty="0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ru-RU" altLang="en-US" sz="1200" i="1" dirty="0" err="1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разходи</a:t>
              </a:r>
              <a:r>
                <a:rPr lang="ru-RU" altLang="en-US" sz="1200" i="1" dirty="0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 и </a:t>
              </a:r>
              <a:r>
                <a:rPr lang="ru-RU" altLang="en-US" sz="1200" i="1" dirty="0" err="1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разходи</a:t>
              </a:r>
              <a:r>
                <a:rPr lang="ru-RU" altLang="en-US" sz="1200" i="1" dirty="0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 за услуги;</a:t>
              </a:r>
            </a:p>
            <a:p>
              <a:pPr eaLnBrk="1" hangingPunct="1">
                <a:lnSpc>
                  <a:spcPct val="90000"/>
                </a:lnSpc>
                <a:spcAft>
                  <a:spcPct val="35000"/>
                </a:spcAft>
                <a:tabLst>
                  <a:tab pos="0" algn="l"/>
                </a:tabLst>
              </a:pPr>
              <a:r>
                <a:rPr lang="ru-RU" altLang="en-US" sz="1200" b="1" i="1" dirty="0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Индикативен срок на обявяване </a:t>
              </a:r>
              <a:r>
                <a:rPr lang="ru-RU" altLang="en-US" sz="1200" i="1" dirty="0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– </a:t>
              </a:r>
              <a:r>
                <a:rPr lang="ru-RU" altLang="en-US" sz="1200" i="1" dirty="0" err="1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октомври-ноември</a:t>
              </a:r>
              <a:r>
                <a:rPr lang="ru-RU" altLang="en-US" sz="1200" i="1" dirty="0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 2015 г.</a:t>
              </a:r>
            </a:p>
          </p:txBody>
        </p:sp>
      </p:grpSp>
      <p:sp>
        <p:nvSpPr>
          <p:cNvPr id="8" name="Right Arrow 7"/>
          <p:cNvSpPr/>
          <p:nvPr/>
        </p:nvSpPr>
        <p:spPr bwMode="auto">
          <a:xfrm>
            <a:off x="193675" y="3321476"/>
            <a:ext cx="2597175" cy="1115636"/>
          </a:xfrm>
          <a:prstGeom prst="rightArrow">
            <a:avLst>
              <a:gd name="adj1" fmla="val 75000"/>
              <a:gd name="adj2" fmla="val 50000"/>
            </a:avLst>
          </a:prstGeom>
          <a:gradFill rotWithShape="1">
            <a:gsLst>
              <a:gs pos="0">
                <a:srgbClr val="3497AE">
                  <a:tint val="50000"/>
                  <a:satMod val="300000"/>
                </a:srgbClr>
              </a:gs>
              <a:gs pos="35000">
                <a:srgbClr val="3497AE">
                  <a:tint val="37000"/>
                  <a:satMod val="300000"/>
                </a:srgbClr>
              </a:gs>
              <a:gs pos="100000">
                <a:srgbClr val="3497AE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497AE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bg-BG" altLang="en-US" sz="1600" kern="0" dirty="0" smtClean="0">
              <a:solidFill>
                <a:srgbClr val="000000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g-BG" altLang="en-US" sz="1600" i="1" kern="0" dirty="0" smtClean="0">
                <a:solidFill>
                  <a:srgbClr val="050595"/>
                </a:solidFill>
                <a:latin typeface="Tahoma" pitchFamily="34" charset="0"/>
                <a:cs typeface="Tahoma" pitchFamily="34" charset="0"/>
              </a:rPr>
              <a:t>Приоритетна ос 2</a:t>
            </a:r>
            <a:endParaRPr lang="en-US" altLang="en-US" sz="1600" i="1" kern="0" dirty="0" smtClean="0">
              <a:solidFill>
                <a:srgbClr val="050595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15" name="Group 12"/>
          <p:cNvGrpSpPr>
            <a:grpSpLocks/>
          </p:cNvGrpSpPr>
          <p:nvPr/>
        </p:nvGrpSpPr>
        <p:grpSpPr bwMode="auto">
          <a:xfrm>
            <a:off x="2722791" y="2060848"/>
            <a:ext cx="6169689" cy="2736304"/>
            <a:chOff x="475945" y="226155"/>
            <a:chExt cx="2001538" cy="5042153"/>
          </a:xfrm>
        </p:grpSpPr>
        <p:sp>
          <p:nvSpPr>
            <p:cNvPr id="16" name="Rounded Rectangle 15"/>
            <p:cNvSpPr/>
            <p:nvPr/>
          </p:nvSpPr>
          <p:spPr>
            <a:xfrm>
              <a:off x="557331" y="1951100"/>
              <a:ext cx="1920152" cy="3317208"/>
            </a:xfrm>
            <a:prstGeom prst="roundRect">
              <a:avLst/>
            </a:prstGeom>
            <a:solidFill>
              <a:srgbClr val="AAAAAA">
                <a:lumMod val="40000"/>
                <a:lumOff val="60000"/>
              </a:srgbClr>
            </a:solidFill>
            <a:ln>
              <a:solidFill>
                <a:srgbClr val="FFDCAA">
                  <a:lumMod val="50000"/>
                </a:srgbClr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/>
            <a:lstStyle/>
            <a:p>
              <a:pPr algn="ctr">
                <a:lnSpc>
                  <a:spcPct val="150000"/>
                </a:lnSpc>
              </a:pPr>
              <a:r>
                <a:rPr lang="ru-RU" altLang="en-US" sz="1400" dirty="0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ru-RU" altLang="en-US" sz="1400" dirty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„</a:t>
              </a:r>
              <a:r>
                <a:rPr lang="ru-RU" altLang="en-US" sz="1400" dirty="0" err="1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Подобряване</a:t>
              </a:r>
              <a:r>
                <a:rPr lang="ru-RU" altLang="en-US" sz="1400" dirty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ru-RU" altLang="en-US" sz="1400" dirty="0" err="1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производствения</a:t>
              </a:r>
              <a:r>
                <a:rPr lang="ru-RU" altLang="en-US" sz="1400" dirty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ru-RU" altLang="en-US" sz="1400" dirty="0" err="1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капацитет</a:t>
              </a:r>
              <a:r>
                <a:rPr lang="ru-RU" altLang="en-US" sz="1400" dirty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 на </a:t>
              </a:r>
              <a:r>
                <a:rPr lang="ru-RU" altLang="en-US" sz="1400" dirty="0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МСП“</a:t>
              </a:r>
            </a:p>
            <a:p>
              <a:pPr>
                <a:lnSpc>
                  <a:spcPct val="150000"/>
                </a:lnSpc>
                <a:spcAft>
                  <a:spcPct val="35000"/>
                </a:spcAft>
                <a:tabLst>
                  <a:tab pos="0" algn="l"/>
                </a:tabLst>
              </a:pPr>
              <a:r>
                <a:rPr lang="ru-RU" altLang="en-US" sz="1200" b="1" i="1" dirty="0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Бюджет </a:t>
              </a:r>
              <a:r>
                <a:rPr lang="ru-RU" altLang="en-US" sz="1200" b="1" i="1" dirty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на </a:t>
              </a:r>
              <a:r>
                <a:rPr lang="ru-RU" altLang="en-US" sz="1200" b="1" i="1" dirty="0" err="1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процедурата</a:t>
              </a:r>
              <a:r>
                <a:rPr lang="ru-RU" altLang="en-US" sz="1200" b="1" i="1" dirty="0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: </a:t>
              </a:r>
              <a:r>
                <a:rPr lang="ru-RU" altLang="en-US" sz="1200" i="1" dirty="0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150 </a:t>
              </a:r>
              <a:r>
                <a:rPr lang="ru-RU" altLang="en-US" sz="1200" i="1" dirty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млн. евро; </a:t>
              </a:r>
            </a:p>
            <a:p>
              <a:pPr>
                <a:lnSpc>
                  <a:spcPct val="90000"/>
                </a:lnSpc>
                <a:spcAft>
                  <a:spcPct val="35000"/>
                </a:spcAft>
                <a:tabLst>
                  <a:tab pos="0" algn="l"/>
                </a:tabLst>
              </a:pPr>
              <a:r>
                <a:rPr lang="ru-RU" altLang="en-US" sz="1200" b="1" i="1" dirty="0" err="1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Допустими</a:t>
              </a:r>
              <a:r>
                <a:rPr lang="ru-RU" altLang="en-US" sz="1200" b="1" i="1" dirty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ru-RU" altLang="en-US" sz="1200" b="1" i="1" dirty="0" err="1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кандидати</a:t>
              </a:r>
              <a:r>
                <a:rPr lang="ru-RU" altLang="en-US" sz="1200" b="1" i="1" dirty="0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: </a:t>
              </a:r>
              <a:r>
                <a:rPr lang="ru-RU" altLang="en-US" sz="1200" i="1" dirty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МСП</a:t>
              </a:r>
              <a:r>
                <a:rPr lang="ru-RU" altLang="en-US" sz="1200" b="1" i="1" dirty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 </a:t>
              </a:r>
              <a:endParaRPr lang="ru-RU" altLang="en-US" sz="1200" b="1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endParaRPr>
            </a:p>
            <a:p>
              <a:pPr>
                <a:lnSpc>
                  <a:spcPct val="90000"/>
                </a:lnSpc>
                <a:spcAft>
                  <a:spcPct val="35000"/>
                </a:spcAft>
                <a:tabLst>
                  <a:tab pos="0" algn="l"/>
                </a:tabLst>
              </a:pPr>
              <a:r>
                <a:rPr lang="ru-RU" altLang="en-US" sz="1200" b="1" i="1" dirty="0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Минимален и максимален размер на </a:t>
              </a:r>
              <a:r>
                <a:rPr lang="ru-RU" altLang="en-US" sz="1200" b="1" i="1" dirty="0" err="1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помощта</a:t>
              </a:r>
              <a:r>
                <a:rPr lang="ru-RU" altLang="en-US" sz="1200" b="1" i="1" dirty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:</a:t>
              </a:r>
              <a:r>
                <a:rPr lang="ru-RU" altLang="en-US" sz="1200" i="1" dirty="0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 100 000 – 1 000 000 </a:t>
              </a:r>
              <a:r>
                <a:rPr lang="ru-RU" altLang="en-US" sz="1200" i="1" dirty="0" err="1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лв</a:t>
              </a:r>
              <a:r>
                <a:rPr lang="ru-RU" altLang="en-US" sz="1200" i="1" dirty="0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.</a:t>
              </a:r>
              <a:endParaRPr lang="ru-RU" altLang="en-US" sz="1200" i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endParaRPr>
            </a:p>
            <a:p>
              <a:pPr>
                <a:lnSpc>
                  <a:spcPct val="90000"/>
                </a:lnSpc>
                <a:spcAft>
                  <a:spcPct val="35000"/>
                </a:spcAft>
                <a:tabLst>
                  <a:tab pos="0" algn="l"/>
                </a:tabLst>
              </a:pPr>
              <a:r>
                <a:rPr lang="ru-RU" altLang="en-US" sz="1200" b="1" i="1" dirty="0" err="1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Допустими</a:t>
              </a:r>
              <a:r>
                <a:rPr lang="ru-RU" altLang="en-US" sz="1200" b="1" i="1" dirty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ru-RU" altLang="en-US" sz="1200" b="1" i="1" dirty="0" err="1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разходи</a:t>
              </a:r>
              <a:r>
                <a:rPr lang="ru-RU" altLang="en-US" sz="1200" b="1" i="1" dirty="0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: </a:t>
              </a:r>
              <a:r>
                <a:rPr lang="ru-RU" altLang="en-US" sz="1200" i="1" dirty="0" err="1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инвестиционни</a:t>
              </a:r>
              <a:r>
                <a:rPr lang="ru-RU" altLang="en-US" sz="1200" i="1" dirty="0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ru-RU" altLang="en-US" sz="1200" i="1" dirty="0" err="1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разходи</a:t>
              </a:r>
              <a:r>
                <a:rPr lang="ru-RU" altLang="en-US" sz="1200" i="1" dirty="0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;</a:t>
              </a:r>
              <a:endParaRPr lang="ru-RU" altLang="en-US" sz="1200" i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endParaRPr>
            </a:p>
            <a:p>
              <a:pPr>
                <a:lnSpc>
                  <a:spcPct val="90000"/>
                </a:lnSpc>
                <a:spcAft>
                  <a:spcPct val="35000"/>
                </a:spcAft>
                <a:tabLst>
                  <a:tab pos="0" algn="l"/>
                </a:tabLst>
              </a:pPr>
              <a:r>
                <a:rPr lang="ru-RU" altLang="en-US" sz="1200" b="1" i="1" dirty="0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Статус: </a:t>
              </a:r>
              <a:r>
                <a:rPr lang="ru-RU" altLang="en-US" sz="1200" i="1" dirty="0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отворена за </a:t>
              </a:r>
              <a:r>
                <a:rPr lang="ru-RU" altLang="en-US" sz="1200" i="1" dirty="0" err="1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кандидатстване</a:t>
              </a:r>
              <a:endParaRPr lang="ru-RU" altLang="en-US" sz="1000" i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7" name="Rounded Rectangle 4"/>
            <p:cNvSpPr>
              <a:spLocks noChangeArrowheads="1"/>
            </p:cNvSpPr>
            <p:nvPr/>
          </p:nvSpPr>
          <p:spPr bwMode="auto">
            <a:xfrm>
              <a:off x="475945" y="226155"/>
              <a:ext cx="1625091" cy="1605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3340" tIns="26670" rIns="53340" bIns="26670" anchor="ctr"/>
            <a:lstStyle>
              <a:lvl1pPr defTabSz="6223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62230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6223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6223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6223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6223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6223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6223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6223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Aft>
                  <a:spcPct val="35000"/>
                </a:spcAft>
              </a:pPr>
              <a:endParaRPr lang="ru-RU" altLang="en-US" sz="14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8" name="Right Arrow 17"/>
          <p:cNvSpPr/>
          <p:nvPr/>
        </p:nvSpPr>
        <p:spPr bwMode="auto">
          <a:xfrm>
            <a:off x="200025" y="5287936"/>
            <a:ext cx="2673375" cy="1021384"/>
          </a:xfrm>
          <a:prstGeom prst="rightArrow">
            <a:avLst>
              <a:gd name="adj1" fmla="val 75000"/>
              <a:gd name="adj2" fmla="val 50000"/>
            </a:avLst>
          </a:prstGeom>
          <a:gradFill rotWithShape="1">
            <a:gsLst>
              <a:gs pos="0">
                <a:srgbClr val="3497AE">
                  <a:tint val="50000"/>
                  <a:satMod val="300000"/>
                </a:srgbClr>
              </a:gs>
              <a:gs pos="35000">
                <a:srgbClr val="3497AE">
                  <a:tint val="37000"/>
                  <a:satMod val="300000"/>
                </a:srgbClr>
              </a:gs>
              <a:gs pos="100000">
                <a:srgbClr val="3497AE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497AE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bg-BG" altLang="en-US" sz="1600" kern="0" dirty="0" smtClean="0">
              <a:solidFill>
                <a:srgbClr val="000000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g-BG" altLang="en-US" sz="1600" i="1" kern="0" dirty="0" smtClean="0">
                <a:solidFill>
                  <a:srgbClr val="050595"/>
                </a:solidFill>
                <a:latin typeface="Tahoma" pitchFamily="34" charset="0"/>
                <a:cs typeface="Tahoma" pitchFamily="34" charset="0"/>
              </a:rPr>
              <a:t>Приоритетна ос 3</a:t>
            </a:r>
            <a:endParaRPr lang="en-US" altLang="en-US" sz="1600" i="1" kern="0" dirty="0" smtClean="0">
              <a:solidFill>
                <a:srgbClr val="050595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2973661" y="5013176"/>
            <a:ext cx="5918819" cy="1728192"/>
          </a:xfrm>
          <a:prstGeom prst="roundRect">
            <a:avLst/>
          </a:prstGeom>
          <a:solidFill>
            <a:srgbClr val="AAAAAA">
              <a:lumMod val="40000"/>
              <a:lumOff val="60000"/>
            </a:srgbClr>
          </a:solidFill>
          <a:ln>
            <a:solidFill>
              <a:srgbClr val="FFDCAA">
                <a:lumMod val="50000"/>
              </a:srgb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/>
          <a:lstStyle/>
          <a:p>
            <a:pPr algn="ctr"/>
            <a:r>
              <a:rPr lang="ru-RU" altLang="en-US" sz="14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„</a:t>
            </a:r>
            <a:r>
              <a:rPr lang="ru-RU" altLang="en-US" sz="1400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Енергийна</a:t>
            </a:r>
            <a:r>
              <a:rPr lang="ru-RU" altLang="en-US" sz="14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en-US" sz="1400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ефективност</a:t>
            </a:r>
            <a:r>
              <a:rPr lang="ru-RU" altLang="en-US" sz="14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в </a:t>
            </a:r>
            <a:r>
              <a:rPr lang="ru-RU" altLang="en-US" sz="1400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предприятията</a:t>
            </a:r>
            <a:r>
              <a:rPr lang="ru-RU" altLang="en-US" sz="14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“</a:t>
            </a:r>
          </a:p>
          <a:p>
            <a:pPr>
              <a:lnSpc>
                <a:spcPct val="150000"/>
              </a:lnSpc>
              <a:spcAft>
                <a:spcPct val="35000"/>
              </a:spcAft>
              <a:tabLst>
                <a:tab pos="0" algn="l"/>
              </a:tabLst>
            </a:pPr>
            <a:r>
              <a:rPr lang="ru-RU" altLang="en-US" sz="1200" b="1" i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Бюджет на </a:t>
            </a:r>
            <a:r>
              <a:rPr lang="ru-RU" altLang="en-US" sz="1200" b="1" i="1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процедурата</a:t>
            </a:r>
            <a:r>
              <a:rPr lang="ru-RU" altLang="en-US" sz="1200" b="1" i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: </a:t>
            </a:r>
            <a:r>
              <a:rPr lang="ru-RU" altLang="en-US" sz="1200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50 </a:t>
            </a:r>
            <a:r>
              <a:rPr lang="ru-RU" altLang="en-US" sz="1200" i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млн. евро; </a:t>
            </a:r>
          </a:p>
          <a:p>
            <a:pPr>
              <a:lnSpc>
                <a:spcPct val="90000"/>
              </a:lnSpc>
              <a:spcAft>
                <a:spcPct val="35000"/>
              </a:spcAft>
              <a:tabLst>
                <a:tab pos="0" algn="l"/>
              </a:tabLst>
            </a:pPr>
            <a:r>
              <a:rPr lang="ru-RU" altLang="en-US" sz="1200" b="1" i="1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Допустими</a:t>
            </a:r>
            <a:r>
              <a:rPr lang="ru-RU" altLang="en-US" sz="1200" b="1" i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en-US" sz="1200" b="1" i="1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кандидати</a:t>
            </a:r>
            <a:r>
              <a:rPr lang="ru-RU" altLang="en-US" sz="1200" b="1" i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: </a:t>
            </a:r>
            <a:r>
              <a:rPr lang="ru-RU" altLang="en-US" sz="1200" i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МСП</a:t>
            </a:r>
            <a:r>
              <a:rPr lang="ru-RU" altLang="en-US" sz="1200" b="1" i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>
              <a:lnSpc>
                <a:spcPct val="90000"/>
              </a:lnSpc>
              <a:spcAft>
                <a:spcPct val="35000"/>
              </a:spcAft>
              <a:tabLst>
                <a:tab pos="0" algn="l"/>
              </a:tabLst>
            </a:pPr>
            <a:r>
              <a:rPr lang="ru-RU" altLang="en-US" sz="1200" b="1" i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Минимален и максимален размер на </a:t>
            </a:r>
            <a:r>
              <a:rPr lang="ru-RU" altLang="en-US" sz="1200" b="1" i="1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помощта</a:t>
            </a:r>
            <a:r>
              <a:rPr lang="ru-RU" altLang="en-US" sz="1200" b="1" i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:</a:t>
            </a:r>
            <a:r>
              <a:rPr lang="ru-RU" altLang="en-US" sz="1200" i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5</a:t>
            </a:r>
            <a:r>
              <a:rPr lang="ru-RU" altLang="en-US" sz="1200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0 000 </a:t>
            </a:r>
            <a:r>
              <a:rPr lang="ru-RU" altLang="en-US" sz="1200" i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– 1 </a:t>
            </a:r>
            <a:r>
              <a:rPr lang="ru-RU" altLang="en-US" sz="1200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500 000 </a:t>
            </a:r>
            <a:r>
              <a:rPr lang="ru-RU" altLang="en-US" sz="1200" i="1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лв</a:t>
            </a:r>
            <a:r>
              <a:rPr lang="ru-RU" altLang="en-US" sz="1200" i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.</a:t>
            </a:r>
          </a:p>
          <a:p>
            <a:pPr>
              <a:lnSpc>
                <a:spcPct val="90000"/>
              </a:lnSpc>
              <a:spcAft>
                <a:spcPct val="35000"/>
              </a:spcAft>
              <a:tabLst>
                <a:tab pos="0" algn="l"/>
              </a:tabLst>
            </a:pPr>
            <a:r>
              <a:rPr lang="ru-RU" altLang="en-US" sz="1200" b="1" i="1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Допустими</a:t>
            </a:r>
            <a:r>
              <a:rPr lang="ru-RU" altLang="en-US" sz="1200" b="1" i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en-US" sz="1200" b="1" i="1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разходи</a:t>
            </a:r>
            <a:r>
              <a:rPr lang="ru-RU" altLang="en-US" sz="1200" b="1" i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: </a:t>
            </a:r>
            <a:r>
              <a:rPr lang="ru-RU" altLang="en-US" sz="1200" i="1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инвестиционни</a:t>
            </a:r>
            <a:r>
              <a:rPr lang="ru-RU" altLang="en-US" sz="1200" i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en-US" sz="1200" i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разходи</a:t>
            </a:r>
            <a:r>
              <a:rPr lang="ru-RU" altLang="en-US" sz="1200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; </a:t>
            </a:r>
            <a:r>
              <a:rPr lang="ru-RU" altLang="en-US" sz="1200" i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разходи</a:t>
            </a:r>
            <a:r>
              <a:rPr lang="ru-RU" altLang="en-US" sz="1200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за СМР; </a:t>
            </a:r>
            <a:r>
              <a:rPr lang="ru-RU" altLang="en-US" sz="1200" i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разходи</a:t>
            </a:r>
            <a:r>
              <a:rPr lang="ru-RU" altLang="en-US" sz="1200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за услуги.</a:t>
            </a:r>
            <a:endParaRPr lang="ru-RU" altLang="en-US" sz="1200" i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  <a:spcAft>
                <a:spcPct val="35000"/>
              </a:spcAft>
              <a:tabLst>
                <a:tab pos="0" algn="l"/>
              </a:tabLst>
            </a:pPr>
            <a:r>
              <a:rPr lang="ru-RU" altLang="en-US" sz="1200" b="1" i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Индикативен срок на обявяване: </a:t>
            </a:r>
            <a:r>
              <a:rPr lang="ru-RU" altLang="en-US" sz="1200" i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декември</a:t>
            </a:r>
            <a:r>
              <a:rPr lang="ru-RU" altLang="en-US" sz="1200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en-US" sz="1200" i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2015 г</a:t>
            </a:r>
            <a:r>
              <a:rPr lang="ru-RU" altLang="en-US" sz="1200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.</a:t>
            </a:r>
          </a:p>
          <a:p>
            <a:pPr marL="285750" indent="-285750">
              <a:buFontTx/>
              <a:buChar char="-"/>
            </a:pPr>
            <a:endParaRPr lang="ru-RU" altLang="en-US" sz="1000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marL="285750" indent="-285750">
              <a:buFontTx/>
              <a:buChar char="-"/>
            </a:pPr>
            <a:endParaRPr lang="ru-RU" altLang="en-US" sz="1400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4759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 anchor="ctr"/>
          <a:lstStyle/>
          <a:p>
            <a:pPr marL="0" indent="0" algn="ctr">
              <a:buNone/>
              <a:defRPr/>
            </a:pPr>
            <a:r>
              <a:rPr lang="bg-BG" sz="24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ahoma" pitchFamily="34" charset="0"/>
                <a:ea typeface="Tahoma" pitchFamily="34" charset="0"/>
                <a:cs typeface="Tahoma" pitchFamily="34" charset="0"/>
              </a:rPr>
              <a:t>Възможности за подкрепа по ОПИК през </a:t>
            </a:r>
            <a:r>
              <a:rPr lang="bg-BG" sz="24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ahoma" pitchFamily="34" charset="0"/>
                <a:ea typeface="Tahoma" pitchFamily="34" charset="0"/>
                <a:cs typeface="Tahoma" pitchFamily="34" charset="0"/>
              </a:rPr>
              <a:t>2016 </a:t>
            </a:r>
            <a:r>
              <a:rPr lang="bg-BG" sz="24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ahoma" pitchFamily="34" charset="0"/>
                <a:ea typeface="Tahoma" pitchFamily="34" charset="0"/>
                <a:cs typeface="Tahoma" pitchFamily="34" charset="0"/>
              </a:rPr>
              <a:t>г.</a:t>
            </a:r>
            <a:endParaRPr lang="bg-BG" sz="2000" b="1" kern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sz="quarter" idx="13"/>
          </p:nvPr>
        </p:nvSpPr>
        <p:spPr bwMode="auto">
          <a:xfrm>
            <a:off x="468313" y="1341438"/>
            <a:ext cx="8351837" cy="352772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FontTx/>
              <a:buNone/>
              <a:defRPr/>
            </a:pPr>
            <a:endParaRPr lang="bg-BG" sz="1600" dirty="0" smtClean="0"/>
          </a:p>
          <a:p>
            <a:pPr marL="0" indent="0">
              <a:buFontTx/>
              <a:buNone/>
              <a:defRPr/>
            </a:pPr>
            <a:endParaRPr lang="bg-BG" sz="1600" dirty="0"/>
          </a:p>
          <a:p>
            <a:pPr marL="0" indent="0">
              <a:buFontTx/>
              <a:buNone/>
              <a:defRPr/>
            </a:pPr>
            <a:endParaRPr lang="bg-BG" sz="1600" dirty="0" smtClean="0"/>
          </a:p>
          <a:p>
            <a:pPr marL="0" indent="0">
              <a:buFontTx/>
              <a:buNone/>
              <a:defRPr/>
            </a:pPr>
            <a:endParaRPr lang="bg-BG" sz="1600" dirty="0" smtClean="0"/>
          </a:p>
          <a:p>
            <a:pPr marL="0" indent="0">
              <a:buFontTx/>
              <a:buNone/>
              <a:defRPr/>
            </a:pPr>
            <a:endParaRPr lang="bg-BG" sz="1600" dirty="0"/>
          </a:p>
          <a:p>
            <a:pPr marL="0" indent="0">
              <a:buFontTx/>
              <a:buNone/>
              <a:defRPr/>
            </a:pPr>
            <a:endParaRPr lang="bg-BG" sz="1600" dirty="0"/>
          </a:p>
          <a:p>
            <a:pPr marL="0" indent="0">
              <a:buFontTx/>
              <a:buNone/>
              <a:defRPr/>
            </a:pPr>
            <a:endParaRPr lang="bg-BG" sz="1600" dirty="0" smtClean="0"/>
          </a:p>
          <a:p>
            <a:pPr marL="0" indent="0">
              <a:buFontTx/>
              <a:buNone/>
              <a:defRPr/>
            </a:pPr>
            <a:endParaRPr lang="bg-BG" sz="1600" dirty="0"/>
          </a:p>
          <a:p>
            <a:pPr marL="180975" lvl="0" indent="0">
              <a:lnSpc>
                <a:spcPct val="15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None/>
              <a:defRPr/>
            </a:pPr>
            <a:endParaRPr lang="bg-BG" sz="1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Right Arrow 3"/>
          <p:cNvSpPr/>
          <p:nvPr/>
        </p:nvSpPr>
        <p:spPr bwMode="auto">
          <a:xfrm>
            <a:off x="35497" y="1196752"/>
            <a:ext cx="2448272" cy="1008112"/>
          </a:xfrm>
          <a:prstGeom prst="rightArrow">
            <a:avLst>
              <a:gd name="adj1" fmla="val 75000"/>
              <a:gd name="adj2" fmla="val 50000"/>
            </a:avLst>
          </a:prstGeom>
          <a:gradFill rotWithShape="1">
            <a:gsLst>
              <a:gs pos="0">
                <a:srgbClr val="3497AE">
                  <a:tint val="50000"/>
                  <a:satMod val="300000"/>
                </a:srgbClr>
              </a:gs>
              <a:gs pos="35000">
                <a:srgbClr val="3497AE">
                  <a:tint val="37000"/>
                  <a:satMod val="300000"/>
                </a:srgbClr>
              </a:gs>
              <a:gs pos="100000">
                <a:srgbClr val="3497AE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497AE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bg-BG" altLang="en-US" sz="1600" kern="0" dirty="0" smtClean="0">
              <a:solidFill>
                <a:srgbClr val="000000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g-BG" altLang="en-US" sz="1600" i="1" kern="0" dirty="0" smtClean="0">
                <a:solidFill>
                  <a:srgbClr val="050595"/>
                </a:solidFill>
                <a:latin typeface="Tahoma" pitchFamily="34" charset="0"/>
                <a:cs typeface="Tahoma" pitchFamily="34" charset="0"/>
              </a:rPr>
              <a:t>Приоритетна ос 1</a:t>
            </a:r>
            <a:endParaRPr lang="en-US" altLang="en-US" sz="1600" i="1" kern="0" dirty="0" smtClean="0">
              <a:solidFill>
                <a:srgbClr val="050595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2555776" y="908721"/>
            <a:ext cx="6696745" cy="1368151"/>
            <a:chOff x="450025" y="139322"/>
            <a:chExt cx="1914801" cy="1778761"/>
          </a:xfrm>
        </p:grpSpPr>
        <p:sp>
          <p:nvSpPr>
            <p:cNvPr id="6" name="Rounded Rectangle 5"/>
            <p:cNvSpPr/>
            <p:nvPr/>
          </p:nvSpPr>
          <p:spPr>
            <a:xfrm>
              <a:off x="450025" y="139323"/>
              <a:ext cx="1845305" cy="1778760"/>
            </a:xfrm>
            <a:prstGeom prst="roundRect">
              <a:avLst/>
            </a:prstGeom>
            <a:solidFill>
              <a:srgbClr val="AAAAAA">
                <a:lumMod val="40000"/>
                <a:lumOff val="60000"/>
              </a:srgbClr>
            </a:solidFill>
            <a:ln>
              <a:solidFill>
                <a:srgbClr val="FFDCAA">
                  <a:lumMod val="50000"/>
                </a:srgbClr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</p:sp>
        <p:sp>
          <p:nvSpPr>
            <p:cNvPr id="7" name="Rounded Rectangle 4"/>
            <p:cNvSpPr>
              <a:spLocks noChangeArrowheads="1"/>
            </p:cNvSpPr>
            <p:nvPr/>
          </p:nvSpPr>
          <p:spPr bwMode="auto">
            <a:xfrm>
              <a:off x="450025" y="139322"/>
              <a:ext cx="1914801" cy="1505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3340" tIns="26670" rIns="53340" bIns="26670" anchor="ctr"/>
            <a:lstStyle>
              <a:lvl1pPr defTabSz="6223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62230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6223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6223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6223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6223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6223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6223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6223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Aft>
                  <a:spcPct val="35000"/>
                </a:spcAft>
                <a:tabLst>
                  <a:tab pos="0" algn="l"/>
                </a:tabLst>
              </a:pPr>
              <a:endParaRPr lang="ru-RU" altLang="en-US" sz="11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endParaRPr>
            </a:p>
            <a:p>
              <a:pPr algn="ctr" eaLnBrk="1" hangingPunct="1">
                <a:lnSpc>
                  <a:spcPct val="90000"/>
                </a:lnSpc>
                <a:spcAft>
                  <a:spcPct val="35000"/>
                </a:spcAft>
                <a:tabLst>
                  <a:tab pos="0" algn="l"/>
                </a:tabLst>
              </a:pPr>
              <a:r>
                <a:rPr lang="ru-RU" altLang="en-US" sz="1100" dirty="0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„ </a:t>
              </a:r>
              <a:r>
                <a:rPr lang="ru-RU" altLang="en-US" sz="1100" dirty="0" err="1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Разработване</a:t>
              </a:r>
              <a:r>
                <a:rPr lang="ru-RU" altLang="en-US" sz="1100" dirty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 на </a:t>
              </a:r>
              <a:r>
                <a:rPr lang="ru-RU" altLang="en-US" sz="1100" dirty="0" err="1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продуктови</a:t>
              </a:r>
              <a:r>
                <a:rPr lang="ru-RU" altLang="en-US" sz="1100" dirty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 и </a:t>
              </a:r>
              <a:r>
                <a:rPr lang="ru-RU" altLang="en-US" sz="1100" dirty="0" err="1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производствени</a:t>
              </a:r>
              <a:r>
                <a:rPr lang="ru-RU" altLang="en-US" sz="1100" dirty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ru-RU" altLang="en-US" sz="1100" dirty="0" err="1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иновации</a:t>
              </a:r>
              <a:r>
                <a:rPr lang="ru-RU" altLang="en-US" sz="1100" dirty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ru-RU" altLang="en-US" sz="1100" dirty="0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“</a:t>
              </a:r>
            </a:p>
            <a:p>
              <a:pPr eaLnBrk="1" hangingPunct="1">
                <a:lnSpc>
                  <a:spcPct val="90000"/>
                </a:lnSpc>
                <a:spcAft>
                  <a:spcPct val="35000"/>
                </a:spcAft>
                <a:tabLst>
                  <a:tab pos="0" algn="l"/>
                </a:tabLst>
              </a:pPr>
              <a:r>
                <a:rPr lang="ru-RU" altLang="en-US" sz="1100" b="1" i="1" dirty="0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Бюджет на </a:t>
              </a:r>
              <a:r>
                <a:rPr lang="ru-RU" altLang="en-US" sz="1100" b="1" i="1" dirty="0" err="1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процедурата</a:t>
              </a:r>
              <a:r>
                <a:rPr lang="ru-RU" altLang="en-US" sz="1100" b="1" i="1" dirty="0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 - </a:t>
              </a:r>
              <a:r>
                <a:rPr lang="ru-RU" altLang="en-US" sz="1100" i="1" dirty="0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35 млн. евро; </a:t>
              </a:r>
            </a:p>
            <a:p>
              <a:pPr eaLnBrk="1" hangingPunct="1">
                <a:lnSpc>
                  <a:spcPct val="90000"/>
                </a:lnSpc>
                <a:spcAft>
                  <a:spcPct val="35000"/>
                </a:spcAft>
                <a:tabLst>
                  <a:tab pos="0" algn="l"/>
                </a:tabLst>
              </a:pPr>
              <a:r>
                <a:rPr lang="ru-RU" altLang="en-US" sz="1100" b="1" i="1" dirty="0" err="1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Допустими</a:t>
              </a:r>
              <a:r>
                <a:rPr lang="ru-RU" altLang="en-US" sz="1100" b="1" i="1" dirty="0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ru-RU" altLang="en-US" sz="1100" b="1" i="1" dirty="0" err="1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кандидати</a:t>
              </a:r>
              <a:r>
                <a:rPr lang="ru-RU" altLang="en-US" sz="1100" b="1" i="1" dirty="0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ru-RU" altLang="en-US" sz="1100" i="1" dirty="0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– МСП и </a:t>
              </a:r>
              <a:r>
                <a:rPr lang="ru-RU" altLang="en-US" sz="1100" i="1" dirty="0" err="1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големи</a:t>
              </a:r>
              <a:r>
                <a:rPr lang="ru-RU" altLang="en-US" sz="1100" i="1" dirty="0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;</a:t>
              </a:r>
            </a:p>
            <a:p>
              <a:pPr lvl="0" defTabSz="914400" eaLnBrk="1" hangingPunct="1">
                <a:lnSpc>
                  <a:spcPct val="90000"/>
                </a:lnSpc>
                <a:spcAft>
                  <a:spcPct val="35000"/>
                </a:spcAft>
                <a:tabLst>
                  <a:tab pos="0" algn="l"/>
                </a:tabLst>
              </a:pPr>
              <a:r>
                <a:rPr lang="ru-RU" altLang="en-US" sz="1100" b="1" i="1" dirty="0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Минимален и максимален размер на </a:t>
              </a:r>
              <a:r>
                <a:rPr lang="ru-RU" altLang="en-US" sz="1100" b="1" i="1" dirty="0" err="1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помощта</a:t>
              </a:r>
              <a:r>
                <a:rPr lang="ru-RU" altLang="en-US" sz="1100" b="1" i="1" dirty="0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:</a:t>
              </a:r>
              <a:r>
                <a:rPr lang="ru-RU" altLang="en-US" sz="1100" i="1" dirty="0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ru-RU" altLang="en-US" sz="1100" i="1" dirty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50 000 – 1 000 000 </a:t>
              </a:r>
              <a:r>
                <a:rPr lang="ru-RU" altLang="en-US" sz="1100" i="1" dirty="0" err="1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лв</a:t>
              </a:r>
              <a:r>
                <a:rPr lang="ru-RU" altLang="en-US" sz="1100" i="1" dirty="0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.</a:t>
              </a:r>
              <a:endParaRPr lang="ru-RU" altLang="en-US" sz="1100" b="1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endParaRPr>
            </a:p>
            <a:p>
              <a:pPr eaLnBrk="1" hangingPunct="1">
                <a:lnSpc>
                  <a:spcPct val="90000"/>
                </a:lnSpc>
                <a:spcAft>
                  <a:spcPct val="35000"/>
                </a:spcAft>
                <a:tabLst>
                  <a:tab pos="0" algn="l"/>
                </a:tabLst>
              </a:pPr>
              <a:r>
                <a:rPr lang="ru-RU" altLang="en-US" sz="1100" b="1" i="1" dirty="0" err="1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Допустими</a:t>
              </a:r>
              <a:r>
                <a:rPr lang="ru-RU" altLang="en-US" sz="1100" b="1" i="1" dirty="0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ru-RU" altLang="en-US" sz="1100" b="1" i="1" dirty="0" err="1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разходи</a:t>
              </a:r>
              <a:r>
                <a:rPr lang="ru-RU" altLang="en-US" sz="1100" b="1" i="1" dirty="0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ru-RU" altLang="en-US" sz="1100" i="1" dirty="0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– </a:t>
              </a:r>
              <a:r>
                <a:rPr lang="ru-RU" altLang="en-US" sz="1100" i="1" dirty="0" err="1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инвестиционни</a:t>
              </a:r>
              <a:r>
                <a:rPr lang="ru-RU" altLang="en-US" sz="1100" i="1" dirty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ru-RU" altLang="en-US" sz="1100" i="1" dirty="0" err="1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разходи</a:t>
              </a:r>
              <a:r>
                <a:rPr lang="ru-RU" altLang="en-US" sz="1100" i="1" dirty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; </a:t>
              </a:r>
              <a:r>
                <a:rPr lang="ru-RU" altLang="en-US" sz="1100" i="1" dirty="0" err="1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разходи</a:t>
              </a:r>
              <a:r>
                <a:rPr lang="ru-RU" altLang="en-US" sz="1100" i="1" dirty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 за услуги; </a:t>
              </a:r>
              <a:r>
                <a:rPr lang="ru-RU" altLang="en-US" sz="1100" i="1" dirty="0" err="1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оперативни</a:t>
              </a:r>
              <a:r>
                <a:rPr lang="ru-RU" altLang="en-US" sz="1100" i="1" dirty="0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ru-RU" altLang="en-US" sz="1100" i="1" dirty="0" err="1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разходи</a:t>
              </a:r>
              <a:r>
                <a:rPr lang="ru-RU" altLang="en-US" sz="1100" i="1" dirty="0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;</a:t>
              </a:r>
            </a:p>
            <a:p>
              <a:pPr eaLnBrk="1" hangingPunct="1">
                <a:lnSpc>
                  <a:spcPct val="90000"/>
                </a:lnSpc>
                <a:spcAft>
                  <a:spcPct val="35000"/>
                </a:spcAft>
                <a:tabLst>
                  <a:tab pos="0" algn="l"/>
                </a:tabLst>
              </a:pPr>
              <a:r>
                <a:rPr lang="ru-RU" altLang="en-US" sz="1100" b="1" i="1" dirty="0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Индикативен срок на </a:t>
              </a:r>
              <a:r>
                <a:rPr lang="ru-RU" altLang="en-US" sz="1100" b="1" i="1" dirty="0" err="1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обявяване</a:t>
              </a:r>
              <a:r>
                <a:rPr lang="ru-RU" altLang="en-US" sz="1100" b="1" i="1" dirty="0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ru-RU" altLang="en-US" sz="1100" i="1" dirty="0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: </a:t>
              </a:r>
              <a:r>
                <a:rPr lang="ru-RU" altLang="en-US" sz="1100" i="1" dirty="0" err="1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декември</a:t>
              </a:r>
              <a:r>
                <a:rPr lang="ru-RU" altLang="en-US" sz="1100" i="1" dirty="0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 2016 г.</a:t>
              </a:r>
            </a:p>
          </p:txBody>
        </p:sp>
      </p:grpSp>
      <p:sp>
        <p:nvSpPr>
          <p:cNvPr id="8" name="Right Arrow 7"/>
          <p:cNvSpPr/>
          <p:nvPr/>
        </p:nvSpPr>
        <p:spPr bwMode="auto">
          <a:xfrm>
            <a:off x="35498" y="2648762"/>
            <a:ext cx="2448271" cy="996262"/>
          </a:xfrm>
          <a:prstGeom prst="rightArrow">
            <a:avLst>
              <a:gd name="adj1" fmla="val 75000"/>
              <a:gd name="adj2" fmla="val 50000"/>
            </a:avLst>
          </a:prstGeom>
          <a:gradFill rotWithShape="1">
            <a:gsLst>
              <a:gs pos="0">
                <a:srgbClr val="3497AE">
                  <a:tint val="50000"/>
                  <a:satMod val="300000"/>
                </a:srgbClr>
              </a:gs>
              <a:gs pos="35000">
                <a:srgbClr val="3497AE">
                  <a:tint val="37000"/>
                  <a:satMod val="300000"/>
                </a:srgbClr>
              </a:gs>
              <a:gs pos="100000">
                <a:srgbClr val="3497AE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497AE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bg-BG" altLang="en-US" sz="1600" kern="0" dirty="0" smtClean="0">
              <a:solidFill>
                <a:srgbClr val="000000"/>
              </a:solidFill>
            </a:endParaRPr>
          </a:p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g-BG" altLang="en-US" sz="1600" i="1" kern="0" dirty="0">
                <a:solidFill>
                  <a:srgbClr val="050595"/>
                </a:solidFill>
                <a:latin typeface="Tahoma" pitchFamily="34" charset="0"/>
                <a:cs typeface="Tahoma" pitchFamily="34" charset="0"/>
              </a:rPr>
              <a:t>Приоритетна ос </a:t>
            </a:r>
            <a:r>
              <a:rPr lang="bg-BG" altLang="en-US" sz="1600" i="1" kern="0" dirty="0" smtClean="0">
                <a:solidFill>
                  <a:srgbClr val="050595"/>
                </a:solidFill>
                <a:latin typeface="Tahoma" pitchFamily="34" charset="0"/>
                <a:cs typeface="Tahoma" pitchFamily="34" charset="0"/>
              </a:rPr>
              <a:t>2</a:t>
            </a:r>
            <a:endParaRPr lang="en-US" altLang="en-US" sz="1600" i="1" kern="0" dirty="0">
              <a:solidFill>
                <a:srgbClr val="050595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15" name="Group 12"/>
          <p:cNvGrpSpPr>
            <a:grpSpLocks/>
          </p:cNvGrpSpPr>
          <p:nvPr/>
        </p:nvGrpSpPr>
        <p:grpSpPr bwMode="auto">
          <a:xfrm>
            <a:off x="2555776" y="2060849"/>
            <a:ext cx="6453693" cy="1728191"/>
            <a:chOff x="421763" y="226155"/>
            <a:chExt cx="2093673" cy="4718236"/>
          </a:xfrm>
        </p:grpSpPr>
        <p:sp>
          <p:nvSpPr>
            <p:cNvPr id="16" name="Rounded Rectangle 15"/>
            <p:cNvSpPr/>
            <p:nvPr/>
          </p:nvSpPr>
          <p:spPr>
            <a:xfrm>
              <a:off x="421763" y="947476"/>
              <a:ext cx="2093673" cy="3996915"/>
            </a:xfrm>
            <a:prstGeom prst="roundRect">
              <a:avLst/>
            </a:prstGeom>
            <a:solidFill>
              <a:srgbClr val="AAAAAA">
                <a:lumMod val="40000"/>
                <a:lumOff val="60000"/>
              </a:srgbClr>
            </a:solidFill>
            <a:ln>
              <a:solidFill>
                <a:srgbClr val="FFDCAA">
                  <a:lumMod val="50000"/>
                </a:srgbClr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/>
            <a:lstStyle/>
            <a:p>
              <a:pPr lvl="0" algn="ctr"/>
              <a:r>
                <a:rPr lang="ru-RU" altLang="en-US" sz="1100" dirty="0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„</a:t>
              </a:r>
              <a:r>
                <a:rPr lang="ru-RU" altLang="en-US" sz="1100" dirty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Развитие на </a:t>
              </a:r>
              <a:r>
                <a:rPr lang="ru-RU" altLang="en-US" sz="1100" dirty="0" err="1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клъстери</a:t>
              </a:r>
              <a:r>
                <a:rPr lang="ru-RU" altLang="en-US" sz="1100" dirty="0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 в </a:t>
              </a:r>
              <a:r>
                <a:rPr lang="ru-RU" altLang="en-US" sz="1100" dirty="0" err="1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България</a:t>
              </a:r>
              <a:r>
                <a:rPr lang="ru-RU" altLang="en-US" sz="1100" dirty="0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“</a:t>
              </a:r>
              <a:endParaRPr lang="ru-RU" altLang="en-US" sz="11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endParaRPr>
            </a:p>
            <a:p>
              <a:pPr lvl="0">
                <a:lnSpc>
                  <a:spcPct val="150000"/>
                </a:lnSpc>
                <a:spcAft>
                  <a:spcPct val="35000"/>
                </a:spcAft>
                <a:tabLst>
                  <a:tab pos="0" algn="l"/>
                </a:tabLst>
              </a:pPr>
              <a:r>
                <a:rPr lang="ru-RU" altLang="en-US" sz="1100" b="1" i="1" dirty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Бюджет на </a:t>
              </a:r>
              <a:r>
                <a:rPr lang="ru-RU" altLang="en-US" sz="1100" b="1" i="1" dirty="0" err="1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процедурата</a:t>
              </a:r>
              <a:r>
                <a:rPr lang="ru-RU" altLang="en-US" sz="1100" b="1" i="1" dirty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: </a:t>
              </a:r>
              <a:r>
                <a:rPr lang="ru-RU" altLang="en-US" sz="1100" i="1" dirty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20 млн. евро; </a:t>
              </a:r>
            </a:p>
            <a:p>
              <a:pPr lvl="0">
                <a:lnSpc>
                  <a:spcPct val="90000"/>
                </a:lnSpc>
                <a:spcAft>
                  <a:spcPct val="35000"/>
                </a:spcAft>
                <a:tabLst>
                  <a:tab pos="0" algn="l"/>
                </a:tabLst>
              </a:pPr>
              <a:r>
                <a:rPr lang="ru-RU" altLang="en-US" sz="1100" b="1" i="1" dirty="0" err="1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Допустими</a:t>
              </a:r>
              <a:r>
                <a:rPr lang="ru-RU" altLang="en-US" sz="1100" b="1" i="1" dirty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ru-RU" altLang="en-US" sz="1100" b="1" i="1" dirty="0" err="1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кандидати</a:t>
              </a:r>
              <a:r>
                <a:rPr lang="ru-RU" altLang="en-US" sz="1100" b="1" i="1" dirty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: </a:t>
              </a:r>
              <a:r>
                <a:rPr lang="ru-RU" altLang="en-US" sz="1100" i="1" dirty="0" err="1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новосъздадени</a:t>
              </a:r>
              <a:r>
                <a:rPr lang="ru-RU" altLang="en-US" sz="1100" i="1" dirty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, </a:t>
              </a:r>
              <a:r>
                <a:rPr lang="ru-RU" altLang="en-US" sz="1100" i="1" dirty="0" err="1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развиващи</a:t>
              </a:r>
              <a:r>
                <a:rPr lang="ru-RU" altLang="en-US" sz="1100" i="1" dirty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 се и </a:t>
              </a:r>
              <a:r>
                <a:rPr lang="ru-RU" altLang="en-US" sz="1100" i="1" dirty="0" err="1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развити</a:t>
              </a:r>
              <a:r>
                <a:rPr lang="ru-RU" altLang="en-US" sz="1100" i="1" dirty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ru-RU" altLang="en-US" sz="1100" i="1" dirty="0" err="1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клъстери</a:t>
              </a:r>
              <a:r>
                <a:rPr lang="ru-RU" altLang="en-US" sz="1100" i="1" dirty="0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;</a:t>
              </a:r>
              <a:r>
                <a:rPr lang="ru-RU" altLang="en-US" sz="1100" b="1" i="1" dirty="0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 </a:t>
              </a:r>
              <a:endParaRPr lang="ru-RU" altLang="en-US" sz="1100" b="1" i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endParaRPr>
            </a:p>
            <a:p>
              <a:pPr lvl="0">
                <a:lnSpc>
                  <a:spcPct val="90000"/>
                </a:lnSpc>
                <a:spcAft>
                  <a:spcPct val="35000"/>
                </a:spcAft>
                <a:tabLst>
                  <a:tab pos="0" algn="l"/>
                </a:tabLst>
              </a:pPr>
              <a:r>
                <a:rPr lang="ru-RU" altLang="en-US" sz="1100" b="1" i="1" dirty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Минимален и максимален размер на </a:t>
              </a:r>
              <a:r>
                <a:rPr lang="ru-RU" altLang="en-US" sz="1100" b="1" i="1" dirty="0" err="1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помощта</a:t>
              </a:r>
              <a:r>
                <a:rPr lang="ru-RU" altLang="en-US" sz="1100" b="1" i="1" dirty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:</a:t>
              </a:r>
              <a:r>
                <a:rPr lang="ru-RU" altLang="en-US" sz="1100" i="1" dirty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ru-RU" altLang="en-US" sz="1100" i="1" dirty="0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100 </a:t>
              </a:r>
              <a:r>
                <a:rPr lang="ru-RU" altLang="en-US" sz="1100" i="1" dirty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000 – </a:t>
              </a:r>
              <a:r>
                <a:rPr lang="ru-RU" altLang="en-US" sz="1100" i="1" dirty="0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2 000 000 </a:t>
              </a:r>
              <a:r>
                <a:rPr lang="ru-RU" altLang="en-US" sz="1100" i="1" dirty="0" err="1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лв</a:t>
              </a:r>
              <a:r>
                <a:rPr lang="ru-RU" altLang="en-US" sz="1100" i="1" dirty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.</a:t>
              </a:r>
            </a:p>
            <a:p>
              <a:pPr lvl="0">
                <a:lnSpc>
                  <a:spcPct val="90000"/>
                </a:lnSpc>
                <a:spcAft>
                  <a:spcPct val="35000"/>
                </a:spcAft>
                <a:tabLst>
                  <a:tab pos="0" algn="l"/>
                </a:tabLst>
              </a:pPr>
              <a:r>
                <a:rPr lang="ru-RU" altLang="en-US" sz="1100" b="1" i="1" dirty="0" err="1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Допустими</a:t>
              </a:r>
              <a:r>
                <a:rPr lang="ru-RU" altLang="en-US" sz="1100" b="1" i="1" dirty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ru-RU" altLang="en-US" sz="1100" b="1" i="1" dirty="0" err="1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разходи</a:t>
              </a:r>
              <a:r>
                <a:rPr lang="ru-RU" altLang="en-US" sz="1100" b="1" i="1" dirty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: </a:t>
              </a:r>
              <a:r>
                <a:rPr lang="ru-RU" altLang="en-US" sz="1100" i="1" dirty="0" err="1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инвестиционни</a:t>
              </a:r>
              <a:r>
                <a:rPr lang="ru-RU" altLang="en-US" sz="1100" i="1" dirty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ru-RU" altLang="en-US" sz="1100" i="1" dirty="0" err="1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разходи</a:t>
              </a:r>
              <a:r>
                <a:rPr lang="ru-RU" altLang="en-US" sz="1100" i="1" dirty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; </a:t>
              </a:r>
              <a:r>
                <a:rPr lang="ru-RU" altLang="en-US" sz="1100" i="1" dirty="0" err="1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разходи</a:t>
              </a:r>
              <a:r>
                <a:rPr lang="ru-RU" altLang="en-US" sz="1100" i="1" dirty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 за услуги; </a:t>
              </a:r>
              <a:r>
                <a:rPr lang="ru-RU" altLang="en-US" sz="1100" i="1" dirty="0" err="1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оперативни</a:t>
              </a:r>
              <a:r>
                <a:rPr lang="ru-RU" altLang="en-US" sz="1100" i="1" dirty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ru-RU" altLang="en-US" sz="1100" i="1" dirty="0" err="1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разходи</a:t>
              </a:r>
              <a:r>
                <a:rPr lang="ru-RU" altLang="en-US" sz="1100" i="1" dirty="0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;</a:t>
              </a:r>
              <a:endParaRPr lang="ru-RU" altLang="en-US" sz="1100" i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endParaRPr>
            </a:p>
            <a:p>
              <a:pPr lvl="0">
                <a:lnSpc>
                  <a:spcPct val="90000"/>
                </a:lnSpc>
                <a:spcAft>
                  <a:spcPct val="35000"/>
                </a:spcAft>
                <a:tabLst>
                  <a:tab pos="0" algn="l"/>
                </a:tabLst>
              </a:pPr>
              <a:r>
                <a:rPr lang="ru-RU" altLang="en-US" sz="1100" b="1" i="1" dirty="0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Индикативен срок на </a:t>
              </a:r>
              <a:r>
                <a:rPr lang="ru-RU" altLang="en-US" sz="1100" b="1" i="1" dirty="0" err="1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обявяване</a:t>
              </a:r>
              <a:r>
                <a:rPr lang="ru-RU" altLang="en-US" sz="1100" b="1" i="1" dirty="0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: </a:t>
              </a:r>
              <a:r>
                <a:rPr lang="ru-RU" altLang="en-US" sz="1100" i="1" dirty="0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 юли 2016 г.</a:t>
              </a:r>
            </a:p>
            <a:p>
              <a:pPr lvl="0">
                <a:lnSpc>
                  <a:spcPct val="90000"/>
                </a:lnSpc>
                <a:spcAft>
                  <a:spcPct val="35000"/>
                </a:spcAft>
                <a:tabLst>
                  <a:tab pos="0" algn="l"/>
                </a:tabLst>
              </a:pPr>
              <a:endParaRPr lang="ru-RU" altLang="en-US" sz="1200" i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7" name="Rounded Rectangle 4"/>
            <p:cNvSpPr>
              <a:spLocks noChangeArrowheads="1"/>
            </p:cNvSpPr>
            <p:nvPr/>
          </p:nvSpPr>
          <p:spPr bwMode="auto">
            <a:xfrm>
              <a:off x="475945" y="226155"/>
              <a:ext cx="1625091" cy="1605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3340" tIns="26670" rIns="53340" bIns="26670" anchor="ctr"/>
            <a:lstStyle>
              <a:lvl1pPr defTabSz="6223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62230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6223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6223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6223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6223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6223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6223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6223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Aft>
                  <a:spcPct val="35000"/>
                </a:spcAft>
              </a:pPr>
              <a:endParaRPr lang="ru-RU" altLang="en-US" sz="14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8" name="Right Arrow 17"/>
          <p:cNvSpPr/>
          <p:nvPr/>
        </p:nvSpPr>
        <p:spPr bwMode="auto">
          <a:xfrm>
            <a:off x="35499" y="4005064"/>
            <a:ext cx="2448270" cy="1008112"/>
          </a:xfrm>
          <a:prstGeom prst="rightArrow">
            <a:avLst>
              <a:gd name="adj1" fmla="val 75000"/>
              <a:gd name="adj2" fmla="val 50000"/>
            </a:avLst>
          </a:prstGeom>
          <a:gradFill rotWithShape="1">
            <a:gsLst>
              <a:gs pos="0">
                <a:srgbClr val="3497AE">
                  <a:tint val="50000"/>
                  <a:satMod val="300000"/>
                </a:srgbClr>
              </a:gs>
              <a:gs pos="35000">
                <a:srgbClr val="3497AE">
                  <a:tint val="37000"/>
                  <a:satMod val="300000"/>
                </a:srgbClr>
              </a:gs>
              <a:gs pos="100000">
                <a:srgbClr val="3497AE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497AE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bg-BG" altLang="en-US" sz="1600" i="1" kern="0" dirty="0" smtClean="0">
              <a:solidFill>
                <a:srgbClr val="050595"/>
              </a:solidFill>
              <a:latin typeface="Tahoma" pitchFamily="34" charset="0"/>
              <a:cs typeface="Tahoma" pitchFamily="34" charset="0"/>
            </a:endParaRPr>
          </a:p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g-BG" altLang="en-US" sz="1600" i="1" kern="0" dirty="0" smtClean="0">
                <a:solidFill>
                  <a:srgbClr val="050595"/>
                </a:solidFill>
                <a:latin typeface="Tahoma" pitchFamily="34" charset="0"/>
                <a:cs typeface="Tahoma" pitchFamily="34" charset="0"/>
              </a:rPr>
              <a:t>Приоритетна ос 2</a:t>
            </a:r>
            <a:endParaRPr lang="en-US" altLang="en-US" sz="1600" i="1" kern="0" dirty="0">
              <a:solidFill>
                <a:srgbClr val="050595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2555777" y="3861048"/>
            <a:ext cx="6453692" cy="1440160"/>
          </a:xfrm>
          <a:prstGeom prst="roundRect">
            <a:avLst/>
          </a:prstGeom>
          <a:solidFill>
            <a:srgbClr val="AAAAAA">
              <a:lumMod val="40000"/>
              <a:lumOff val="60000"/>
            </a:srgbClr>
          </a:solidFill>
          <a:ln>
            <a:solidFill>
              <a:srgbClr val="FFDCAA">
                <a:lumMod val="50000"/>
              </a:srgb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/>
          <a:lstStyle/>
          <a:p>
            <a:pPr algn="ctr"/>
            <a:r>
              <a:rPr lang="ru-RU" altLang="en-US" sz="11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„Развитие на </a:t>
            </a:r>
            <a:r>
              <a:rPr lang="ru-RU" altLang="en-US" sz="1100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управленския</a:t>
            </a:r>
            <a:r>
              <a:rPr lang="ru-RU" altLang="en-US" sz="11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en-US" sz="1100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капацитет</a:t>
            </a:r>
            <a:r>
              <a:rPr lang="ru-RU" altLang="en-US" sz="11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на МСП“</a:t>
            </a:r>
          </a:p>
          <a:p>
            <a:pPr>
              <a:lnSpc>
                <a:spcPct val="150000"/>
              </a:lnSpc>
              <a:spcAft>
                <a:spcPct val="35000"/>
              </a:spcAft>
              <a:tabLst>
                <a:tab pos="0" algn="l"/>
              </a:tabLst>
            </a:pPr>
            <a:r>
              <a:rPr lang="ru-RU" altLang="en-US" sz="1100" b="1" i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Бюджет на </a:t>
            </a:r>
            <a:r>
              <a:rPr lang="ru-RU" altLang="en-US" sz="1100" b="1" i="1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процедурата</a:t>
            </a:r>
            <a:r>
              <a:rPr lang="ru-RU" altLang="en-US" sz="1100" b="1" i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: </a:t>
            </a:r>
            <a:r>
              <a:rPr lang="ru-RU" altLang="en-US" sz="1100" i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ru-RU" altLang="en-US" sz="1100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0 </a:t>
            </a:r>
            <a:r>
              <a:rPr lang="ru-RU" altLang="en-US" sz="1100" i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млн. евро; </a:t>
            </a:r>
          </a:p>
          <a:p>
            <a:pPr>
              <a:lnSpc>
                <a:spcPct val="90000"/>
              </a:lnSpc>
              <a:spcAft>
                <a:spcPct val="35000"/>
              </a:spcAft>
              <a:tabLst>
                <a:tab pos="0" algn="l"/>
              </a:tabLst>
            </a:pPr>
            <a:r>
              <a:rPr lang="ru-RU" altLang="en-US" sz="1100" b="1" i="1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Допустими</a:t>
            </a:r>
            <a:r>
              <a:rPr lang="ru-RU" altLang="en-US" sz="1100" b="1" i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en-US" sz="1100" b="1" i="1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кандидати</a:t>
            </a:r>
            <a:r>
              <a:rPr lang="ru-RU" altLang="en-US" sz="1100" b="1" i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: </a:t>
            </a:r>
            <a:r>
              <a:rPr lang="ru-RU" altLang="en-US" sz="1100" i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МСП</a:t>
            </a:r>
            <a:r>
              <a:rPr lang="ru-RU" altLang="en-US" sz="1100" b="1" i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>
              <a:lnSpc>
                <a:spcPct val="90000"/>
              </a:lnSpc>
              <a:spcAft>
                <a:spcPct val="35000"/>
              </a:spcAft>
              <a:tabLst>
                <a:tab pos="0" algn="l"/>
              </a:tabLst>
            </a:pPr>
            <a:r>
              <a:rPr lang="ru-RU" altLang="en-US" sz="1100" b="1" i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Минимален и максимален размер на </a:t>
            </a:r>
            <a:r>
              <a:rPr lang="ru-RU" altLang="en-US" sz="1100" b="1" i="1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помощта</a:t>
            </a:r>
            <a:r>
              <a:rPr lang="ru-RU" altLang="en-US" sz="1100" b="1" i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:</a:t>
            </a:r>
            <a:r>
              <a:rPr lang="ru-RU" altLang="en-US" sz="1100" i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en-US" sz="1100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10 000 </a:t>
            </a:r>
            <a:r>
              <a:rPr lang="ru-RU" altLang="en-US" sz="1100" i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– </a:t>
            </a:r>
            <a:r>
              <a:rPr lang="ru-RU" altLang="en-US" sz="1100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391 166 </a:t>
            </a:r>
            <a:r>
              <a:rPr lang="ru-RU" altLang="en-US" sz="1100" i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лв</a:t>
            </a:r>
            <a:r>
              <a:rPr lang="ru-RU" altLang="en-US" sz="1100" i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.</a:t>
            </a:r>
          </a:p>
          <a:p>
            <a:pPr>
              <a:lnSpc>
                <a:spcPct val="90000"/>
              </a:lnSpc>
              <a:spcAft>
                <a:spcPct val="35000"/>
              </a:spcAft>
              <a:tabLst>
                <a:tab pos="0" algn="l"/>
              </a:tabLst>
            </a:pPr>
            <a:r>
              <a:rPr lang="ru-RU" altLang="en-US" sz="1100" b="1" i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Допустими</a:t>
            </a:r>
            <a:r>
              <a:rPr lang="ru-RU" altLang="en-US" sz="1100" b="1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en-US" sz="1100" b="1" i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разходи</a:t>
            </a:r>
            <a:r>
              <a:rPr lang="ru-RU" altLang="en-US" sz="1100" b="1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: </a:t>
            </a:r>
            <a:r>
              <a:rPr lang="ru-RU" altLang="en-US" sz="1100" i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разходи</a:t>
            </a:r>
            <a:r>
              <a:rPr lang="ru-RU" altLang="en-US" sz="1100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за услуги;</a:t>
            </a:r>
          </a:p>
          <a:p>
            <a:pPr>
              <a:lnSpc>
                <a:spcPct val="90000"/>
              </a:lnSpc>
              <a:spcAft>
                <a:spcPct val="35000"/>
              </a:spcAft>
              <a:tabLst>
                <a:tab pos="0" algn="l"/>
              </a:tabLst>
            </a:pPr>
            <a:r>
              <a:rPr lang="ru-RU" altLang="en-US" sz="1100" b="1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Индикативен </a:t>
            </a:r>
            <a:r>
              <a:rPr lang="ru-RU" altLang="en-US" sz="1100" b="1" i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срок на обявяване: </a:t>
            </a:r>
            <a:r>
              <a:rPr lang="ru-RU" altLang="en-US" sz="1100" i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en-US" sz="1100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май 2016 г.</a:t>
            </a:r>
          </a:p>
          <a:p>
            <a:pPr marL="285750" indent="-285750">
              <a:buFontTx/>
              <a:buChar char="-"/>
            </a:pPr>
            <a:endParaRPr lang="ru-RU" altLang="en-US" sz="1000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marL="285750" indent="-285750">
              <a:buFontTx/>
              <a:buChar char="-"/>
            </a:pPr>
            <a:endParaRPr lang="ru-RU" altLang="en-US" sz="1400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Right Arrow 19"/>
          <p:cNvSpPr/>
          <p:nvPr/>
        </p:nvSpPr>
        <p:spPr bwMode="auto">
          <a:xfrm>
            <a:off x="35499" y="5589240"/>
            <a:ext cx="2448270" cy="936104"/>
          </a:xfrm>
          <a:prstGeom prst="rightArrow">
            <a:avLst>
              <a:gd name="adj1" fmla="val 75000"/>
              <a:gd name="adj2" fmla="val 48833"/>
            </a:avLst>
          </a:prstGeom>
          <a:gradFill rotWithShape="1">
            <a:gsLst>
              <a:gs pos="0">
                <a:srgbClr val="3497AE">
                  <a:tint val="50000"/>
                  <a:satMod val="300000"/>
                </a:srgbClr>
              </a:gs>
              <a:gs pos="35000">
                <a:srgbClr val="3497AE">
                  <a:tint val="37000"/>
                  <a:satMod val="300000"/>
                </a:srgbClr>
              </a:gs>
              <a:gs pos="100000">
                <a:srgbClr val="3497AE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497AE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bg-BG" altLang="en-US" sz="1600" i="1" kern="0" dirty="0" smtClean="0">
              <a:solidFill>
                <a:srgbClr val="050595"/>
              </a:solidFill>
              <a:latin typeface="Tahoma" pitchFamily="34" charset="0"/>
              <a:cs typeface="Tahoma" pitchFamily="34" charset="0"/>
            </a:endParaRPr>
          </a:p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g-BG" altLang="en-US" sz="1600" i="1" kern="0" dirty="0" smtClean="0">
                <a:solidFill>
                  <a:srgbClr val="050595"/>
                </a:solidFill>
                <a:latin typeface="Tahoma" pitchFamily="34" charset="0"/>
                <a:cs typeface="Tahoma" pitchFamily="34" charset="0"/>
              </a:rPr>
              <a:t>Приоритетна ос 3</a:t>
            </a:r>
            <a:endParaRPr lang="en-US" altLang="en-US" sz="1600" i="1" kern="0" dirty="0">
              <a:solidFill>
                <a:srgbClr val="050595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2555776" y="5377408"/>
            <a:ext cx="6453693" cy="1480592"/>
          </a:xfrm>
          <a:prstGeom prst="roundRect">
            <a:avLst/>
          </a:prstGeom>
          <a:solidFill>
            <a:srgbClr val="AAAAAA">
              <a:lumMod val="40000"/>
              <a:lumOff val="60000"/>
            </a:srgbClr>
          </a:solidFill>
          <a:ln>
            <a:solidFill>
              <a:srgbClr val="FFDCAA">
                <a:lumMod val="50000"/>
              </a:srgb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/>
          <a:lstStyle/>
          <a:p>
            <a:pPr algn="ctr"/>
            <a:r>
              <a:rPr lang="ru-RU" altLang="en-US" sz="11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„</a:t>
            </a:r>
            <a:r>
              <a:rPr lang="ru-RU" altLang="en-US" sz="1100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Повишаване</a:t>
            </a:r>
            <a:r>
              <a:rPr lang="ru-RU" altLang="en-US" sz="11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на </a:t>
            </a:r>
            <a:r>
              <a:rPr lang="ru-RU" altLang="en-US" sz="1100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енергийната</a:t>
            </a:r>
            <a:r>
              <a:rPr lang="ru-RU" altLang="en-US" sz="11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en-US" sz="1100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ефективност</a:t>
            </a:r>
            <a:r>
              <a:rPr lang="ru-RU" altLang="en-US" sz="11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в </a:t>
            </a:r>
            <a:r>
              <a:rPr lang="ru-RU" altLang="en-US" sz="1100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големи</a:t>
            </a:r>
            <a:r>
              <a:rPr lang="ru-RU" altLang="en-US" sz="11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предприятия“</a:t>
            </a:r>
          </a:p>
          <a:p>
            <a:pPr>
              <a:lnSpc>
                <a:spcPct val="150000"/>
              </a:lnSpc>
              <a:spcAft>
                <a:spcPct val="35000"/>
              </a:spcAft>
              <a:tabLst>
                <a:tab pos="0" algn="l"/>
              </a:tabLst>
            </a:pPr>
            <a:r>
              <a:rPr lang="ru-RU" altLang="en-US" sz="1100" b="1" i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Бюджет на </a:t>
            </a:r>
            <a:r>
              <a:rPr lang="ru-RU" altLang="en-US" sz="1100" b="1" i="1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процедурата</a:t>
            </a:r>
            <a:r>
              <a:rPr lang="ru-RU" altLang="en-US" sz="1100" b="1" i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: </a:t>
            </a:r>
            <a:r>
              <a:rPr lang="ru-RU" altLang="en-US" sz="1100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40 </a:t>
            </a:r>
            <a:r>
              <a:rPr lang="ru-RU" altLang="en-US" sz="1100" i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млн. евро; </a:t>
            </a:r>
          </a:p>
          <a:p>
            <a:pPr>
              <a:lnSpc>
                <a:spcPct val="90000"/>
              </a:lnSpc>
              <a:spcAft>
                <a:spcPct val="35000"/>
              </a:spcAft>
              <a:tabLst>
                <a:tab pos="0" algn="l"/>
              </a:tabLst>
            </a:pPr>
            <a:r>
              <a:rPr lang="ru-RU" altLang="en-US" sz="1100" b="1" i="1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Допустими</a:t>
            </a:r>
            <a:r>
              <a:rPr lang="ru-RU" altLang="en-US" sz="1100" b="1" i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en-US" sz="1100" b="1" i="1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кандидати</a:t>
            </a:r>
            <a:r>
              <a:rPr lang="ru-RU" altLang="en-US" sz="1100" b="1" i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: </a:t>
            </a:r>
            <a:r>
              <a:rPr lang="ru-RU" altLang="en-US" sz="1100" i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en-US" sz="1100" i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големи</a:t>
            </a:r>
            <a:r>
              <a:rPr lang="ru-RU" altLang="en-US" sz="1100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предприятия</a:t>
            </a:r>
            <a:endParaRPr lang="ru-RU" altLang="en-US" sz="1100" b="1" i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  <a:spcAft>
                <a:spcPct val="35000"/>
              </a:spcAft>
              <a:tabLst>
                <a:tab pos="0" algn="l"/>
              </a:tabLst>
            </a:pPr>
            <a:r>
              <a:rPr lang="ru-RU" altLang="en-US" sz="1100" b="1" i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Минимален и максимален размер на </a:t>
            </a:r>
            <a:r>
              <a:rPr lang="ru-RU" altLang="en-US" sz="1100" b="1" i="1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помощта</a:t>
            </a:r>
            <a:r>
              <a:rPr lang="ru-RU" altLang="en-US" sz="1100" b="1" i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:</a:t>
            </a:r>
            <a:r>
              <a:rPr lang="ru-RU" altLang="en-US" sz="1100" i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en-US" sz="1100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500 000 </a:t>
            </a:r>
            <a:r>
              <a:rPr lang="ru-RU" altLang="en-US" sz="1100" i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– </a:t>
            </a:r>
            <a:r>
              <a:rPr lang="ru-RU" altLang="en-US" sz="1100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3 5000 000 </a:t>
            </a:r>
            <a:r>
              <a:rPr lang="ru-RU" altLang="en-US" sz="1100" i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лв</a:t>
            </a:r>
            <a:r>
              <a:rPr lang="ru-RU" altLang="en-US" sz="1100" i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.</a:t>
            </a:r>
          </a:p>
          <a:p>
            <a:pPr>
              <a:lnSpc>
                <a:spcPct val="90000"/>
              </a:lnSpc>
              <a:spcAft>
                <a:spcPct val="35000"/>
              </a:spcAft>
              <a:tabLst>
                <a:tab pos="0" algn="l"/>
              </a:tabLst>
            </a:pPr>
            <a:r>
              <a:rPr lang="ru-RU" altLang="en-US" sz="1100" b="1" i="1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Допустими</a:t>
            </a:r>
            <a:r>
              <a:rPr lang="ru-RU" altLang="en-US" sz="1100" b="1" i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en-US" sz="1100" b="1" i="1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разходи</a:t>
            </a:r>
            <a:r>
              <a:rPr lang="ru-RU" altLang="en-US" sz="1100" b="1" i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: </a:t>
            </a:r>
            <a:r>
              <a:rPr lang="ru-RU" altLang="en-US" sz="1100" b="1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en-US" sz="1100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инв. </a:t>
            </a:r>
            <a:r>
              <a:rPr lang="ru-RU" altLang="en-US" sz="1100" i="1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р</a:t>
            </a:r>
            <a:r>
              <a:rPr lang="ru-RU" altLang="en-US" sz="1100" i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азходи</a:t>
            </a:r>
            <a:r>
              <a:rPr lang="ru-RU" altLang="en-US" sz="1100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ru-RU" altLang="en-US" sz="1100" i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разходи</a:t>
            </a:r>
            <a:r>
              <a:rPr lang="ru-RU" altLang="en-US" sz="1100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за услуги, </a:t>
            </a:r>
            <a:r>
              <a:rPr lang="ru-RU" altLang="en-US" sz="1100" i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материали</a:t>
            </a:r>
            <a:r>
              <a:rPr lang="ru-RU" altLang="en-US" sz="1100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и консумативи;</a:t>
            </a:r>
            <a:endParaRPr lang="ru-RU" altLang="en-US" sz="1100" i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  <a:spcAft>
                <a:spcPct val="35000"/>
              </a:spcAft>
              <a:tabLst>
                <a:tab pos="0" algn="l"/>
              </a:tabLst>
            </a:pPr>
            <a:r>
              <a:rPr lang="ru-RU" altLang="en-US" sz="1100" b="1" i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Индикативен срок на обявяване: </a:t>
            </a:r>
            <a:r>
              <a:rPr lang="ru-RU" altLang="en-US" sz="1100" i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en-US" sz="1100" i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октомври</a:t>
            </a:r>
            <a:r>
              <a:rPr lang="ru-RU" altLang="en-US" sz="1100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2016 г.</a:t>
            </a:r>
          </a:p>
          <a:p>
            <a:pPr marL="285750" indent="-285750">
              <a:buFontTx/>
              <a:buChar char="-"/>
            </a:pPr>
            <a:endParaRPr lang="ru-RU" altLang="en-US" sz="1000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marL="285750" indent="-285750">
              <a:buFontTx/>
              <a:buChar char="-"/>
            </a:pPr>
            <a:endParaRPr lang="ru-RU" altLang="en-US" sz="1400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4009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614670" y="2060848"/>
            <a:ext cx="5914659" cy="201622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fontAlgn="auto">
              <a:spcAft>
                <a:spcPts val="0"/>
              </a:spcAft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r>
              <a:rPr lang="bg-BG" sz="40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НОВИ</a:t>
            </a:r>
            <a:r>
              <a:rPr lang="bg-BG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/>
            </a:r>
            <a:br>
              <a:rPr lang="bg-BG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</a:br>
            <a:r>
              <a:rPr lang="bg-BG" dirty="0" smtClean="0">
                <a:solidFill>
                  <a:srgbClr val="002060"/>
                </a:solidFill>
              </a:rPr>
              <a:t>ВЪЗМОЖНОСТИ </a:t>
            </a:r>
          </a:p>
          <a:p>
            <a:pPr marL="182880" indent="0" algn="ctr" fontAlgn="auto">
              <a:spcAft>
                <a:spcPts val="0"/>
              </a:spcAft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r>
              <a:rPr lang="bg-BG" sz="3600" dirty="0">
                <a:solidFill>
                  <a:srgbClr val="002060"/>
                </a:solidFill>
              </a:rPr>
              <a:t> </a:t>
            </a:r>
            <a:r>
              <a:rPr lang="bg-BG" sz="3600" dirty="0" smtClean="0">
                <a:solidFill>
                  <a:srgbClr val="002060"/>
                </a:solidFill>
              </a:rPr>
              <a:t>         </a:t>
            </a:r>
            <a:r>
              <a:rPr lang="bg-BG" sz="40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2014 - 2020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27584" y="188641"/>
            <a:ext cx="7175351" cy="896584"/>
          </a:xfrm>
          <a:prstGeom prst="rect">
            <a:avLst/>
          </a:prstGeo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marL="228600" indent="-2286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28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 fontAlgn="auto">
              <a:spcAft>
                <a:spcPts val="0"/>
              </a:spcAft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r>
              <a:rPr lang="en-US" sz="24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WWW.OPCOMPETITIVENESS.BG</a:t>
            </a:r>
            <a:endParaRPr lang="bg-BG" sz="2400" dirty="0">
              <a:gradFill>
                <a:gsLst>
                  <a:gs pos="0">
                    <a:prstClr val="black"/>
                  </a:gs>
                  <a:gs pos="40000">
                    <a:prstClr val="black">
                      <a:lumMod val="75000"/>
                      <a:lumOff val="25000"/>
                    </a:prstClr>
                  </a:gs>
                  <a:gs pos="100000">
                    <a:srgbClr val="212745">
                      <a:alpha val="65000"/>
                    </a:srgbClr>
                  </a:gs>
                </a:gsLst>
                <a:lin ang="5400000" scaled="0"/>
              </a:gra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28596" y="5072074"/>
            <a:ext cx="8298479" cy="1512000"/>
            <a:chOff x="428596" y="5072074"/>
            <a:chExt cx="8298479" cy="1512000"/>
          </a:xfrm>
        </p:grpSpPr>
        <p:pic>
          <p:nvPicPr>
            <p:cNvPr id="8" name="Picture 7" descr="OPIC1BG_COLOR_DOWN.fw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15140" y="5072074"/>
              <a:ext cx="2011935" cy="1512000"/>
            </a:xfrm>
            <a:prstGeom prst="rect">
              <a:avLst/>
            </a:prstGeom>
          </p:spPr>
        </p:pic>
        <p:pic>
          <p:nvPicPr>
            <p:cNvPr id="14" name="Picture 13" descr="textEU+LOGO.f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8596" y="5072074"/>
              <a:ext cx="1426950" cy="15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707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9144000" cy="980728"/>
          </a:xfrm>
        </p:spPr>
        <p:txBody>
          <a:bodyPr anchor="ctr"/>
          <a:lstStyle/>
          <a:p>
            <a:pPr marL="0" indent="0" algn="ctr">
              <a:buNone/>
              <a:defRPr/>
            </a:pPr>
            <a:r>
              <a:rPr lang="ru-RU" sz="2400" b="1" kern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Оперативна </a:t>
            </a:r>
            <a:r>
              <a:rPr lang="ru-RU" sz="2400" b="1" kern="1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програма</a:t>
            </a:r>
            <a:r>
              <a:rPr lang="ru-RU" sz="2400" b="1" kern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br>
              <a:rPr lang="ru-RU" sz="2400" b="1" kern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400" b="1" kern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“</a:t>
            </a:r>
            <a:r>
              <a:rPr lang="ru-RU" sz="2400" b="1" kern="1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Иновации</a:t>
            </a:r>
            <a:r>
              <a:rPr lang="ru-RU" sz="2400" b="1" kern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и </a:t>
            </a:r>
            <a:r>
              <a:rPr lang="ru-RU" sz="2400" b="1" kern="1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конкурентоспособност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”</a:t>
            </a:r>
            <a:r>
              <a:rPr lang="ru-RU" sz="2400" b="1" kern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2014-2020</a:t>
            </a:r>
            <a:endParaRPr lang="bg-BG" sz="2400" b="1" kern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sz="quarter" idx="13"/>
          </p:nvPr>
        </p:nvSpPr>
        <p:spPr bwMode="auto">
          <a:xfrm>
            <a:off x="611561" y="1556792"/>
            <a:ext cx="7920880" cy="494116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466725" indent="-285750"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ОПИК 2014-2020 </a:t>
            </a:r>
            <a:r>
              <a:rPr lang="en-US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e </a:t>
            </a:r>
            <a:r>
              <a:rPr lang="ru-RU" sz="1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официално</a:t>
            </a:r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одобр</a:t>
            </a:r>
            <a:r>
              <a:rPr lang="en-US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e</a:t>
            </a:r>
            <a:r>
              <a:rPr lang="bg-BG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на от</a:t>
            </a:r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Европейската</a:t>
            </a: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комисия</a:t>
            </a: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на </a:t>
            </a: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13.03.2015 г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.</a:t>
            </a:r>
          </a:p>
          <a:p>
            <a:pPr marL="180975" indent="0" algn="just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ru-RU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marL="466725" lvl="0" indent="-285750"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ОПИК 2014-2020 е </a:t>
            </a:r>
            <a:r>
              <a:rPr lang="ru-RU" sz="1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основният</a:t>
            </a: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програмен</a:t>
            </a: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документ на </a:t>
            </a:r>
            <a:r>
              <a:rPr lang="ru-RU" sz="1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национално</a:t>
            </a: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ниво</a:t>
            </a: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, </a:t>
            </a:r>
            <a:r>
              <a:rPr lang="ru-RU" sz="1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очертаващ</a:t>
            </a: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помощта</a:t>
            </a: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за </a:t>
            </a:r>
            <a:r>
              <a:rPr lang="ru-RU" sz="1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българския</a:t>
            </a: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бизнес от ЕСИФ за периода </a:t>
            </a:r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2014-2020 г. в </a:t>
            </a:r>
            <a:r>
              <a:rPr lang="ru-RU" sz="1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областта</a:t>
            </a:r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на </a:t>
            </a:r>
            <a:r>
              <a:rPr lang="ru-RU" sz="1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иновациите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, </a:t>
            </a:r>
            <a:r>
              <a:rPr lang="ru-RU" sz="1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капацитета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за </a:t>
            </a:r>
            <a:r>
              <a:rPr lang="ru-RU" sz="1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растеж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на МСП, </a:t>
            </a:r>
            <a:r>
              <a:rPr lang="ru-RU" sz="1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енергийната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и </a:t>
            </a:r>
            <a:r>
              <a:rPr lang="ru-RU" sz="1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ресурсна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ефективност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.</a:t>
            </a:r>
          </a:p>
          <a:p>
            <a:pPr marL="180975" lvl="0" indent="0" algn="just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ru-RU" sz="1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marL="466725" indent="-285750"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ru-RU" sz="1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Общият</a:t>
            </a:r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бюджет на ОПИК 2014-2020 </a:t>
            </a:r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е в </a:t>
            </a: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размер на 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1,270 </a:t>
            </a: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млрд. евро</a:t>
            </a: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, </a:t>
            </a:r>
            <a:r>
              <a:rPr lang="ru-RU" sz="1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като</a:t>
            </a: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финансирането</a:t>
            </a: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от ЕФРР е </a:t>
            </a:r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1,079 </a:t>
            </a: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млрд. евро (85% от бюджета), а </a:t>
            </a:r>
            <a:r>
              <a:rPr lang="ru-RU" sz="1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националното</a:t>
            </a: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съфинансиране</a:t>
            </a: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се </a:t>
            </a:r>
            <a:r>
              <a:rPr lang="ru-RU" sz="1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равнява</a:t>
            </a: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на </a:t>
            </a:r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191 </a:t>
            </a: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млн. евро (15% от бюджета</a:t>
            </a:r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).</a:t>
            </a:r>
          </a:p>
          <a:p>
            <a:pPr marL="180975" indent="0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ru-RU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marL="0" indent="0" algn="just">
              <a:spcBef>
                <a:spcPts val="1800"/>
              </a:spcBef>
              <a:buNone/>
              <a:defRPr/>
            </a:pPr>
            <a:endParaRPr lang="bg-BG" sz="14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4705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 anchor="ctr"/>
          <a:lstStyle/>
          <a:p>
            <a:pPr marL="0" indent="0" algn="ctr">
              <a:buNone/>
              <a:defRPr/>
            </a:pPr>
            <a:r>
              <a:rPr lang="bg-BG" alt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Структура на ОПИК </a:t>
            </a:r>
            <a:r>
              <a:rPr lang="bg-BG" alt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 бюджетно разпределение</a:t>
            </a:r>
            <a:r>
              <a:rPr lang="bg-BG" altLang="en-US" sz="2200" b="1" kern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1400" kern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bg-BG" alt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bg-BG" altLang="en-US" sz="1400" kern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/2</a:t>
            </a:r>
            <a:r>
              <a:rPr lang="en-US" altLang="en-US" sz="1400" kern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bg-BG" sz="2600" kern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123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983201"/>
            <a:ext cx="7488832" cy="1944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019166"/>
            <a:ext cx="7488832" cy="3659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9" name="Group 28"/>
          <p:cNvGrpSpPr/>
          <p:nvPr/>
        </p:nvGrpSpPr>
        <p:grpSpPr>
          <a:xfrm>
            <a:off x="1187624" y="1124744"/>
            <a:ext cx="4305280" cy="1690064"/>
            <a:chOff x="2111026" y="-1291748"/>
            <a:chExt cx="4305280" cy="1382461"/>
          </a:xfrm>
        </p:grpSpPr>
        <p:sp>
          <p:nvSpPr>
            <p:cNvPr id="30" name="Right Arrow 29"/>
            <p:cNvSpPr/>
            <p:nvPr/>
          </p:nvSpPr>
          <p:spPr>
            <a:xfrm>
              <a:off x="2111026" y="-1291748"/>
              <a:ext cx="4305280" cy="1382461"/>
            </a:xfrm>
            <a:prstGeom prst="rightArrow">
              <a:avLst>
                <a:gd name="adj1" fmla="val 75000"/>
                <a:gd name="adj2" fmla="val 50000"/>
              </a:avLst>
            </a:prstGeom>
            <a:gradFill rotWithShape="1">
              <a:gsLst>
                <a:gs pos="28000">
                  <a:srgbClr val="5ECCF3">
                    <a:tint val="18000"/>
                    <a:satMod val="120000"/>
                    <a:lumMod val="88000"/>
                  </a:srgbClr>
                </a:gs>
                <a:gs pos="100000">
                  <a:srgbClr val="5ECCF3">
                    <a:tint val="40000"/>
                    <a:satMod val="100000"/>
                    <a:lumMod val="78000"/>
                  </a:srgbClr>
                </a:gs>
              </a:gsLst>
              <a:lin ang="5400000" scaled="0"/>
            </a:gradFill>
            <a:ln w="9525" cap="flat" cmpd="sng" algn="ctr">
              <a:solidFill>
                <a:srgbClr val="5ECCF3"/>
              </a:solidFill>
              <a:prstDash val="solid"/>
            </a:ln>
            <a:effectLst>
              <a:outerShdw blurRad="63500" dist="50800" dir="5400000" sx="98000" sy="98000" rotWithShape="0">
                <a:srgbClr val="000000">
                  <a:alpha val="20000"/>
                </a:srgbClr>
              </a:outerShdw>
            </a:effectLst>
          </p:spPr>
        </p:sp>
        <p:sp>
          <p:nvSpPr>
            <p:cNvPr id="31" name="Right Arrow 4"/>
            <p:cNvSpPr/>
            <p:nvPr/>
          </p:nvSpPr>
          <p:spPr>
            <a:xfrm>
              <a:off x="2155620" y="-1115041"/>
              <a:ext cx="3705779" cy="100592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7620" tIns="7620" rIns="7620" bIns="7620" numCol="1" spcCol="1270" anchor="t" anchorCtr="0">
              <a:noAutofit/>
            </a:bodyPr>
            <a:lstStyle/>
            <a:p>
              <a:pPr marL="114300" lvl="1" indent="-114300" algn="ctr" defTabSz="533400" fontAlgn="auto">
                <a:spcAft>
                  <a:spcPts val="0"/>
                </a:spcAft>
                <a:buFontTx/>
                <a:buChar char="••"/>
                <a:defRPr/>
              </a:pPr>
              <a:r>
                <a:rPr lang="bg-BG" sz="1200" i="1" dirty="0" smtClean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Инвестиционен приоритет  1</a:t>
              </a:r>
              <a:r>
                <a:rPr lang="en-US" sz="1200" i="1" dirty="0" smtClean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.1</a:t>
              </a:r>
              <a:r>
                <a:rPr lang="bg-BG" sz="1200" i="1" dirty="0" smtClean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: </a:t>
              </a:r>
              <a:r>
                <a:rPr lang="bg-BG" dirty="0" smtClean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Технологично развитие и иновации</a:t>
              </a:r>
              <a:r>
                <a:rPr lang="en-US" dirty="0" smtClean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bg-BG" dirty="0" smtClean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/>
              </a:r>
              <a:br>
                <a:rPr lang="bg-BG" dirty="0" smtClean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</a:br>
              <a:r>
                <a:rPr lang="bg-BG" sz="1200" i="1" dirty="0" smtClean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(Тематична Ц ел1</a:t>
              </a:r>
              <a:r>
                <a:rPr lang="en-US" sz="1200" i="1" dirty="0" smtClean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)</a:t>
              </a:r>
              <a:endParaRPr lang="bg-BG" sz="1200" i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5492905" y="860427"/>
            <a:ext cx="260748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en-US" sz="1600" b="1" i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>
              <a:spcBef>
                <a:spcPts val="0"/>
              </a:spcBef>
            </a:pPr>
            <a:r>
              <a:rPr lang="bg-BG" altLang="en-US" sz="1600" b="1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Приоритетна </a:t>
            </a:r>
            <a:r>
              <a:rPr lang="bg-BG" altLang="en-US" sz="1600" b="1" i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ос</a:t>
            </a:r>
            <a:r>
              <a:rPr lang="en-US" altLang="en-US" sz="1600" b="1" i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bg-BG" altLang="en-US" sz="1600" b="1" i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1:</a:t>
            </a:r>
            <a:r>
              <a:rPr lang="en-US" altLang="en-US" sz="1600" b="1" i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bg-BG" altLang="en-US" sz="1600" b="1" i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ts val="0"/>
              </a:spcBef>
            </a:pPr>
            <a:r>
              <a:rPr lang="bg-BG" altLang="en-US" sz="16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Технологично </a:t>
            </a:r>
            <a:r>
              <a:rPr lang="bg-BG" altLang="en-US" sz="16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развитие </a:t>
            </a:r>
            <a:r>
              <a:rPr lang="bg-BG" altLang="en-US" sz="16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и </a:t>
            </a:r>
            <a:r>
              <a:rPr lang="bg-BG" altLang="en-US" sz="16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иновации</a:t>
            </a:r>
          </a:p>
          <a:p>
            <a:pPr algn="ctr">
              <a:spcBef>
                <a:spcPts val="0"/>
              </a:spcBef>
            </a:pPr>
            <a:endParaRPr lang="en-US" altLang="en-US" sz="1600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ts val="0"/>
              </a:spcBef>
            </a:pPr>
            <a:r>
              <a:rPr lang="ru-RU" altLang="en-US" sz="1600" b="1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23.25%</a:t>
            </a:r>
            <a:r>
              <a:rPr lang="ru-RU" altLang="en-US" sz="16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algn="ctr">
              <a:spcBef>
                <a:spcPts val="0"/>
              </a:spcBef>
            </a:pPr>
            <a:r>
              <a:rPr lang="ru-RU" altLang="en-US" sz="1600" i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(</a:t>
            </a:r>
            <a:r>
              <a:rPr lang="ru-RU" altLang="en-US" sz="1600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295.3 </a:t>
            </a:r>
            <a:r>
              <a:rPr lang="ru-RU" altLang="en-US" sz="1600" i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млн.евро</a:t>
            </a:r>
            <a:r>
              <a:rPr lang="ru-RU" altLang="en-US" sz="1600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) </a:t>
            </a:r>
            <a:r>
              <a:rPr lang="ru-RU" altLang="en-US" sz="16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ru-RU" altLang="en-US" sz="16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</a:br>
            <a:r>
              <a:rPr lang="ru-RU" altLang="en-US" sz="16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от бюджета на </a:t>
            </a:r>
            <a:r>
              <a:rPr lang="ru-RU" altLang="en-US" sz="16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ОПИК</a:t>
            </a:r>
            <a:endParaRPr lang="ru-RU" altLang="en-US" sz="1600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1187624" y="3018025"/>
            <a:ext cx="4305279" cy="1546912"/>
            <a:chOff x="2485491" y="2233103"/>
            <a:chExt cx="4355180" cy="1546912"/>
          </a:xfrm>
        </p:grpSpPr>
        <p:sp>
          <p:nvSpPr>
            <p:cNvPr id="39" name="Right Arrow 38"/>
            <p:cNvSpPr/>
            <p:nvPr/>
          </p:nvSpPr>
          <p:spPr>
            <a:xfrm>
              <a:off x="2485491" y="2233103"/>
              <a:ext cx="4355180" cy="1546912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4E67C8">
                <a:lumMod val="60000"/>
                <a:lumOff val="40000"/>
              </a:srgbClr>
            </a:solidFill>
            <a:ln w="9525" cap="flat" cmpd="sng" algn="ctr">
              <a:solidFill>
                <a:srgbClr val="FF8021"/>
              </a:solidFill>
              <a:prstDash val="solid"/>
            </a:ln>
            <a:effectLst>
              <a:outerShdw blurRad="63500" dist="50800" dir="5400000" sx="98000" sy="98000" rotWithShape="0">
                <a:srgbClr val="000000">
                  <a:alpha val="20000"/>
                </a:srgbClr>
              </a:outerShdw>
            </a:effectLst>
          </p:spPr>
        </p:sp>
        <p:sp>
          <p:nvSpPr>
            <p:cNvPr id="40" name="Right Arrow 4"/>
            <p:cNvSpPr/>
            <p:nvPr/>
          </p:nvSpPr>
          <p:spPr>
            <a:xfrm>
              <a:off x="2485491" y="2426467"/>
              <a:ext cx="3775088" cy="116018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7620" tIns="7620" rIns="7620" bIns="7620" numCol="1" spcCol="1270" anchor="t" anchorCtr="0">
              <a:noAutofit/>
            </a:bodyPr>
            <a:lstStyle/>
            <a:p>
              <a:pPr marL="114300" lvl="1" indent="-114300" algn="ctr" defTabSz="533400" fontAlgn="auto">
                <a:spcAft>
                  <a:spcPts val="0"/>
                </a:spcAft>
                <a:buFontTx/>
                <a:buChar char="••"/>
                <a:defRPr/>
              </a:pPr>
              <a:r>
                <a:rPr lang="bg-BG" sz="1200" i="1" dirty="0" smtClean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Инвестиционен приоритет  </a:t>
              </a:r>
              <a:r>
                <a:rPr lang="en-US" sz="1200" i="1" dirty="0" smtClean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  <a:r>
                <a:rPr lang="bg-BG" sz="1200" i="1" dirty="0" smtClean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  <a:r>
                <a:rPr lang="en-US" sz="1200" i="1" dirty="0" smtClean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  <a:r>
                <a:rPr lang="bg-BG" sz="1200" i="1" dirty="0" smtClean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:</a:t>
              </a:r>
              <a:r>
                <a:rPr lang="ru-RU" sz="1600" dirty="0" smtClean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/>
              </a:r>
              <a:br>
                <a:rPr lang="ru-RU" sz="1600" dirty="0" smtClean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</a:br>
              <a:r>
                <a:rPr lang="bg-BG" dirty="0" smtClean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Достъп до финансиране в подкрепа на предприемачеството  </a:t>
              </a:r>
              <a:r>
                <a:rPr lang="bg-BG" sz="1200" i="1" dirty="0" smtClean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(Тематична Цел 3 </a:t>
              </a:r>
              <a:r>
                <a:rPr lang="en-US" sz="1200" i="1" dirty="0" smtClean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)</a:t>
              </a:r>
              <a:endParaRPr lang="bg-BG" sz="1200" i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135680" y="4642615"/>
            <a:ext cx="4409167" cy="1562627"/>
            <a:chOff x="2520276" y="3855507"/>
            <a:chExt cx="4409167" cy="1562627"/>
          </a:xfrm>
        </p:grpSpPr>
        <p:sp>
          <p:nvSpPr>
            <p:cNvPr id="45" name="Right Arrow 44"/>
            <p:cNvSpPr/>
            <p:nvPr/>
          </p:nvSpPr>
          <p:spPr>
            <a:xfrm>
              <a:off x="2520276" y="3855507"/>
              <a:ext cx="4409167" cy="1562627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4E67C8">
                <a:lumMod val="60000"/>
                <a:lumOff val="40000"/>
              </a:srgbClr>
            </a:solidFill>
            <a:ln w="9525" cap="flat" cmpd="sng" algn="ctr">
              <a:solidFill>
                <a:srgbClr val="FF8021"/>
              </a:solidFill>
              <a:prstDash val="solid"/>
            </a:ln>
            <a:effectLst>
              <a:outerShdw blurRad="63500" dist="50800" dir="5400000" sx="98000" sy="98000" rotWithShape="0">
                <a:srgbClr val="000000">
                  <a:alpha val="20000"/>
                </a:srgbClr>
              </a:outerShdw>
            </a:effectLst>
          </p:spPr>
        </p:sp>
        <p:sp>
          <p:nvSpPr>
            <p:cNvPr id="46" name="Right Arrow 4"/>
            <p:cNvSpPr/>
            <p:nvPr/>
          </p:nvSpPr>
          <p:spPr>
            <a:xfrm>
              <a:off x="2520276" y="4050835"/>
              <a:ext cx="3823182" cy="117197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marL="114300" lvl="1" indent="-114300" algn="ctr" defTabSz="533400" fontAlgn="auto">
                <a:spcAft>
                  <a:spcPts val="0"/>
                </a:spcAft>
                <a:buFontTx/>
                <a:buChar char="••"/>
                <a:defRPr/>
              </a:pPr>
              <a:r>
                <a:rPr lang="bg-BG" sz="1200" i="1" dirty="0" smtClean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Инвестиционен приоритет  </a:t>
              </a:r>
              <a:r>
                <a:rPr lang="en-US" sz="1200" i="1" dirty="0" smtClean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  <a:r>
                <a:rPr lang="bg-BG" sz="1200" i="1" dirty="0" smtClean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  <a:r>
                <a:rPr lang="en-US" sz="1200" i="1" dirty="0" smtClean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  <a:r>
                <a:rPr lang="bg-BG" sz="1200" i="1" dirty="0" smtClean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: </a:t>
              </a:r>
              <a:r>
                <a:rPr lang="bg-BG" sz="1400" i="1" dirty="0" smtClean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/>
              </a:r>
              <a:br>
                <a:rPr lang="bg-BG" sz="1400" i="1" dirty="0" smtClean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</a:br>
              <a:r>
                <a:rPr lang="bg-BG" dirty="0" smtClean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Капацитет за растеж на МСП</a:t>
              </a:r>
              <a:br>
                <a:rPr lang="bg-BG" dirty="0" smtClean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</a:br>
              <a:r>
                <a:rPr lang="bg-BG" sz="1200" i="1" dirty="0" smtClean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(Тематична Цел 3</a:t>
              </a:r>
              <a:r>
                <a:rPr lang="en-US" sz="1200" i="1" dirty="0" smtClean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)</a:t>
              </a:r>
              <a:endParaRPr lang="bg-BG" sz="12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5544847" y="3356992"/>
            <a:ext cx="241152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bg-BG" altLang="en-US" sz="1600" b="1" i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ts val="0"/>
              </a:spcBef>
            </a:pPr>
            <a:r>
              <a:rPr lang="bg-BG" altLang="en-US" sz="1600" b="1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Приоритетна </a:t>
            </a:r>
            <a:r>
              <a:rPr lang="bg-BG" altLang="en-US" sz="1600" b="1" i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ос </a:t>
            </a:r>
            <a:r>
              <a:rPr lang="en-US" altLang="en-US" sz="1600" b="1" i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bg-BG" altLang="en-US" sz="1600" b="1" i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:</a:t>
            </a:r>
            <a:r>
              <a:rPr lang="en-US" altLang="en-US" sz="1600" b="1" i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bg-BG" altLang="en-US" sz="1600" b="1" i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ts val="0"/>
              </a:spcBef>
            </a:pPr>
            <a:r>
              <a:rPr lang="ru-RU" altLang="en-US" sz="1600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Предприемачество</a:t>
            </a:r>
            <a:r>
              <a:rPr lang="ru-RU" altLang="en-US" sz="16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и </a:t>
            </a:r>
            <a:r>
              <a:rPr lang="ru-RU" altLang="en-US" sz="1600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капацитет</a:t>
            </a:r>
            <a:r>
              <a:rPr lang="ru-RU" altLang="en-US" sz="16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за </a:t>
            </a:r>
            <a:r>
              <a:rPr lang="ru-RU" altLang="en-US" sz="1600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растеж</a:t>
            </a:r>
            <a:endParaRPr lang="ru-RU" altLang="en-US" sz="1600" b="1" i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ts val="0"/>
              </a:spcBef>
            </a:pPr>
            <a:endParaRPr lang="ru-RU" altLang="en-US" sz="1600" b="1" i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ts val="0"/>
              </a:spcBef>
            </a:pPr>
            <a:r>
              <a:rPr lang="ru-RU" altLang="en-US" sz="1600" b="1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45.47</a:t>
            </a:r>
            <a:r>
              <a:rPr lang="ru-RU" altLang="en-US" sz="1600" b="1" i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%</a:t>
            </a:r>
            <a:r>
              <a:rPr lang="ru-RU" altLang="en-US" sz="16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ru-RU" altLang="en-US" sz="1600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ts val="0"/>
              </a:spcBef>
            </a:pPr>
            <a:r>
              <a:rPr lang="ru-RU" altLang="en-US" sz="1600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(577.5 </a:t>
            </a:r>
            <a:r>
              <a:rPr lang="ru-RU" altLang="en-US" sz="1600" i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млн.евро</a:t>
            </a:r>
            <a:r>
              <a:rPr lang="ru-RU" altLang="en-US" sz="1600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)</a:t>
            </a:r>
            <a:r>
              <a:rPr lang="ru-RU" altLang="en-US" sz="16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ru-RU" altLang="en-US" sz="16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</a:br>
            <a:r>
              <a:rPr lang="ru-RU" altLang="en-US" sz="16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от бюджета на </a:t>
            </a:r>
            <a:endParaRPr lang="en-US" altLang="en-US" sz="1600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ts val="0"/>
              </a:spcBef>
            </a:pPr>
            <a:r>
              <a:rPr lang="ru-RU" altLang="en-US" sz="16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ОПИК</a:t>
            </a:r>
            <a:endParaRPr lang="en-US" altLang="en-US" sz="16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28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 anchor="ctr"/>
          <a:lstStyle/>
          <a:p>
            <a:pPr marL="0" indent="0" algn="ctr">
              <a:buNone/>
              <a:defRPr/>
            </a:pPr>
            <a:r>
              <a:rPr lang="ru-RU" altLang="en-US" sz="22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ahoma" pitchFamily="34" charset="0"/>
                <a:ea typeface="Tahoma" pitchFamily="34" charset="0"/>
                <a:cs typeface="Tahoma" pitchFamily="34" charset="0"/>
              </a:rPr>
              <a:t>Структура на ОПИК и бюджетно разпределение </a:t>
            </a:r>
            <a:r>
              <a:rPr lang="en-US" alt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bg-BG" alt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bg-BG" altLang="en-US" sz="1400" kern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/2</a:t>
            </a:r>
            <a:r>
              <a:rPr lang="en-US" altLang="en-US" sz="1400" kern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bg-BG" sz="2600" kern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123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978691"/>
            <a:ext cx="7632848" cy="301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5978971" y="1478739"/>
            <a:ext cx="2158019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altLang="en-US" sz="1600" b="1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Приоритетна </a:t>
            </a:r>
            <a:r>
              <a:rPr lang="ru-RU" altLang="en-US" sz="1600" b="1" i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ос </a:t>
            </a:r>
            <a:r>
              <a:rPr lang="en-US" altLang="en-US" sz="1600" b="1" i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3</a:t>
            </a:r>
            <a:r>
              <a:rPr lang="ru-RU" altLang="en-US" sz="1600" b="1" i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: </a:t>
            </a:r>
            <a:endParaRPr lang="ru-RU" altLang="en-US" sz="1600" b="1" i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ts val="0"/>
              </a:spcBef>
            </a:pPr>
            <a:r>
              <a:rPr lang="bg-BG" sz="16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Енергийна</a:t>
            </a:r>
            <a:r>
              <a:rPr lang="ru-RU" sz="16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и </a:t>
            </a:r>
            <a:r>
              <a:rPr lang="ru-RU" sz="1600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ресурсна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ефективност</a:t>
            </a:r>
            <a:endParaRPr lang="ru-RU" sz="1600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ts val="0"/>
              </a:spcBef>
            </a:pPr>
            <a:endParaRPr lang="ru-RU" altLang="en-US" sz="1600" b="1" i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ts val="0"/>
              </a:spcBef>
            </a:pPr>
            <a:r>
              <a:rPr lang="ru-RU" altLang="en-US" sz="1600" b="1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24.46%</a:t>
            </a:r>
          </a:p>
          <a:p>
            <a:pPr algn="ctr">
              <a:spcBef>
                <a:spcPts val="0"/>
              </a:spcBef>
            </a:pPr>
            <a:r>
              <a:rPr lang="ru-RU" altLang="en-US" sz="1600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(310.7 </a:t>
            </a:r>
            <a:r>
              <a:rPr lang="ru-RU" altLang="en-US" sz="1600" i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млн. </a:t>
            </a:r>
            <a:r>
              <a:rPr lang="ru-RU" altLang="en-US" sz="1600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евро)</a:t>
            </a:r>
            <a:endParaRPr lang="ru-RU" altLang="en-US" sz="1600" i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ts val="0"/>
              </a:spcBef>
            </a:pPr>
            <a:r>
              <a:rPr lang="ru-RU" sz="16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от 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бюджета на </a:t>
            </a:r>
            <a:r>
              <a:rPr lang="ru-RU" sz="16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ru-RU" sz="16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ОПИК</a:t>
            </a:r>
            <a:endParaRPr lang="ru-RU" sz="1600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5127" name="Group 10"/>
          <p:cNvGrpSpPr>
            <a:grpSpLocks/>
          </p:cNvGrpSpPr>
          <p:nvPr/>
        </p:nvGrpSpPr>
        <p:grpSpPr bwMode="auto">
          <a:xfrm>
            <a:off x="1331640" y="2651795"/>
            <a:ext cx="4680520" cy="1190353"/>
            <a:chOff x="2126602" y="4543357"/>
            <a:chExt cx="4802863" cy="839667"/>
          </a:xfrm>
        </p:grpSpPr>
        <p:sp>
          <p:nvSpPr>
            <p:cNvPr id="12" name="Right Arrow 11"/>
            <p:cNvSpPr/>
            <p:nvPr/>
          </p:nvSpPr>
          <p:spPr>
            <a:xfrm>
              <a:off x="2126602" y="4543357"/>
              <a:ext cx="4802863" cy="839667"/>
            </a:xfrm>
            <a:prstGeom prst="rightArrow">
              <a:avLst>
                <a:gd name="adj1" fmla="val 75000"/>
                <a:gd name="adj2" fmla="val 44912"/>
              </a:avLst>
            </a:prstGeom>
            <a:solidFill>
              <a:srgbClr val="92D050">
                <a:alpha val="90000"/>
              </a:srgb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ight Arrow 4"/>
            <p:cNvSpPr/>
            <p:nvPr/>
          </p:nvSpPr>
          <p:spPr>
            <a:xfrm>
              <a:off x="2126602" y="4663471"/>
              <a:ext cx="4442818" cy="7195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0160" tIns="10160" rIns="10160" bIns="10160" anchor="ctr"/>
            <a:lstStyle/>
            <a:p>
              <a:pPr marL="171450" lvl="1" indent="-171450" algn="ctr" defTabSz="711200">
                <a:buFontTx/>
                <a:buChar char="•"/>
              </a:pPr>
              <a:r>
                <a:rPr lang="bg-BG" sz="1200" i="1" dirty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Инвестиционен приоритет </a:t>
              </a:r>
              <a:r>
                <a:rPr lang="en-US" sz="1200" i="1" dirty="0" smtClean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  <a:r>
                <a:rPr lang="bg-BG" sz="1200" i="1" dirty="0" smtClean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.2</a:t>
              </a:r>
              <a:r>
                <a:rPr lang="bg-BG" sz="1200" i="1" dirty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: </a:t>
              </a:r>
              <a:r>
                <a:rPr lang="bg-BG" sz="1200" i="1" dirty="0" smtClean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/>
              </a:r>
              <a:br>
                <a:rPr lang="bg-BG" sz="1200" i="1" dirty="0" smtClean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</a:br>
              <a:r>
                <a:rPr lang="bg-BG" dirty="0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Ресурсна </a:t>
              </a:r>
              <a:r>
                <a:rPr lang="bg-BG" dirty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ефективност</a:t>
              </a:r>
              <a:r>
                <a:rPr lang="bg-BG" sz="1600" dirty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bg-BG" sz="1600" dirty="0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/>
              </a:r>
              <a:br>
                <a:rPr lang="bg-BG" sz="1600" dirty="0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</a:br>
              <a:r>
                <a:rPr lang="bg-BG" sz="1200" i="1" dirty="0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(Тематична Цел </a:t>
              </a:r>
              <a:r>
                <a:rPr lang="bg-BG" sz="1200" i="1" dirty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6)</a:t>
              </a:r>
            </a:p>
          </p:txBody>
        </p:sp>
      </p:grpSp>
      <p:grpSp>
        <p:nvGrpSpPr>
          <p:cNvPr id="5128" name="Group 15"/>
          <p:cNvGrpSpPr>
            <a:grpSpLocks/>
          </p:cNvGrpSpPr>
          <p:nvPr/>
        </p:nvGrpSpPr>
        <p:grpSpPr bwMode="auto">
          <a:xfrm>
            <a:off x="1364803" y="1300070"/>
            <a:ext cx="4614193" cy="1202026"/>
            <a:chOff x="2137513" y="3538562"/>
            <a:chExt cx="4791932" cy="990030"/>
          </a:xfrm>
        </p:grpSpPr>
        <p:sp>
          <p:nvSpPr>
            <p:cNvPr id="17" name="Right Arrow 16"/>
            <p:cNvSpPr/>
            <p:nvPr/>
          </p:nvSpPr>
          <p:spPr>
            <a:xfrm>
              <a:off x="2137513" y="3538562"/>
              <a:ext cx="4791932" cy="990030"/>
            </a:xfrm>
            <a:prstGeom prst="rightArrow">
              <a:avLst>
                <a:gd name="adj1" fmla="val 75000"/>
                <a:gd name="adj2" fmla="val 40466"/>
              </a:avLst>
            </a:prstGeom>
            <a:solidFill>
              <a:srgbClr val="92D050">
                <a:alpha val="90000"/>
              </a:srgb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Right Arrow 4"/>
            <p:cNvSpPr/>
            <p:nvPr/>
          </p:nvSpPr>
          <p:spPr>
            <a:xfrm>
              <a:off x="2211146" y="3661856"/>
              <a:ext cx="4346686" cy="7434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0160" tIns="10160" rIns="10160" bIns="10160" anchor="ctr"/>
            <a:lstStyle/>
            <a:p>
              <a:pPr marL="171450" lvl="1" indent="-171450" algn="ctr" defTabSz="711200">
                <a:buFontTx/>
                <a:buChar char="•"/>
              </a:pPr>
              <a:r>
                <a:rPr lang="bg-BG" sz="1200" i="1" dirty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Инвестиционен приоритет </a:t>
              </a:r>
              <a:r>
                <a:rPr lang="en-US" sz="1200" i="1" dirty="0" smtClean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  <a:r>
                <a:rPr lang="bg-BG" sz="1200" i="1" dirty="0" smtClean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.1</a:t>
              </a:r>
              <a:r>
                <a:rPr lang="bg-BG" sz="1200" i="1" dirty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: </a:t>
              </a:r>
              <a:r>
                <a:rPr lang="bg-BG" sz="1200" i="1" dirty="0" smtClean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/>
              </a:r>
              <a:br>
                <a:rPr lang="bg-BG" sz="1200" i="1" dirty="0" smtClean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</a:br>
              <a:r>
                <a:rPr lang="bg-BG" dirty="0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Енергийни </a:t>
              </a:r>
              <a:r>
                <a:rPr lang="bg-BG" dirty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технологии и енергийна ефективност </a:t>
              </a:r>
              <a:r>
                <a:rPr lang="bg-BG" dirty="0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/>
              </a:r>
              <a:br>
                <a:rPr lang="bg-BG" dirty="0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</a:br>
              <a:r>
                <a:rPr lang="bg-BG" sz="1200" i="1" dirty="0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(Тематична Цел </a:t>
              </a:r>
              <a:r>
                <a:rPr lang="bg-BG" sz="1200" i="1" dirty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4)</a:t>
              </a:r>
            </a:p>
          </p:txBody>
        </p:sp>
      </p:grp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38177"/>
            <a:ext cx="7632848" cy="2571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ight Arrow 26"/>
          <p:cNvSpPr/>
          <p:nvPr/>
        </p:nvSpPr>
        <p:spPr>
          <a:xfrm>
            <a:off x="1215445" y="4365104"/>
            <a:ext cx="4794408" cy="2088232"/>
          </a:xfrm>
          <a:prstGeom prst="rightArrow">
            <a:avLst>
              <a:gd name="adj1" fmla="val 75000"/>
              <a:gd name="adj2" fmla="val 50000"/>
            </a:avLst>
          </a:prstGeom>
          <a:solidFill>
            <a:srgbClr val="EBD3F1"/>
          </a:solidFill>
          <a:ln>
            <a:solidFill>
              <a:srgbClr val="EBD3F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TextBox 1"/>
          <p:cNvSpPr txBox="1"/>
          <p:nvPr/>
        </p:nvSpPr>
        <p:spPr>
          <a:xfrm>
            <a:off x="5960355" y="4019223"/>
            <a:ext cx="215455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b="1" i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Приоритетна ос 4:</a:t>
            </a:r>
          </a:p>
          <a:p>
            <a:pPr algn="ctr">
              <a:spcAft>
                <a:spcPts val="0"/>
              </a:spcAft>
            </a:pPr>
            <a:r>
              <a:rPr lang="bg-BG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Премахване на пречките в областта на сигурността на доставките на газ</a:t>
            </a:r>
          </a:p>
          <a:p>
            <a:pPr algn="ctr">
              <a:spcAft>
                <a:spcPts val="0"/>
              </a:spcAft>
            </a:pPr>
            <a:endParaRPr lang="ru-RU" sz="16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3.54%</a:t>
            </a:r>
          </a:p>
          <a:p>
            <a:pPr algn="ctr">
              <a:spcAft>
                <a:spcPts val="0"/>
              </a:spcAft>
            </a:pPr>
            <a:r>
              <a:rPr lang="ru-RU" sz="1600" i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(45 </a:t>
            </a:r>
            <a:r>
              <a:rPr lang="ru-RU" sz="1600" i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млн.евро</a:t>
            </a:r>
            <a:r>
              <a:rPr lang="ru-RU" sz="1600" i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 бюджета на </a:t>
            </a:r>
            <a:b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ОПИК</a:t>
            </a:r>
            <a:endParaRPr lang="ru-RU" sz="16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90720" y="4726174"/>
            <a:ext cx="43623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spcAft>
                <a:spcPts val="0"/>
              </a:spcAft>
              <a:buFont typeface="Arial" pitchFamily="34" charset="0"/>
              <a:buChar char="•"/>
            </a:pPr>
            <a:r>
              <a:rPr lang="bg-BG" sz="1200" i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Инвестиционен приоритет  </a:t>
            </a:r>
            <a:r>
              <a:rPr lang="bg-BG" sz="1200" i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r>
              <a:rPr lang="en-US" sz="1200" i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.1</a:t>
            </a:r>
            <a:r>
              <a:rPr lang="bg-BG" sz="1200" i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bg-BG" sz="1200" i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</a:t>
            </a:r>
            <a:r>
              <a:rPr lang="bg-BG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Подобряване на енергийната ефективност и сигурността на доставките чрез разработване на интелигентни системи за пренос на енергия</a:t>
            </a:r>
            <a:r>
              <a:rPr lang="bg-BG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bg-BG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bg-BG" sz="1200" i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bg-BG" sz="1200" i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Тематична Цел 7</a:t>
            </a:r>
            <a:r>
              <a:rPr lang="en-US" sz="1200" i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bg-BG" sz="1200" i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16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 bwMode="auto">
          <a:xfrm>
            <a:off x="84194" y="404664"/>
            <a:ext cx="8937867" cy="126876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  <a:defRPr/>
            </a:pPr>
            <a:r>
              <a:rPr lang="bg-BG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ИП </a:t>
            </a:r>
            <a:r>
              <a:rPr lang="bg-BG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1.1 </a:t>
            </a:r>
            <a:r>
              <a:rPr lang="bg-BG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„Технологично развитие и иновации</a:t>
            </a:r>
            <a:r>
              <a:rPr lang="bg-BG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“ </a:t>
            </a:r>
            <a:r>
              <a:rPr lang="bg-BG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bg-BG" sz="26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bg-BG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подкрепа чрез безвъзмездна помощ</a:t>
            </a:r>
          </a:p>
        </p:txBody>
      </p:sp>
      <p:sp>
        <p:nvSpPr>
          <p:cNvPr id="5" name="Rectangle 4"/>
          <p:cNvSpPr/>
          <p:nvPr/>
        </p:nvSpPr>
        <p:spPr>
          <a:xfrm>
            <a:off x="173411" y="1979913"/>
            <a:ext cx="2808435" cy="36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bg-BG" sz="14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Дейности</a:t>
            </a:r>
          </a:p>
        </p:txBody>
      </p:sp>
      <p:sp>
        <p:nvSpPr>
          <p:cNvPr id="7" name="Rectangle 6"/>
          <p:cNvSpPr/>
          <p:nvPr/>
        </p:nvSpPr>
        <p:spPr>
          <a:xfrm>
            <a:off x="173411" y="2492896"/>
            <a:ext cx="2808435" cy="2376264"/>
          </a:xfrm>
          <a:prstGeom prst="rect">
            <a:avLst/>
          </a:prstGeom>
          <a:solidFill>
            <a:srgbClr val="D3ECF2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0" indent="-17145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bg-BG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Развитие на сътрудничеството между предприятията и между научните среди</a:t>
            </a:r>
            <a:r>
              <a:rPr lang="ru-RU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 и бизнеса</a:t>
            </a:r>
          </a:p>
          <a:p>
            <a:pPr marL="171450" lvl="0" indent="-17145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bg-BG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Подкрепа за иновации в предприятията</a:t>
            </a: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bg-BG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Подкрепа за развитие на среда и инфраструктура за изследвания и иновации</a:t>
            </a:r>
          </a:p>
        </p:txBody>
      </p:sp>
      <p:sp>
        <p:nvSpPr>
          <p:cNvPr id="8" name="Rectangle 7"/>
          <p:cNvSpPr/>
          <p:nvPr/>
        </p:nvSpPr>
        <p:spPr>
          <a:xfrm>
            <a:off x="3092186" y="1979913"/>
            <a:ext cx="3220515" cy="36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bg-BG" sz="14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Очакван принос</a:t>
            </a:r>
            <a:endParaRPr lang="bg-BG" sz="14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01781" y="2004588"/>
            <a:ext cx="2520280" cy="36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lnSpc>
                <a:spcPct val="90000"/>
              </a:lnSpc>
              <a:defRPr/>
            </a:pPr>
            <a:r>
              <a:rPr lang="bg-BG" sz="14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Бенефициенти</a:t>
            </a:r>
            <a:endParaRPr lang="bg-BG" sz="14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90673" y="2492896"/>
            <a:ext cx="3222028" cy="2376264"/>
          </a:xfrm>
          <a:prstGeom prst="rect">
            <a:avLst/>
          </a:prstGeom>
          <a:solidFill>
            <a:srgbClr val="D3ECF2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" rtlCol="0" anchor="ctr"/>
          <a:lstStyle/>
          <a:p>
            <a:pPr marL="171450" indent="-171450">
              <a:spcBef>
                <a:spcPts val="6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bg-BG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Повишаването на  иновационната дейност и капацитет на предприятията</a:t>
            </a:r>
            <a:endParaRPr lang="ru-RU" sz="1200" dirty="0" smtClean="0">
              <a:solidFill>
                <a:srgbClr val="040470"/>
              </a:solidFill>
              <a:latin typeface="Tahoma" pitchFamily="34" charset="0"/>
              <a:cs typeface="Tahoma" pitchFamily="34" charset="0"/>
            </a:endParaRPr>
          </a:p>
          <a:p>
            <a:pPr marL="171450" indent="-171450">
              <a:spcBef>
                <a:spcPts val="6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bg-BG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Нарастване дела на предприятията, които самостоятелно разработват, внедряват и разпространяват иновации</a:t>
            </a:r>
          </a:p>
          <a:p>
            <a:pPr marL="171450" lvl="0" indent="-171450">
              <a:spcBef>
                <a:spcPts val="6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bg-BG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Извеждане на българските предприятия и иноватори на международния пазар</a:t>
            </a:r>
          </a:p>
          <a:p>
            <a:pPr marL="171450" indent="-171450">
              <a:spcBef>
                <a:spcPts val="6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bg-BG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Изграждане на иновационен капацитет и създаване на дългосрочни конкурентни предимства на страната</a:t>
            </a:r>
            <a:endParaRPr lang="ru-RU" sz="1200" dirty="0" smtClean="0">
              <a:solidFill>
                <a:srgbClr val="04047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01781" y="2492896"/>
            <a:ext cx="2504306" cy="2376264"/>
          </a:xfrm>
          <a:prstGeom prst="rect">
            <a:avLst/>
          </a:prstGeom>
          <a:solidFill>
            <a:srgbClr val="D3ECF2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marL="171450" lvl="0" indent="-171450">
              <a:spcBef>
                <a:spcPts val="6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bg-BG" sz="1200" dirty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Предприятия (МСП и големи), техни обединения, вкл. партньорства;</a:t>
            </a:r>
          </a:p>
          <a:p>
            <a:pPr marL="171450" lvl="0" indent="-171450">
              <a:spcBef>
                <a:spcPts val="6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bg-BG" sz="1200" dirty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Клъстери;</a:t>
            </a:r>
          </a:p>
          <a:p>
            <a:pPr marL="171450" lvl="0" indent="-171450">
              <a:spcBef>
                <a:spcPts val="6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bg-BG" sz="1200" dirty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Агенции, ведомства и </a:t>
            </a:r>
            <a:r>
              <a:rPr lang="bg-BG" sz="1200" dirty="0" err="1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орг</a:t>
            </a:r>
            <a:r>
              <a:rPr lang="bg-BG" sz="1200" dirty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. на бизнеса;</a:t>
            </a:r>
          </a:p>
          <a:p>
            <a:pPr marL="171450" lvl="0" indent="-171450">
              <a:spcBef>
                <a:spcPts val="6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bg-BG" sz="1200" dirty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Офиси за </a:t>
            </a:r>
            <a:r>
              <a:rPr lang="bg-BG" sz="1200" dirty="0" err="1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техн</a:t>
            </a:r>
            <a:r>
              <a:rPr lang="bg-BG" sz="1200" dirty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. трансфер и </a:t>
            </a:r>
            <a:r>
              <a:rPr lang="bg-BG" sz="1200" dirty="0" err="1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техн</a:t>
            </a:r>
            <a:r>
              <a:rPr lang="bg-BG" sz="1200" dirty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. центрове;</a:t>
            </a:r>
          </a:p>
          <a:p>
            <a:pPr marL="171450" lvl="0" indent="-171450">
              <a:spcBef>
                <a:spcPts val="6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bg-BG" sz="1200" dirty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София Тех Парк</a:t>
            </a:r>
            <a:endParaRPr lang="ru-RU" sz="1200" dirty="0">
              <a:solidFill>
                <a:srgbClr val="04047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627784" y="6381328"/>
            <a:ext cx="4147806" cy="404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3411" y="5223846"/>
            <a:ext cx="8848650" cy="50940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bg-BG" sz="135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Подкрепа ще се предоставя за инвестиции, попадащи изключително в областите на Иновационната стратегия за интелигентна специализация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73411" y="5936899"/>
            <a:ext cx="8832676" cy="4444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spcBef>
                <a:spcPts val="600"/>
              </a:spcBef>
              <a:defRPr/>
            </a:pPr>
            <a:r>
              <a:rPr lang="bg-BG" sz="1400" b="1" i="1" dirty="0">
                <a:solidFill>
                  <a:srgbClr val="212745"/>
                </a:solidFill>
                <a:latin typeface="Tahoma" pitchFamily="34" charset="0"/>
                <a:cs typeface="Tahoma" pitchFamily="34" charset="0"/>
              </a:rPr>
              <a:t>Бюджет: </a:t>
            </a:r>
            <a:r>
              <a:rPr lang="bg-BG" sz="1400" b="1" i="1" dirty="0" smtClean="0">
                <a:solidFill>
                  <a:srgbClr val="212745"/>
                </a:solidFill>
                <a:latin typeface="Tahoma" pitchFamily="34" charset="0"/>
                <a:cs typeface="Tahoma" pitchFamily="34" charset="0"/>
              </a:rPr>
              <a:t> 235.3 </a:t>
            </a:r>
            <a:r>
              <a:rPr lang="bg-BG" sz="1400" b="1" i="1" dirty="0">
                <a:solidFill>
                  <a:srgbClr val="212745"/>
                </a:solidFill>
                <a:latin typeface="Tahoma" pitchFamily="34" charset="0"/>
                <a:cs typeface="Tahoma" pitchFamily="34" charset="0"/>
              </a:rPr>
              <a:t>млн. евро</a:t>
            </a:r>
          </a:p>
        </p:txBody>
      </p:sp>
    </p:spTree>
    <p:extLst>
      <p:ext uri="{BB962C8B-B14F-4D97-AF65-F5344CB8AC3E}">
        <p14:creationId xmlns:p14="http://schemas.microsoft.com/office/powerpoint/2010/main" val="19599035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2627784" y="6381328"/>
            <a:ext cx="4147806" cy="404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>
              <a:solidFill>
                <a:prstClr val="white"/>
              </a:solidFill>
            </a:endParaRPr>
          </a:p>
        </p:txBody>
      </p:sp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xfrm>
            <a:off x="21779" y="188640"/>
            <a:ext cx="9144000" cy="126876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  <a:defRPr/>
            </a:pPr>
            <a:r>
              <a:rPr lang="bg-BG" sz="20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bg-BG" sz="20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bg-BG" sz="2400" b="1" kern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2409" y="1916832"/>
            <a:ext cx="2880444" cy="36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bg-BG" sz="14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Планиран фин. инструмент</a:t>
            </a:r>
          </a:p>
        </p:txBody>
      </p:sp>
      <p:sp>
        <p:nvSpPr>
          <p:cNvPr id="9" name="Rectangle 8"/>
          <p:cNvSpPr/>
          <p:nvPr/>
        </p:nvSpPr>
        <p:spPr>
          <a:xfrm>
            <a:off x="3471814" y="1916832"/>
            <a:ext cx="2459746" cy="33884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bg-BG" sz="14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Целева група</a:t>
            </a:r>
            <a:endParaRPr lang="bg-BG" sz="14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44208" y="1916832"/>
            <a:ext cx="2411928" cy="36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bg-BG" sz="14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Бенефициенти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444208" y="2492896"/>
            <a:ext cx="2401944" cy="2592288"/>
          </a:xfrm>
          <a:prstGeom prst="rect">
            <a:avLst/>
          </a:prstGeom>
          <a:solidFill>
            <a:srgbClr val="FFE699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marL="171450" indent="-171450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Ø"/>
            </a:pPr>
            <a:r>
              <a:rPr lang="ru-RU" sz="1200" dirty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Фонд на </a:t>
            </a:r>
            <a:r>
              <a:rPr lang="ru-RU" sz="1200" dirty="0" err="1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фондовете</a:t>
            </a:r>
            <a:endParaRPr lang="ru-RU" sz="1200" dirty="0">
              <a:solidFill>
                <a:srgbClr val="040470"/>
              </a:solidFill>
              <a:latin typeface="Tahoma" pitchFamily="34" charset="0"/>
              <a:cs typeface="Tahoma" pitchFamily="34" charset="0"/>
            </a:endParaRPr>
          </a:p>
          <a:p>
            <a:pPr marL="171450" indent="-171450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Ø"/>
            </a:pPr>
            <a:r>
              <a:rPr lang="ru-RU" sz="1200" dirty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Фонд </a:t>
            </a:r>
            <a:r>
              <a:rPr lang="ru-RU" sz="1200" dirty="0" err="1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мениджъри</a:t>
            </a:r>
            <a:r>
              <a:rPr lang="ru-RU" sz="1200" dirty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 и </a:t>
            </a:r>
            <a:r>
              <a:rPr lang="ru-RU" sz="1200" dirty="0" err="1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други</a:t>
            </a:r>
            <a:r>
              <a:rPr lang="ru-RU" sz="1200" dirty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200" dirty="0" err="1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подобни</a:t>
            </a:r>
            <a:endParaRPr lang="ru-RU" sz="1200" dirty="0" smtClean="0">
              <a:solidFill>
                <a:srgbClr val="040470"/>
              </a:solidFill>
              <a:latin typeface="Tahoma" pitchFamily="34" charset="0"/>
              <a:cs typeface="Tahoma" pitchFamily="34" charset="0"/>
            </a:endParaRPr>
          </a:p>
          <a:p>
            <a:pPr marL="171450" indent="-171450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Ø"/>
            </a:pPr>
            <a:r>
              <a:rPr lang="ru-RU" sz="1200" dirty="0" err="1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Кредитни</a:t>
            </a:r>
            <a:r>
              <a:rPr lang="ru-RU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 и </a:t>
            </a:r>
            <a:r>
              <a:rPr lang="ru-RU" sz="1200" dirty="0" err="1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финансови</a:t>
            </a:r>
            <a:r>
              <a:rPr lang="ru-RU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 институции</a:t>
            </a:r>
            <a:endParaRPr lang="ru-RU" sz="1200" dirty="0">
              <a:solidFill>
                <a:srgbClr val="04047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0401" y="2492896"/>
            <a:ext cx="2952452" cy="2592288"/>
          </a:xfrm>
          <a:prstGeom prst="rect">
            <a:avLst/>
          </a:prstGeom>
          <a:solidFill>
            <a:srgbClr val="FFE699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" rtlCol="0" anchor="ctr"/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bg-BG" sz="1200" i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Дългови инструменти за иновации в предприятията</a:t>
            </a:r>
            <a:r>
              <a:rPr lang="ru-RU" sz="1200" i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bg-BG" sz="1200" dirty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Г</a:t>
            </a:r>
            <a:r>
              <a:rPr lang="bg-BG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аранции, покриващи загуби по портфейл от дългове, или</a:t>
            </a: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bg-BG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Кредити и/или лизинги за инвестиции в активи и/или оборотни средства за растеж и развитие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bg-BG" sz="1200" i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Дялови и </a:t>
            </a:r>
            <a:r>
              <a:rPr lang="bg-BG" sz="1200" i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квази</a:t>
            </a:r>
            <a:r>
              <a:rPr lang="bg-BG" sz="1200" i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дялови инвестиции </a:t>
            </a:r>
            <a:endParaRPr lang="bg-BG" sz="1200" i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bg-BG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Инвестиции </a:t>
            </a:r>
            <a:r>
              <a:rPr lang="bg-BG" sz="1200" dirty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в технологичен трансфер, </a:t>
            </a:r>
            <a:r>
              <a:rPr lang="bg-BG" sz="1200" dirty="0" err="1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комерсиализация</a:t>
            </a:r>
            <a:r>
              <a:rPr lang="bg-BG" sz="1200" dirty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 на научни резултати, права по интелектуална собственост и др.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471814" y="2492896"/>
            <a:ext cx="2459746" cy="2592288"/>
          </a:xfrm>
          <a:prstGeom prst="rect">
            <a:avLst/>
          </a:prstGeom>
          <a:solidFill>
            <a:srgbClr val="FFE699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" rtlCol="0" anchor="ctr"/>
          <a:lstStyle/>
          <a:p>
            <a:pPr marL="171450" indent="-17145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endParaRPr lang="bg-BG" sz="1200" dirty="0" smtClean="0">
              <a:solidFill>
                <a:srgbClr val="040470"/>
              </a:solidFill>
              <a:latin typeface="Tahoma" pitchFamily="34" charset="0"/>
              <a:cs typeface="Tahoma" pitchFamily="34" charset="0"/>
            </a:endParaRP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bg-BG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Развити </a:t>
            </a:r>
            <a:r>
              <a:rPr lang="bg-BG" sz="1200" dirty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или вече съществуващи </a:t>
            </a:r>
            <a:r>
              <a:rPr lang="bg-BG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предприятия, разработващи/внедряващи иновации </a:t>
            </a:r>
            <a:r>
              <a:rPr lang="bg-BG" sz="12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(МСП и големи);</a:t>
            </a: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bg-BG" sz="12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Предприятия, осъществяващи НИРД (</a:t>
            </a:r>
            <a:r>
              <a:rPr lang="bg-BG" sz="12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МСП и </a:t>
            </a:r>
            <a:r>
              <a:rPr lang="bg-BG" sz="12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големи</a:t>
            </a:r>
            <a:r>
              <a:rPr lang="bg-BG" sz="12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);</a:t>
            </a: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bg-BG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Други предприятия, базирани на знанието.</a:t>
            </a: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endParaRPr lang="bg-BG" sz="1200" dirty="0">
              <a:solidFill>
                <a:srgbClr val="04047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1504" y="5246561"/>
            <a:ext cx="8594632" cy="55870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bg-BG" sz="135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Подкрепа ще се предоставя за инвестиции, попадащи изключително в областите на </a:t>
            </a:r>
            <a:r>
              <a:rPr lang="ru-RU" sz="1350" b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Иновационната</a:t>
            </a:r>
            <a:r>
              <a:rPr lang="ru-RU" sz="135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стратегия за </a:t>
            </a:r>
            <a:r>
              <a:rPr lang="ru-RU" sz="1350" b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интелигентна</a:t>
            </a:r>
            <a:r>
              <a:rPr lang="ru-RU" sz="135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специализация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34888" y="5936899"/>
            <a:ext cx="8621247" cy="4444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spcBef>
                <a:spcPts val="600"/>
              </a:spcBef>
              <a:defRPr/>
            </a:pPr>
            <a:r>
              <a:rPr lang="bg-BG" sz="1400" b="1" i="1" dirty="0">
                <a:solidFill>
                  <a:srgbClr val="212745"/>
                </a:solidFill>
                <a:latin typeface="Tahoma" pitchFamily="34" charset="0"/>
                <a:cs typeface="Tahoma" pitchFamily="34" charset="0"/>
              </a:rPr>
              <a:t>Бюджет: </a:t>
            </a:r>
            <a:r>
              <a:rPr lang="bg-BG" sz="1400" b="1" i="1" dirty="0" smtClean="0">
                <a:solidFill>
                  <a:srgbClr val="212745"/>
                </a:solidFill>
                <a:latin typeface="Tahoma" pitchFamily="34" charset="0"/>
                <a:cs typeface="Tahoma" pitchFamily="34" charset="0"/>
              </a:rPr>
              <a:t> 60 </a:t>
            </a:r>
            <a:r>
              <a:rPr lang="bg-BG" sz="1400" b="1" i="1" dirty="0">
                <a:solidFill>
                  <a:srgbClr val="212745"/>
                </a:solidFill>
                <a:latin typeface="Tahoma" pitchFamily="34" charset="0"/>
                <a:cs typeface="Tahoma" pitchFamily="34" charset="0"/>
              </a:rPr>
              <a:t>млн. евро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84194" y="404664"/>
            <a:ext cx="8937867" cy="126876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bg-BG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ИП 1.1 „Технологично развитие и иновации“ </a:t>
            </a:r>
            <a:r>
              <a:rPr lang="bg-BG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bg-BG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bg-BG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подкрепа чрез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bg-BG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финансови инструменти</a:t>
            </a:r>
            <a:endParaRPr lang="bg-BG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1515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2627784" y="6381328"/>
            <a:ext cx="4147806" cy="404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xfrm>
            <a:off x="0" y="260648"/>
            <a:ext cx="9144000" cy="1008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  <a:defRPr/>
            </a:pPr>
            <a:r>
              <a:rPr lang="bg-BG" sz="2400" b="1" kern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ИП </a:t>
            </a:r>
            <a:r>
              <a:rPr lang="en-US" sz="2400" b="1" kern="1200" dirty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bg-BG" sz="2400" b="1" kern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.1 „Достъп до финансиране в подкрепа на предприемачеството“ </a:t>
            </a:r>
            <a:r>
              <a:rPr lang="bg-BG" sz="2600" b="1" kern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bg-BG" sz="2600" b="1" kern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bg-BG" sz="2000" b="1" kern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подкрепа чрез безвъзмездна помощ</a:t>
            </a:r>
            <a:endParaRPr lang="bg-BG" sz="2000" b="1" kern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512" y="1592776"/>
            <a:ext cx="2448272" cy="36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bg-BG" sz="14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Дейности</a:t>
            </a:r>
          </a:p>
        </p:txBody>
      </p:sp>
      <p:sp>
        <p:nvSpPr>
          <p:cNvPr id="8" name="Rectangle 7"/>
          <p:cNvSpPr/>
          <p:nvPr/>
        </p:nvSpPr>
        <p:spPr>
          <a:xfrm>
            <a:off x="179512" y="2132856"/>
            <a:ext cx="2448272" cy="2461220"/>
          </a:xfrm>
          <a:prstGeom prst="rect">
            <a:avLst/>
          </a:prstGeom>
          <a:solidFill>
            <a:srgbClr val="FFE699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" rtlCol="0" anchor="ctr"/>
          <a:lstStyle/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bg-BG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Насърчаване на предприемачески идеи в области, свързани с европейски и регионални предизвикателства</a:t>
            </a:r>
            <a:r>
              <a:rPr lang="ru-RU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2843808" y="1592776"/>
            <a:ext cx="2580692" cy="36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bg-BG" sz="14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Очакван принос</a:t>
            </a:r>
            <a:endParaRPr lang="bg-BG" sz="14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87625" y="1613927"/>
            <a:ext cx="3384376" cy="36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bg-BG" sz="14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Бенефициенти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843808" y="2145804"/>
            <a:ext cx="2580692" cy="2448272"/>
          </a:xfrm>
          <a:prstGeom prst="rect">
            <a:avLst/>
          </a:prstGeom>
          <a:solidFill>
            <a:srgbClr val="FFE699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" rtlCol="0" anchor="ctr"/>
          <a:lstStyle/>
          <a:p>
            <a:pPr marL="171450" lvl="0" indent="-1714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bg-BG" sz="1200" dirty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Подкрепа за р</a:t>
            </a:r>
            <a:r>
              <a:rPr lang="ru-RU" sz="1200" dirty="0" err="1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азвитие</a:t>
            </a:r>
            <a:r>
              <a:rPr lang="ru-RU" sz="1200" dirty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 на нови предприятия и </a:t>
            </a:r>
            <a:r>
              <a:rPr lang="ru-RU" sz="1200" dirty="0" err="1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повишаване</a:t>
            </a:r>
            <a:r>
              <a:rPr lang="ru-RU" sz="1200" dirty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200" dirty="0" err="1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конкурентиспособността</a:t>
            </a:r>
            <a:r>
              <a:rPr lang="ru-RU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 на </a:t>
            </a:r>
            <a:r>
              <a:rPr lang="ru-RU" sz="1200" dirty="0" err="1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съществуващи</a:t>
            </a:r>
            <a:r>
              <a:rPr lang="ru-RU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200" dirty="0" err="1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такива</a:t>
            </a:r>
            <a:r>
              <a:rPr lang="ru-RU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;</a:t>
            </a:r>
          </a:p>
          <a:p>
            <a:pPr marL="171450" lvl="0" indent="-1714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200" dirty="0" err="1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С</a:t>
            </a:r>
            <a:r>
              <a:rPr lang="ru-RU" sz="1200" dirty="0" err="1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ъздаване</a:t>
            </a:r>
            <a:r>
              <a:rPr lang="ru-RU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 и </a:t>
            </a:r>
            <a:r>
              <a:rPr lang="ru-RU" sz="1200" dirty="0" err="1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устойчивост</a:t>
            </a:r>
            <a:r>
              <a:rPr lang="ru-RU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 на работни места;</a:t>
            </a:r>
          </a:p>
          <a:p>
            <a:pPr marL="171450" lvl="0" indent="-1714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1200" dirty="0" err="1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Постигане</a:t>
            </a:r>
            <a:r>
              <a:rPr lang="ru-RU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 на растеж в областите, свързани с европейски и </a:t>
            </a:r>
            <a:r>
              <a:rPr lang="ru-RU" sz="1200" dirty="0" err="1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регионални</a:t>
            </a:r>
            <a:r>
              <a:rPr lang="ru-RU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200" dirty="0" err="1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предизвикателства</a:t>
            </a:r>
            <a:endParaRPr lang="ru-RU" sz="1200" dirty="0" smtClean="0">
              <a:solidFill>
                <a:srgbClr val="04047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87624" y="2145804"/>
            <a:ext cx="3384376" cy="2448272"/>
          </a:xfrm>
          <a:prstGeom prst="rect">
            <a:avLst/>
          </a:prstGeom>
          <a:solidFill>
            <a:srgbClr val="FFE699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200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Стартиращи</a:t>
            </a:r>
            <a:r>
              <a:rPr lang="ru-RU" sz="12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(</a:t>
            </a:r>
            <a:r>
              <a:rPr lang="ru-RU" sz="1200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новорегистрирани</a:t>
            </a:r>
            <a:r>
              <a:rPr lang="ru-RU" sz="12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) </a:t>
            </a:r>
            <a:r>
              <a:rPr lang="ru-RU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и съществуващи предприятия в секторите съгласно Националната стратегия за насърчаване на МСП</a:t>
            </a:r>
            <a:endParaRPr lang="en-US" sz="1200" dirty="0" smtClean="0">
              <a:solidFill>
                <a:srgbClr val="040470"/>
              </a:solidFill>
              <a:latin typeface="Tahoma" pitchFamily="34" charset="0"/>
              <a:cs typeface="Tahoma" pitchFamily="34" charset="0"/>
            </a:endParaRP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Предприятия, развиващи своята дейност в областта на културните </a:t>
            </a:r>
            <a:r>
              <a:rPr lang="ru-RU" sz="1200" dirty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и творческите </a:t>
            </a:r>
            <a:r>
              <a:rPr lang="ru-RU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индустрии, както и развиващи нови продукти и услуги, свързани със</a:t>
            </a:r>
            <a:r>
              <a:rPr lang="ru-RU" sz="1200" dirty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застаряването на населението, полагане на грижи и </a:t>
            </a:r>
            <a:r>
              <a:rPr lang="ru-RU" sz="1200" dirty="0" err="1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здравеопазване</a:t>
            </a:r>
            <a:r>
              <a:rPr lang="ru-RU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ru-RU" sz="1200" dirty="0" err="1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социално</a:t>
            </a:r>
            <a:r>
              <a:rPr lang="ru-RU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200" dirty="0" err="1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предприемачество</a:t>
            </a:r>
            <a:r>
              <a:rPr lang="ru-RU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 и др.</a:t>
            </a:r>
            <a:endParaRPr lang="bg-BG" sz="1200" dirty="0" smtClean="0">
              <a:solidFill>
                <a:srgbClr val="04047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Rounded Rectangle 4"/>
          <p:cNvSpPr/>
          <p:nvPr/>
        </p:nvSpPr>
        <p:spPr>
          <a:xfrm>
            <a:off x="417212" y="5086405"/>
            <a:ext cx="8568951" cy="55501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03858" tIns="0" rIns="203858" bIns="0" numCol="1" spcCol="1270" anchor="ctr" anchorCtr="0">
            <a:noAutofit/>
          </a:bodyPr>
          <a:lstStyle/>
          <a:p>
            <a:pPr lvl="0" algn="just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g-BG" sz="1500" i="0" kern="120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bg-BG" sz="1500" i="0" kern="1200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9512" y="6076853"/>
            <a:ext cx="8892487" cy="4444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spcBef>
                <a:spcPts val="600"/>
              </a:spcBef>
              <a:defRPr/>
            </a:pPr>
            <a:r>
              <a:rPr lang="bg-BG" sz="1400" b="1" i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Бюджет: </a:t>
            </a:r>
            <a:r>
              <a:rPr lang="bg-BG" sz="1400" b="1" i="1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34.</a:t>
            </a:r>
            <a:r>
              <a:rPr lang="en-US" sz="1400" b="1" i="1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4</a:t>
            </a:r>
            <a:r>
              <a:rPr lang="bg-BG" sz="1400" b="1" i="1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bg-BG" sz="1400" b="1" i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млн. евро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79512" y="4997951"/>
            <a:ext cx="8892489" cy="83786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spcBef>
                <a:spcPts val="600"/>
              </a:spcBef>
              <a:defRPr/>
            </a:pPr>
            <a:r>
              <a:rPr lang="ru-RU" sz="1400" b="1" i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Предвижда</a:t>
            </a:r>
            <a:r>
              <a:rPr lang="ru-RU" sz="1400" b="1" i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се и </a:t>
            </a:r>
            <a:r>
              <a:rPr lang="ru-RU" sz="1400" b="1" i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подкрепа</a:t>
            </a:r>
            <a:r>
              <a:rPr lang="ru-RU" sz="1400" b="1" i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на идеи, </a:t>
            </a:r>
            <a:r>
              <a:rPr lang="ru-RU" sz="1400" b="1" i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които</a:t>
            </a:r>
            <a:r>
              <a:rPr lang="ru-RU" sz="1400" b="1" i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400" b="1" i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ще</a:t>
            </a:r>
            <a:r>
              <a:rPr lang="ru-RU" sz="1400" b="1" i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се </a:t>
            </a:r>
            <a:r>
              <a:rPr lang="ru-RU" sz="1400" b="1" i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реализират</a:t>
            </a:r>
            <a:r>
              <a:rPr lang="ru-RU" sz="1400" b="1" i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от </a:t>
            </a:r>
            <a:r>
              <a:rPr lang="ru-RU" sz="1400" b="1" i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стартиращи</a:t>
            </a:r>
            <a:r>
              <a:rPr lang="ru-RU" sz="1400" b="1" i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400" b="1" i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предприемачи</a:t>
            </a:r>
            <a:r>
              <a:rPr lang="ru-RU" sz="1400" b="1" i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– лица до 29 </a:t>
            </a:r>
            <a:r>
              <a:rPr lang="ru-RU" sz="1400" b="1" i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годишна</a:t>
            </a:r>
            <a:r>
              <a:rPr lang="ru-RU" sz="1400" b="1" i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400" b="1" i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възраст</a:t>
            </a:r>
            <a:r>
              <a:rPr lang="ru-RU" sz="1400" b="1" i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и лица на </a:t>
            </a:r>
            <a:r>
              <a:rPr lang="ru-RU" sz="1400" b="1" i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възраст</a:t>
            </a:r>
            <a:r>
              <a:rPr lang="ru-RU" sz="1400" b="1" i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над 50 г., </a:t>
            </a:r>
            <a:r>
              <a:rPr lang="ru-RU" sz="1400" b="1" i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стартиращи</a:t>
            </a:r>
            <a:r>
              <a:rPr lang="ru-RU" sz="1400" b="1" i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400" b="1" i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собствен</a:t>
            </a:r>
            <a:r>
              <a:rPr lang="ru-RU" sz="1400" b="1" i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бизнес, жени-</a:t>
            </a:r>
            <a:r>
              <a:rPr lang="ru-RU" sz="1400" b="1" i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предприемачи</a:t>
            </a:r>
            <a:r>
              <a:rPr lang="ru-RU" sz="1400" b="1" i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и др. под. </a:t>
            </a:r>
          </a:p>
        </p:txBody>
      </p:sp>
    </p:spTree>
    <p:extLst>
      <p:ext uri="{BB962C8B-B14F-4D97-AF65-F5344CB8AC3E}">
        <p14:creationId xmlns:p14="http://schemas.microsoft.com/office/powerpoint/2010/main" val="25426862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2627784" y="6381328"/>
            <a:ext cx="4147806" cy="404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xfrm>
            <a:off x="0" y="116632"/>
            <a:ext cx="9144000" cy="115212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  <a:defRPr/>
            </a:pPr>
            <a:r>
              <a:rPr lang="bg-BG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ИП 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bg-BG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.1 </a:t>
            </a:r>
            <a:r>
              <a:rPr lang="bg-BG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„Достъп до финансиране в подкрепа на предприемачеството</a:t>
            </a:r>
            <a:r>
              <a:rPr lang="bg-BG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“</a:t>
            </a:r>
            <a:r>
              <a:rPr lang="bg-BG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bg-BG" sz="24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bg-BG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подкрепа чрез </a:t>
            </a:r>
            <a:r>
              <a:rPr lang="bg-BG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финансови инструменти</a:t>
            </a:r>
            <a:endParaRPr lang="bg-BG" sz="2400" b="1" kern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5932" y="1573358"/>
            <a:ext cx="3145408" cy="34347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bg-BG" sz="14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Планиран фин. инструмент</a:t>
            </a:r>
          </a:p>
        </p:txBody>
      </p:sp>
      <p:sp>
        <p:nvSpPr>
          <p:cNvPr id="8" name="Rectangle 7"/>
          <p:cNvSpPr/>
          <p:nvPr/>
        </p:nvSpPr>
        <p:spPr>
          <a:xfrm>
            <a:off x="265931" y="2132854"/>
            <a:ext cx="3145409" cy="1656185"/>
          </a:xfrm>
          <a:prstGeom prst="rect">
            <a:avLst/>
          </a:prstGeom>
          <a:solidFill>
            <a:srgbClr val="FFE699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" rtlCol="0" anchor="ctr"/>
          <a:lstStyle/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endParaRPr lang="bg-BG" sz="1200" dirty="0" smtClean="0">
              <a:solidFill>
                <a:srgbClr val="040470"/>
              </a:solidFill>
              <a:latin typeface="Tahoma" pitchFamily="34" charset="0"/>
              <a:cs typeface="Tahoma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bg-BG" sz="1200" i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Инструмент, осигуряващ начален капитал</a:t>
            </a:r>
            <a:endParaRPr lang="bg-BG" sz="1200" i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bg-BG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Фонд за начално финансиране с два компонента:</a:t>
            </a:r>
          </a:p>
          <a:p>
            <a:pPr marL="228600" indent="-228600">
              <a:spcBef>
                <a:spcPts val="600"/>
              </a:spcBef>
              <a:spcAft>
                <a:spcPts val="600"/>
              </a:spcAft>
              <a:buAutoNum type="arabicPeriod"/>
              <a:defRPr/>
            </a:pPr>
            <a:r>
              <a:rPr lang="bg-BG" sz="1200" dirty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К</a:t>
            </a:r>
            <a:r>
              <a:rPr lang="bg-BG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омпонент акселерация;</a:t>
            </a:r>
          </a:p>
          <a:p>
            <a:pPr marL="228600" indent="-228600">
              <a:spcBef>
                <a:spcPts val="600"/>
              </a:spcBef>
              <a:spcAft>
                <a:spcPts val="600"/>
              </a:spcAft>
              <a:buAutoNum type="arabicPeriod"/>
              <a:defRPr/>
            </a:pPr>
            <a:r>
              <a:rPr lang="bg-BG" sz="1200" dirty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К</a:t>
            </a:r>
            <a:r>
              <a:rPr lang="bg-BG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омпонент начално финансиране.</a:t>
            </a:r>
            <a:endParaRPr lang="en-US" sz="1200" dirty="0" smtClean="0">
              <a:solidFill>
                <a:srgbClr val="040470"/>
              </a:solidFill>
              <a:latin typeface="Tahoma" pitchFamily="34" charset="0"/>
              <a:cs typeface="Tahoma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bg-BG" sz="1200" dirty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bg-BG" sz="1200" dirty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</a:br>
            <a:endParaRPr lang="bg-BG" sz="1200" dirty="0">
              <a:solidFill>
                <a:srgbClr val="04047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32287" y="1573358"/>
            <a:ext cx="2580692" cy="34347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bg-BG" sz="14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Целева група</a:t>
            </a:r>
            <a:endParaRPr lang="bg-BG" sz="14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29639" y="2672936"/>
            <a:ext cx="2162994" cy="36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bg-BG" sz="14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Бенефициенти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32287" y="2132855"/>
            <a:ext cx="2580692" cy="1656185"/>
          </a:xfrm>
          <a:prstGeom prst="rect">
            <a:avLst/>
          </a:prstGeom>
          <a:solidFill>
            <a:srgbClr val="FFE699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" rtlCol="0" anchor="ctr"/>
          <a:lstStyle/>
          <a:p>
            <a:pPr marL="171450" indent="-17145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200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Стартиращи</a:t>
            </a:r>
            <a:r>
              <a:rPr lang="ru-RU" sz="12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предприемачи</a:t>
            </a:r>
            <a:r>
              <a:rPr lang="ru-RU" sz="12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/ </a:t>
            </a:r>
            <a:r>
              <a:rPr lang="ru-RU" sz="1200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новосъзадени</a:t>
            </a:r>
            <a:r>
              <a:rPr lang="ru-RU" sz="12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МСП</a:t>
            </a:r>
            <a:r>
              <a:rPr lang="ru-RU" sz="1200" dirty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ru-RU" sz="1200" dirty="0" err="1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желае</a:t>
            </a:r>
            <a:r>
              <a:rPr lang="bg-BG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щ</a:t>
            </a:r>
            <a:r>
              <a:rPr lang="ru-RU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и </a:t>
            </a:r>
            <a:r>
              <a:rPr lang="ru-RU" sz="1200" dirty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да </a:t>
            </a:r>
            <a:r>
              <a:rPr lang="ru-RU" sz="1200" dirty="0" err="1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реализират</a:t>
            </a:r>
            <a:r>
              <a:rPr lang="ru-RU" sz="1200" dirty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 бизнес идея на </a:t>
            </a:r>
            <a:r>
              <a:rPr lang="ru-RU" sz="1200" dirty="0" err="1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стойност</a:t>
            </a:r>
            <a:r>
              <a:rPr lang="ru-RU" sz="1200" dirty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 над 25 000 </a:t>
            </a:r>
            <a:r>
              <a:rPr lang="ru-RU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евро</a:t>
            </a:r>
            <a:endParaRPr lang="bg-BG" sz="1200" dirty="0">
              <a:solidFill>
                <a:srgbClr val="04047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29639" y="3356991"/>
            <a:ext cx="2232248" cy="1728193"/>
          </a:xfrm>
          <a:prstGeom prst="rect">
            <a:avLst/>
          </a:prstGeom>
          <a:solidFill>
            <a:srgbClr val="FFE699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marL="171450" indent="-171450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Ø"/>
            </a:pPr>
            <a:r>
              <a:rPr lang="ru-RU" sz="1200" dirty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Фонд на </a:t>
            </a:r>
            <a:r>
              <a:rPr lang="ru-RU" sz="1200" dirty="0" err="1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фондовете</a:t>
            </a:r>
            <a:endParaRPr lang="ru-RU" sz="1200" dirty="0">
              <a:solidFill>
                <a:srgbClr val="040470"/>
              </a:solidFill>
              <a:latin typeface="Tahoma" pitchFamily="34" charset="0"/>
              <a:cs typeface="Tahoma" pitchFamily="34" charset="0"/>
            </a:endParaRPr>
          </a:p>
          <a:p>
            <a:pPr marL="171450" indent="-171450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Ø"/>
            </a:pPr>
            <a:r>
              <a:rPr lang="ru-RU" sz="1200" dirty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Фонд </a:t>
            </a:r>
            <a:r>
              <a:rPr lang="ru-RU" sz="1200" dirty="0" err="1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мениджъри</a:t>
            </a:r>
            <a:r>
              <a:rPr lang="ru-RU" sz="1200" dirty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 и </a:t>
            </a:r>
            <a:r>
              <a:rPr lang="ru-RU" sz="1200" dirty="0" err="1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други</a:t>
            </a:r>
            <a:r>
              <a:rPr lang="ru-RU" sz="1200" dirty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200" dirty="0" err="1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подобни</a:t>
            </a:r>
            <a:endParaRPr lang="ru-RU" sz="1200" dirty="0">
              <a:solidFill>
                <a:srgbClr val="04047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7064" y="4221087"/>
            <a:ext cx="3184276" cy="1800201"/>
          </a:xfrm>
          <a:prstGeom prst="rect">
            <a:avLst/>
          </a:prstGeom>
          <a:solidFill>
            <a:srgbClr val="FFE699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" rtlCol="0" anchor="ctr"/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bg-BG" sz="1200" i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Инструмент, осигуряващ капитал за стартиращи предприятия и предприятия в ранни фази на развитие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bg-BG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Фонд за рисков капитал с фокус върху предприятия с дейност в областта на високите технологии</a:t>
            </a:r>
            <a:endParaRPr lang="bg-BG" sz="1200" dirty="0">
              <a:solidFill>
                <a:srgbClr val="04047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AutoShape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rot="5400000">
            <a:off x="4412723" y="3934990"/>
            <a:ext cx="3888432" cy="284163"/>
          </a:xfrm>
          <a:prstGeom prst="triangle">
            <a:avLst>
              <a:gd name="adj" fmla="val 50000"/>
            </a:avLst>
          </a:prstGeom>
          <a:solidFill>
            <a:srgbClr val="7575FA"/>
          </a:solidFill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1600" b="1" ker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532287" y="4221087"/>
            <a:ext cx="2580692" cy="1800201"/>
          </a:xfrm>
          <a:prstGeom prst="rect">
            <a:avLst/>
          </a:prstGeom>
          <a:solidFill>
            <a:srgbClr val="FFE699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" rtlCol="0" anchor="ctr"/>
          <a:lstStyle/>
          <a:p>
            <a:pPr marL="171450" indent="-17145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200" dirty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МСП </a:t>
            </a:r>
            <a:r>
              <a:rPr lang="ru-RU" sz="1200" dirty="0" err="1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във</a:t>
            </a:r>
            <a:r>
              <a:rPr lang="ru-RU" sz="1200" dirty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2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фаза на </a:t>
            </a:r>
            <a:r>
              <a:rPr lang="ru-RU" sz="1200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ранно</a:t>
            </a:r>
            <a:r>
              <a:rPr lang="ru-RU" sz="12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развитие</a:t>
            </a: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200" dirty="0" err="1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Иновативни</a:t>
            </a:r>
            <a:r>
              <a:rPr lang="ru-RU" sz="1200" dirty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 и </a:t>
            </a:r>
            <a:r>
              <a:rPr lang="ru-RU" sz="1200" dirty="0" err="1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високотехнологични</a:t>
            </a:r>
            <a:r>
              <a:rPr lang="ru-RU" sz="1200" dirty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МСП </a:t>
            </a: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МСП </a:t>
            </a:r>
            <a:r>
              <a:rPr lang="ru-RU" sz="1200" dirty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с рисков </a:t>
            </a:r>
            <a:r>
              <a:rPr lang="ru-RU" sz="1200" dirty="0" err="1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профил</a:t>
            </a:r>
            <a:endParaRPr lang="bg-BG" sz="1200" dirty="0">
              <a:solidFill>
                <a:srgbClr val="04047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7504" y="6341563"/>
            <a:ext cx="8856984" cy="4444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spcBef>
                <a:spcPts val="600"/>
              </a:spcBef>
              <a:defRPr/>
            </a:pPr>
            <a:r>
              <a:rPr lang="bg-BG" sz="1400" b="1" i="1" dirty="0">
                <a:solidFill>
                  <a:srgbClr val="212745"/>
                </a:solidFill>
                <a:latin typeface="Tahoma" pitchFamily="34" charset="0"/>
                <a:cs typeface="Tahoma" pitchFamily="34" charset="0"/>
              </a:rPr>
              <a:t>Бюджет: </a:t>
            </a:r>
            <a:r>
              <a:rPr lang="bg-BG" sz="1400" b="1" i="1" dirty="0" smtClean="0">
                <a:solidFill>
                  <a:srgbClr val="212745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bg-BG" sz="1400" b="1" i="1" dirty="0">
                <a:solidFill>
                  <a:srgbClr val="212745"/>
                </a:solidFill>
                <a:latin typeface="Tahoma" pitchFamily="34" charset="0"/>
                <a:cs typeface="Tahoma" pitchFamily="34" charset="0"/>
              </a:rPr>
              <a:t>5</a:t>
            </a:r>
            <a:r>
              <a:rPr lang="bg-BG" sz="1400" b="1" i="1" dirty="0" smtClean="0">
                <a:solidFill>
                  <a:srgbClr val="212745"/>
                </a:solidFill>
                <a:latin typeface="Tahoma" pitchFamily="34" charset="0"/>
                <a:cs typeface="Tahoma" pitchFamily="34" charset="0"/>
              </a:rPr>
              <a:t>5 </a:t>
            </a:r>
            <a:r>
              <a:rPr lang="bg-BG" sz="1400" b="1" i="1" dirty="0">
                <a:solidFill>
                  <a:srgbClr val="212745"/>
                </a:solidFill>
                <a:latin typeface="Tahoma" pitchFamily="34" charset="0"/>
                <a:cs typeface="Tahoma" pitchFamily="34" charset="0"/>
              </a:rPr>
              <a:t>млн. </a:t>
            </a:r>
            <a:r>
              <a:rPr lang="bg-BG" sz="1400" b="1" i="1" dirty="0" smtClean="0">
                <a:solidFill>
                  <a:srgbClr val="212745"/>
                </a:solidFill>
                <a:latin typeface="Tahoma" pitchFamily="34" charset="0"/>
                <a:cs typeface="Tahoma" pitchFamily="34" charset="0"/>
              </a:rPr>
              <a:t>евро за Фонда за начално финансиране и 25 млн. евро за Фонда за рисков капитал</a:t>
            </a:r>
            <a:endParaRPr lang="bg-BG" sz="1400" b="1" i="1" dirty="0">
              <a:solidFill>
                <a:srgbClr val="212745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4427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2627784" y="6381328"/>
            <a:ext cx="4147806" cy="404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11266" name="Title 3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119675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  <a:defRPr/>
            </a:pPr>
            <a:r>
              <a:rPr lang="bg-BG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ИП 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bg-BG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„</a:t>
            </a:r>
            <a:r>
              <a:rPr lang="ru-RU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Капацитет</a:t>
            </a:r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за </a:t>
            </a:r>
            <a:r>
              <a:rPr lang="ru-RU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растеж</a:t>
            </a:r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на МСП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“ </a:t>
            </a:r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подкрепа</a:t>
            </a: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чрез </a:t>
            </a:r>
            <a:r>
              <a:rPr lang="ru-RU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безвъзмездна</a:t>
            </a: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помощ</a:t>
            </a:r>
            <a:endParaRPr lang="bg-BG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388" y="1340768"/>
            <a:ext cx="2880444" cy="36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bg-BG" sz="14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Дейности</a:t>
            </a:r>
          </a:p>
        </p:txBody>
      </p:sp>
      <p:sp>
        <p:nvSpPr>
          <p:cNvPr id="7" name="Rectangle 6"/>
          <p:cNvSpPr/>
          <p:nvPr/>
        </p:nvSpPr>
        <p:spPr>
          <a:xfrm>
            <a:off x="179388" y="1916832"/>
            <a:ext cx="2880444" cy="2736304"/>
          </a:xfrm>
          <a:prstGeom prst="rect">
            <a:avLst/>
          </a:prstGeom>
          <a:solidFill>
            <a:srgbClr val="FFE699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ru-RU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Инвестиции за </a:t>
            </a:r>
            <a:r>
              <a:rPr lang="ru-RU" sz="1200" dirty="0" err="1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подобряване</a:t>
            </a:r>
            <a:r>
              <a:rPr lang="ru-RU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 на </a:t>
            </a:r>
            <a:r>
              <a:rPr lang="ru-RU" sz="1200" dirty="0" err="1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производствения</a:t>
            </a:r>
            <a:r>
              <a:rPr lang="ru-RU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200" dirty="0" err="1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капацитет</a:t>
            </a:r>
            <a:r>
              <a:rPr lang="ru-RU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 и </a:t>
            </a:r>
            <a:r>
              <a:rPr lang="ru-RU" sz="1200" dirty="0" err="1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създаване</a:t>
            </a:r>
            <a:r>
              <a:rPr lang="ru-RU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 на </a:t>
            </a:r>
            <a:r>
              <a:rPr lang="ru-RU" sz="1200" dirty="0" err="1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конкурентни</a:t>
            </a:r>
            <a:r>
              <a:rPr lang="ru-RU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200" dirty="0" err="1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предимства</a:t>
            </a:r>
            <a:r>
              <a:rPr lang="ru-RU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bg-BG" sz="1200" dirty="0" smtClean="0">
              <a:solidFill>
                <a:srgbClr val="040470"/>
              </a:solidFill>
              <a:latin typeface="Tahoma" pitchFamily="34" charset="0"/>
              <a:cs typeface="Tahoma" pitchFamily="34" charset="0"/>
            </a:endParaRPr>
          </a:p>
          <a:p>
            <a:pPr marL="171450" indent="-171450"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ru-RU" sz="1200" dirty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Подкрепа за специализирани услуги за МСП за развитие и укрепване на управленския </a:t>
            </a:r>
            <a:r>
              <a:rPr lang="ru-RU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капацитет</a:t>
            </a:r>
          </a:p>
          <a:p>
            <a:pPr marL="171450" indent="-171450"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bg-BG" sz="1200" dirty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Н</a:t>
            </a:r>
            <a:r>
              <a:rPr lang="bg-BG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асърчаване</a:t>
            </a:r>
            <a:r>
              <a:rPr lang="ru-RU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 използването на ИКТ технологии и услуги</a:t>
            </a:r>
          </a:p>
          <a:p>
            <a:pPr marL="171450" indent="-171450"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ru-RU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Подкрепа за дейности в пряка полза за развитието на бизнеса и експортната ориентация </a:t>
            </a:r>
            <a:r>
              <a:rPr lang="ru-RU" sz="12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на МСП</a:t>
            </a:r>
          </a:p>
        </p:txBody>
      </p:sp>
      <p:sp>
        <p:nvSpPr>
          <p:cNvPr id="8" name="Rectangle 7"/>
          <p:cNvSpPr/>
          <p:nvPr/>
        </p:nvSpPr>
        <p:spPr>
          <a:xfrm>
            <a:off x="3125552" y="1348036"/>
            <a:ext cx="3102632" cy="36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bg-BG" sz="14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Очакван принос</a:t>
            </a:r>
            <a:endParaRPr lang="bg-BG" sz="14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00192" y="1340768"/>
            <a:ext cx="2664296" cy="36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bg-BG" sz="14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Бенефициенти</a:t>
            </a:r>
          </a:p>
        </p:txBody>
      </p:sp>
      <p:sp>
        <p:nvSpPr>
          <p:cNvPr id="10" name="Rectangle 9"/>
          <p:cNvSpPr/>
          <p:nvPr/>
        </p:nvSpPr>
        <p:spPr>
          <a:xfrm>
            <a:off x="3125552" y="1916832"/>
            <a:ext cx="3102632" cy="2736304"/>
          </a:xfrm>
          <a:prstGeom prst="rect">
            <a:avLst/>
          </a:prstGeom>
          <a:solidFill>
            <a:srgbClr val="FFE699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0" bIns="0" rtlCol="0" anchor="ctr"/>
          <a:lstStyle/>
          <a:p>
            <a:pPr marL="171450" indent="-171450"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bg-BG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Подобряване на конкурентоспособността и пазарното присъствие на МСП</a:t>
            </a:r>
            <a:endParaRPr lang="ru-RU" sz="1200" dirty="0" smtClean="0">
              <a:solidFill>
                <a:srgbClr val="040470"/>
              </a:solidFill>
              <a:latin typeface="Tahoma" pitchFamily="34" charset="0"/>
              <a:cs typeface="Tahoma" pitchFamily="34" charset="0"/>
            </a:endParaRPr>
          </a:p>
          <a:p>
            <a:pPr marL="171450" lvl="0" indent="-171450"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bg-BG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Създаване на потенциал за експорт</a:t>
            </a:r>
            <a:endParaRPr lang="ru-RU" sz="1200" dirty="0" smtClean="0">
              <a:solidFill>
                <a:srgbClr val="040470"/>
              </a:solidFill>
              <a:latin typeface="Tahoma" pitchFamily="34" charset="0"/>
              <a:cs typeface="Tahoma" pitchFamily="34" charset="0"/>
            </a:endParaRPr>
          </a:p>
          <a:p>
            <a:pPr marL="171450" lvl="0" indent="-171450"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bg-BG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Повишаване на производителността, намаляване на производствените разходи и оптимизиране </a:t>
            </a:r>
            <a:r>
              <a:rPr lang="bg-BG" sz="12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на </a:t>
            </a:r>
            <a:r>
              <a:rPr lang="bg-BG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производствената верига</a:t>
            </a:r>
          </a:p>
          <a:p>
            <a:pPr marL="171450" lvl="0" indent="-171450"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bg-BG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Повишаване на добавената стойност</a:t>
            </a:r>
          </a:p>
          <a:p>
            <a:pPr marL="171450" indent="-171450"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ru-RU" sz="1200" dirty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Подобряване на управленския капацитет и организацията на предприятията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300192" y="1916832"/>
            <a:ext cx="2664296" cy="2736304"/>
          </a:xfrm>
          <a:prstGeom prst="rect">
            <a:avLst/>
          </a:prstGeom>
          <a:solidFill>
            <a:srgbClr val="FFE699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marL="171450" lvl="0" indent="-171450">
              <a:spcBef>
                <a:spcPts val="6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bg-BG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Съществуващи МСП</a:t>
            </a:r>
          </a:p>
          <a:p>
            <a:pPr marL="171450" lvl="0" indent="-171450">
              <a:spcBef>
                <a:spcPts val="6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bg-BG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Клъстери </a:t>
            </a:r>
          </a:p>
          <a:p>
            <a:pPr marL="171450" lvl="0" indent="-171450">
              <a:spcBef>
                <a:spcPts val="6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bg-BG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Организации </a:t>
            </a:r>
            <a:r>
              <a:rPr lang="bg-BG" sz="1200" dirty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и институции, които са свързани с осъществяването на дейности и предоставянето на услуги за подкрепа на бизнеса</a:t>
            </a:r>
            <a:endParaRPr lang="ru-RU" sz="1200" dirty="0">
              <a:solidFill>
                <a:srgbClr val="04047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61504" y="5085185"/>
            <a:ext cx="8594632" cy="5040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ru-RU" sz="1350" b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Секторен</a:t>
            </a:r>
            <a:r>
              <a:rPr lang="ru-RU" sz="135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35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подход на </a:t>
            </a:r>
            <a:r>
              <a:rPr lang="ru-RU" sz="1350" b="1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подкрепа</a:t>
            </a:r>
            <a:r>
              <a:rPr lang="ru-RU" sz="135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350" b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съгласно</a:t>
            </a:r>
            <a:r>
              <a:rPr lang="ru-RU" sz="135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350" b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Националната</a:t>
            </a:r>
            <a:r>
              <a:rPr lang="ru-RU" sz="135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стратегия за </a:t>
            </a:r>
            <a:r>
              <a:rPr lang="ru-RU" sz="1350" b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насърчаване</a:t>
            </a:r>
            <a:r>
              <a:rPr lang="ru-RU" sz="135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на МСП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34889" y="5936899"/>
            <a:ext cx="8594632" cy="4444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spcBef>
                <a:spcPts val="600"/>
              </a:spcBef>
              <a:defRPr/>
            </a:pPr>
            <a:r>
              <a:rPr lang="bg-BG" sz="1400" b="1" i="1" dirty="0">
                <a:solidFill>
                  <a:srgbClr val="212745"/>
                </a:solidFill>
                <a:latin typeface="Tahoma" pitchFamily="34" charset="0"/>
                <a:cs typeface="Tahoma" pitchFamily="34" charset="0"/>
              </a:rPr>
              <a:t>Бюджет</a:t>
            </a:r>
            <a:r>
              <a:rPr lang="bg-BG" sz="1400" b="1" i="1" dirty="0" smtClean="0">
                <a:solidFill>
                  <a:srgbClr val="212745"/>
                </a:solidFill>
                <a:latin typeface="Tahoma" pitchFamily="34" charset="0"/>
                <a:cs typeface="Tahoma" pitchFamily="34" charset="0"/>
              </a:rPr>
              <a:t>: 408 </a:t>
            </a:r>
            <a:r>
              <a:rPr lang="bg-BG" sz="1400" b="1" i="1" dirty="0">
                <a:solidFill>
                  <a:srgbClr val="212745"/>
                </a:solidFill>
                <a:latin typeface="Tahoma" pitchFamily="34" charset="0"/>
                <a:cs typeface="Tahoma" pitchFamily="34" charset="0"/>
              </a:rPr>
              <a:t>млн. евро</a:t>
            </a:r>
          </a:p>
        </p:txBody>
      </p:sp>
    </p:spTree>
    <p:extLst>
      <p:ext uri="{BB962C8B-B14F-4D97-AF65-F5344CB8AC3E}">
        <p14:creationId xmlns:p14="http://schemas.microsoft.com/office/powerpoint/2010/main" val="7655744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d72JRiKl0qAEBlBiuKV_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d72JRiKl0qAEBlBiuKV_Q"/>
</p:tagLst>
</file>

<file path=ppt/theme/theme1.xml><?xml version="1.0" encoding="utf-8"?>
<a:theme xmlns:a="http://schemas.openxmlformats.org/drawingml/2006/main" name="Ppt0000003">
  <a:themeElements>
    <a:clrScheme name="Ppt0000003 1">
      <a:dk1>
        <a:srgbClr val="050595"/>
      </a:dk1>
      <a:lt1>
        <a:srgbClr val="FFFFFF"/>
      </a:lt1>
      <a:dk2>
        <a:srgbClr val="000000"/>
      </a:dk2>
      <a:lt2>
        <a:srgbClr val="FFFF99"/>
      </a:lt2>
      <a:accent1>
        <a:srgbClr val="FFC000"/>
      </a:accent1>
      <a:accent2>
        <a:srgbClr val="3497AE"/>
      </a:accent2>
      <a:accent3>
        <a:srgbClr val="AAAAAA"/>
      </a:accent3>
      <a:accent4>
        <a:srgbClr val="DADADA"/>
      </a:accent4>
      <a:accent5>
        <a:srgbClr val="FFDCAA"/>
      </a:accent5>
      <a:accent6>
        <a:srgbClr val="2E889D"/>
      </a:accent6>
      <a:hlink>
        <a:srgbClr val="F3EB4F"/>
      </a:hlink>
      <a:folHlink>
        <a:srgbClr val="7DDDFF"/>
      </a:folHlink>
    </a:clrScheme>
    <a:fontScheme name="Ppt0000003">
      <a:majorFont>
        <a:latin typeface="Calibri"/>
        <a:ea typeface=""/>
        <a:cs typeface="Arial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t0000003 1">
        <a:dk1>
          <a:srgbClr val="050595"/>
        </a:dk1>
        <a:lt1>
          <a:srgbClr val="FFFFFF"/>
        </a:lt1>
        <a:dk2>
          <a:srgbClr val="000000"/>
        </a:dk2>
        <a:lt2>
          <a:srgbClr val="FFFF99"/>
        </a:lt2>
        <a:accent1>
          <a:srgbClr val="FFC000"/>
        </a:accent1>
        <a:accent2>
          <a:srgbClr val="3497AE"/>
        </a:accent2>
        <a:accent3>
          <a:srgbClr val="AAAAAA"/>
        </a:accent3>
        <a:accent4>
          <a:srgbClr val="DADADA"/>
        </a:accent4>
        <a:accent5>
          <a:srgbClr val="FFDCAA"/>
        </a:accent5>
        <a:accent6>
          <a:srgbClr val="2E889D"/>
        </a:accent6>
        <a:hlink>
          <a:srgbClr val="F3EB4F"/>
        </a:hlink>
        <a:folHlink>
          <a:srgbClr val="7DDD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4_OPIK-Portrait_Transperant_14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5_OPIK-Portrait_Transperant_14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6_OPIK-Portrait_Transperant_14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7_OPIK-Portrait_Transperant_14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8_OPIK-Portrait_Transperant_14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9_OPIK-Portrait_Transperant_14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0_OPIK-Portrait_Transperant_14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1_OPIK-Portrait_Transperant_14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2_OPIK-Portrait_Transperant_14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3_OPIK-Portrait_Transperant_14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PIK-Portrait_Transperant_14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4_OPIK-Portrait_Transperant_14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PIK-Portrait_Transperant_14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OPIK-Portrait_Transperant_14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_OPIK-Portrait_Transperant_14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5626</TotalTime>
  <Words>1762</Words>
  <Application>Microsoft Office PowerPoint</Application>
  <PresentationFormat>On-screen Show (4:3)</PresentationFormat>
  <Paragraphs>265</Paragraphs>
  <Slides>16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20</vt:i4>
      </vt:variant>
      <vt:variant>
        <vt:lpstr>Slide Titles</vt:lpstr>
      </vt:variant>
      <vt:variant>
        <vt:i4>16</vt:i4>
      </vt:variant>
    </vt:vector>
  </HeadingPairs>
  <TitlesOfParts>
    <vt:vector size="36" baseType="lpstr">
      <vt:lpstr>Ppt0000003</vt:lpstr>
      <vt:lpstr>OPIK-Portrait_Transperant_14</vt:lpstr>
      <vt:lpstr>1_Slipstream</vt:lpstr>
      <vt:lpstr>2_Slipstream</vt:lpstr>
      <vt:lpstr>1_OPIK-Portrait_Transperant_14</vt:lpstr>
      <vt:lpstr>3_Slipstream</vt:lpstr>
      <vt:lpstr>4_Slipstream</vt:lpstr>
      <vt:lpstr>2_OPIK-Portrait_Transperant_14</vt:lpstr>
      <vt:lpstr>3_OPIK-Portrait_Transperant_14</vt:lpstr>
      <vt:lpstr>4_OPIK-Portrait_Transperant_14</vt:lpstr>
      <vt:lpstr>5_OPIK-Portrait_Transperant_14</vt:lpstr>
      <vt:lpstr>6_OPIK-Portrait_Transperant_14</vt:lpstr>
      <vt:lpstr>7_OPIK-Portrait_Transperant_14</vt:lpstr>
      <vt:lpstr>8_OPIK-Portrait_Transperant_14</vt:lpstr>
      <vt:lpstr>9_OPIK-Portrait_Transperant_14</vt:lpstr>
      <vt:lpstr>10_OPIK-Portrait_Transperant_14</vt:lpstr>
      <vt:lpstr>11_OPIK-Portrait_Transperant_14</vt:lpstr>
      <vt:lpstr>12_OPIK-Portrait_Transperant_14</vt:lpstr>
      <vt:lpstr>13_OPIK-Portrait_Transperant_14</vt:lpstr>
      <vt:lpstr>14_OPIK-Portrait_Transperant_14</vt:lpstr>
      <vt:lpstr> ОПЕРАТИВНА ПРОГРАМА  “ИНОВАЦИИ И КОНКУРЕНТОСПОСОБНОСТ“  2014-2020</vt:lpstr>
      <vt:lpstr>Оперативна програма  “Иновации и конкурентоспособност” 2014-2020</vt:lpstr>
      <vt:lpstr>Структура на ОПИК и бюджетно разпределение (1/2)</vt:lpstr>
      <vt:lpstr>Структура на ОПИК и бюджетно разпределение (2/2)</vt:lpstr>
      <vt:lpstr>ИП 1.1 „Технологично развитие и иновации“  подкрепа чрез безвъзмездна помощ</vt:lpstr>
      <vt:lpstr> </vt:lpstr>
      <vt:lpstr>ИП 2.1 „Достъп до финансиране в подкрепа на предприемачеството“  подкрепа чрез безвъзмездна помощ</vt:lpstr>
      <vt:lpstr>ИП 2.1 „Достъп до финансиране в подкрепа на предприемачеството“ подкрепа чрез финансови инструменти</vt:lpstr>
      <vt:lpstr>ИП 2.2 „Капацитет за растеж на МСП“  подкрепа чрез безвъзмездна помощ</vt:lpstr>
      <vt:lpstr>ИП 2.2 „Капацитет за растеж на МСП“  подкрепа чрез финансови инструменти</vt:lpstr>
      <vt:lpstr>ИП 3.1 „Енергийни технологии и енергийна ефективност“ подкрепа чрез безвъзмездна помощ</vt:lpstr>
      <vt:lpstr>ИП 3.1 „Енергийни технологии и енергийна ефективност“ подкрепа чрез финансови инструменти</vt:lpstr>
      <vt:lpstr>ИП 3.2 “Ресурсна ефективност“  подкрепа чрез безвъзмездна помощ</vt:lpstr>
      <vt:lpstr>Възможности за подкрепа по ОПИК през 2015 г.</vt:lpstr>
      <vt:lpstr>Възможности за подкрепа по ОПИК през 2016 г.</vt:lpstr>
      <vt:lpstr>PowerPoint Presentation</vt:lpstr>
    </vt:vector>
  </TitlesOfParts>
  <Company>CM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e.gerdjikova</dc:creator>
  <cp:lastModifiedBy>MEET</cp:lastModifiedBy>
  <cp:revision>1233</cp:revision>
  <dcterms:created xsi:type="dcterms:W3CDTF">2011-06-13T12:15:19Z</dcterms:created>
  <dcterms:modified xsi:type="dcterms:W3CDTF">2015-10-12T14:46:45Z</dcterms:modified>
</cp:coreProperties>
</file>