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media/image10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17" r:id="rId2"/>
    <p:sldId id="524" r:id="rId3"/>
    <p:sldId id="523" r:id="rId4"/>
    <p:sldId id="525" r:id="rId5"/>
    <p:sldId id="519" r:id="rId6"/>
    <p:sldId id="522" r:id="rId7"/>
    <p:sldId id="506" r:id="rId8"/>
    <p:sldId id="515" r:id="rId9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ヒラギノ角ゴ Pro W3" pitchFamily="-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ヒラギノ角ゴ Pro W3" pitchFamily="-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ヒラギノ角ゴ Pro W3" pitchFamily="-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ヒラギノ角ゴ Pro W3" pitchFamily="-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ヒラギノ角ゴ Pro W3" pitchFamily="-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ヒラギノ角ゴ Pro W3" pitchFamily="-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ヒラギノ角ゴ Pro W3" pitchFamily="-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ヒラギノ角ゴ Pro W3" pitchFamily="-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ヒラギノ角ゴ Pro W3" pitchFamily="-1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5">
          <p15:clr>
            <a:srgbClr val="A4A3A4"/>
          </p15:clr>
        </p15:guide>
        <p15:guide id="2" orient="horz" pos="1033">
          <p15:clr>
            <a:srgbClr val="A4A3A4"/>
          </p15:clr>
        </p15:guide>
        <p15:guide id="3" pos="37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9900"/>
    <a:srgbClr val="0099CC"/>
    <a:srgbClr val="3399FF"/>
    <a:srgbClr val="25B6FF"/>
    <a:srgbClr val="43C0FF"/>
    <a:srgbClr val="0066FF"/>
    <a:srgbClr val="33C50B"/>
    <a:srgbClr val="FF66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39" autoAdjust="0"/>
    <p:restoredTop sz="88250" autoAdjust="0"/>
  </p:normalViewPr>
  <p:slideViewPr>
    <p:cSldViewPr snapToGrid="0">
      <p:cViewPr varScale="1">
        <p:scale>
          <a:sx n="62" d="100"/>
          <a:sy n="62" d="100"/>
        </p:scale>
        <p:origin x="992" y="48"/>
      </p:cViewPr>
      <p:guideLst>
        <p:guide orient="horz" pos="1465"/>
        <p:guide orient="horz" pos="1033"/>
        <p:guide pos="37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FED24248-0AA8-4BFC-A4B8-1F02FB39EE8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399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CD961AA9-72E8-44BF-822E-FE832824D7E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8990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ヒラギノ角ゴ Pro W3" pitchFamily="-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ヒラギノ角ゴ Pro W3" pitchFamily="-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ヒラギノ角ゴ Pro W3" pitchFamily="-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ヒラギノ角ゴ Pro W3" pitchFamily="-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ヒラギノ角ゴ Pro W3" pitchFamily="-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7435AB-4FE8-4540-9D0A-30DBFFBCEC7F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9543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F5486B-661F-4EAA-9C35-A37354916288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65431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E0846D-1EAA-45DD-AB0A-09CC590E71DD}" type="slidenum">
              <a:rPr lang="en-GB"/>
              <a:pPr/>
              <a:t>3</a:t>
            </a:fld>
            <a:endParaRPr lang="en-GB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3855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B5D447-3A60-4D35-9171-5E6E71586D04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7132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8FCCFB-DD00-4DB3-AE1E-8D455B64E6E7}" type="slidenum">
              <a:rPr lang="en-GB"/>
              <a:pPr/>
              <a:t>5</a:t>
            </a:fld>
            <a:endParaRPr lang="en-GB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010151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0DD5B1-BC86-48E7-B364-2A681565B1A8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6553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CEEFF-1F11-4674-98B9-C646B44D0474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1741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8FCCFB-DD00-4DB3-AE1E-8D455B64E6E7}" type="slidenum">
              <a:rPr lang="en-GB"/>
              <a:pPr/>
              <a:t>8</a:t>
            </a:fld>
            <a:endParaRPr lang="en-GB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11711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 descr="multicoloured"/>
          <p:cNvPicPr>
            <a:picLocks noChangeAspect="1" noChangeArrowheads="1"/>
          </p:cNvPicPr>
          <p:nvPr userDrawn="1"/>
        </p:nvPicPr>
        <p:blipFill>
          <a:blip r:embed="rId2" cstate="print"/>
          <a:srcRect l="54121"/>
          <a:stretch>
            <a:fillRect/>
          </a:stretch>
        </p:blipFill>
        <p:spPr bwMode="auto">
          <a:xfrm>
            <a:off x="0" y="6159500"/>
            <a:ext cx="91440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6835775"/>
            <a:ext cx="9144000" cy="22225"/>
          </a:xfrm>
          <a:prstGeom prst="rect">
            <a:avLst/>
          </a:prstGeom>
          <a:solidFill>
            <a:srgbClr val="00339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22"/>
          <p:cNvSpPr>
            <a:spLocks noChangeArrowheads="1"/>
          </p:cNvSpPr>
          <p:nvPr userDrawn="1"/>
        </p:nvSpPr>
        <p:spPr bwMode="auto">
          <a:xfrm>
            <a:off x="0" y="6835775"/>
            <a:ext cx="9144000" cy="22225"/>
          </a:xfrm>
          <a:prstGeom prst="rect">
            <a:avLst/>
          </a:prstGeom>
          <a:solidFill>
            <a:srgbClr val="00339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8" name="Picture 34" descr="multicoloured"/>
          <p:cNvPicPr>
            <a:picLocks noChangeAspect="1" noChangeArrowheads="1"/>
          </p:cNvPicPr>
          <p:nvPr userDrawn="1"/>
        </p:nvPicPr>
        <p:blipFill>
          <a:blip r:embed="rId2" cstate="print"/>
          <a:srcRect l="54121"/>
          <a:stretch>
            <a:fillRect/>
          </a:stretch>
        </p:blipFill>
        <p:spPr bwMode="auto">
          <a:xfrm>
            <a:off x="0" y="0"/>
            <a:ext cx="91440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620963" y="3856038"/>
            <a:ext cx="6273800" cy="762000"/>
          </a:xfrm>
        </p:spPr>
        <p:txBody>
          <a:bodyPr/>
          <a:lstStyle>
            <a:lvl1pPr marL="0" indent="0">
              <a:buFont typeface="Tahoma" pitchFamily="34" charset="0"/>
              <a:buNone/>
              <a:defRPr sz="1600">
                <a:solidFill>
                  <a:srgbClr val="44DB1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608263" y="2657475"/>
            <a:ext cx="6299200" cy="11430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9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2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92CE-8611-4134-8E18-4BF02CD9318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C30C9-41C3-4527-9B43-159FE17BF50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06438"/>
            <a:ext cx="1943100" cy="491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06438"/>
            <a:ext cx="5676900" cy="491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B3FB3-69CE-407B-9125-69F304CD37F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9409A-2798-4CAA-BCC9-25B7FCCB4FB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EC0F8-AE51-40F2-9D4D-780B165741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87500"/>
            <a:ext cx="3810000" cy="403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7500"/>
            <a:ext cx="3810000" cy="403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BAA6D-E235-460F-9F7E-EFC6326E363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BBA90-FB45-4D14-B53E-2A52CDB35A1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3996-A806-40B4-9A09-D061FF03C96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8B0A4-F233-4F83-A817-C64B61CA904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DE727-4605-4033-B90D-D340E781FB0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D40DC-7AA7-4DAC-92F2-C227DCB3DB1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9" descr="multicoloured"/>
          <p:cNvPicPr>
            <a:picLocks noChangeAspect="1" noChangeArrowheads="1"/>
          </p:cNvPicPr>
          <p:nvPr userDrawn="1"/>
        </p:nvPicPr>
        <p:blipFill>
          <a:blip r:embed="rId13" cstate="print"/>
          <a:srcRect l="54121"/>
          <a:stretch>
            <a:fillRect/>
          </a:stretch>
        </p:blipFill>
        <p:spPr bwMode="auto">
          <a:xfrm>
            <a:off x="0" y="6451600"/>
            <a:ext cx="91440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>
            <a:off x="0" y="6835775"/>
            <a:ext cx="9144000" cy="22225"/>
          </a:xfrm>
          <a:prstGeom prst="rect">
            <a:avLst/>
          </a:prstGeom>
          <a:solidFill>
            <a:srgbClr val="00339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6263" y="6537325"/>
            <a:ext cx="14398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bg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97638"/>
            <a:ext cx="492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452E8C97-EA8D-4F40-B4D1-7F5A6AC02BB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2" name="Group 57"/>
          <p:cNvGrpSpPr>
            <a:grpSpLocks/>
          </p:cNvGrpSpPr>
          <p:nvPr userDrawn="1"/>
        </p:nvGrpSpPr>
        <p:grpSpPr bwMode="auto">
          <a:xfrm>
            <a:off x="6350" y="201707"/>
            <a:ext cx="9137650" cy="204788"/>
            <a:chOff x="4" y="144"/>
            <a:chExt cx="5756" cy="129"/>
          </a:xfrm>
        </p:grpSpPr>
        <p:pic>
          <p:nvPicPr>
            <p:cNvPr id="1033" name="Picture 41" descr="multicoloured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" y="144"/>
              <a:ext cx="5065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73" name="Freeform 49"/>
            <p:cNvSpPr>
              <a:spLocks/>
            </p:cNvSpPr>
            <p:nvPr userDrawn="1"/>
          </p:nvSpPr>
          <p:spPr bwMode="auto">
            <a:xfrm>
              <a:off x="5066" y="144"/>
              <a:ext cx="29" cy="129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06" y="232"/>
                </a:cxn>
                <a:cxn ang="0">
                  <a:pos x="150" y="468"/>
                </a:cxn>
                <a:cxn ang="0">
                  <a:pos x="0" y="468"/>
                </a:cxn>
                <a:cxn ang="0">
                  <a:pos x="0" y="0"/>
                </a:cxn>
                <a:cxn ang="0">
                  <a:pos x="150" y="0"/>
                </a:cxn>
              </a:cxnLst>
              <a:rect l="0" t="0" r="r" b="b"/>
              <a:pathLst>
                <a:path w="150" h="468">
                  <a:moveTo>
                    <a:pt x="150" y="0"/>
                  </a:moveTo>
                  <a:cubicBezTo>
                    <a:pt x="126" y="66"/>
                    <a:pt x="106" y="154"/>
                    <a:pt x="106" y="232"/>
                  </a:cubicBezTo>
                  <a:cubicBezTo>
                    <a:pt x="106" y="310"/>
                    <a:pt x="134" y="402"/>
                    <a:pt x="150" y="468"/>
                  </a:cubicBezTo>
                  <a:cubicBezTo>
                    <a:pt x="75" y="468"/>
                    <a:pt x="0" y="468"/>
                    <a:pt x="0" y="468"/>
                  </a:cubicBezTo>
                  <a:lnTo>
                    <a:pt x="0" y="0"/>
                  </a:lnTo>
                  <a:cubicBezTo>
                    <a:pt x="0" y="0"/>
                    <a:pt x="150" y="0"/>
                    <a:pt x="150" y="0"/>
                  </a:cubicBezTo>
                  <a:close/>
                </a:path>
              </a:pathLst>
            </a:custGeom>
            <a:solidFill>
              <a:srgbClr val="001A8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1079" name="Freeform 55"/>
            <p:cNvSpPr>
              <a:spLocks noChangeAspect="1"/>
            </p:cNvSpPr>
            <p:nvPr userDrawn="1"/>
          </p:nvSpPr>
          <p:spPr bwMode="auto">
            <a:xfrm>
              <a:off x="5606" y="145"/>
              <a:ext cx="68" cy="127"/>
            </a:xfrm>
            <a:custGeom>
              <a:avLst/>
              <a:gdLst/>
              <a:ahLst/>
              <a:cxnLst>
                <a:cxn ang="0">
                  <a:pos x="0" y="1198"/>
                </a:cxn>
                <a:cxn ang="0">
                  <a:pos x="476" y="440"/>
                </a:cxn>
                <a:cxn ang="0">
                  <a:pos x="334" y="2"/>
                </a:cxn>
                <a:cxn ang="0">
                  <a:pos x="767" y="0"/>
                </a:cxn>
                <a:cxn ang="0">
                  <a:pos x="767" y="1197"/>
                </a:cxn>
                <a:cxn ang="0">
                  <a:pos x="0" y="1198"/>
                </a:cxn>
              </a:cxnLst>
              <a:rect l="0" t="0" r="r" b="b"/>
              <a:pathLst>
                <a:path w="767" h="1198">
                  <a:moveTo>
                    <a:pt x="0" y="1198"/>
                  </a:moveTo>
                  <a:cubicBezTo>
                    <a:pt x="184" y="1006"/>
                    <a:pt x="474" y="698"/>
                    <a:pt x="476" y="440"/>
                  </a:cubicBezTo>
                  <a:cubicBezTo>
                    <a:pt x="476" y="182"/>
                    <a:pt x="444" y="98"/>
                    <a:pt x="334" y="2"/>
                  </a:cubicBezTo>
                  <a:cubicBezTo>
                    <a:pt x="392" y="2"/>
                    <a:pt x="628" y="0"/>
                    <a:pt x="767" y="0"/>
                  </a:cubicBezTo>
                  <a:cubicBezTo>
                    <a:pt x="767" y="598"/>
                    <a:pt x="767" y="1197"/>
                    <a:pt x="767" y="1197"/>
                  </a:cubicBezTo>
                  <a:cubicBezTo>
                    <a:pt x="556" y="1198"/>
                    <a:pt x="202" y="1198"/>
                    <a:pt x="0" y="1198"/>
                  </a:cubicBezTo>
                  <a:close/>
                </a:path>
              </a:pathLst>
            </a:custGeom>
            <a:solidFill>
              <a:srgbClr val="001A8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1080" name="Rectangle 56"/>
            <p:cNvSpPr>
              <a:spLocks noChangeArrowheads="1"/>
            </p:cNvSpPr>
            <p:nvPr userDrawn="1"/>
          </p:nvSpPr>
          <p:spPr bwMode="auto">
            <a:xfrm>
              <a:off x="5664" y="146"/>
              <a:ext cx="96" cy="126"/>
            </a:xfrm>
            <a:prstGeom prst="rect">
              <a:avLst/>
            </a:prstGeom>
            <a:solidFill>
              <a:srgbClr val="001A8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 dirty="0"/>
            </a:p>
          </p:txBody>
        </p:sp>
      </p:grp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06438"/>
            <a:ext cx="77724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87500"/>
            <a:ext cx="7772400" cy="403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77A9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77A96"/>
          </a:solidFill>
          <a:latin typeface="Tahoma" pitchFamily="34" charset="0"/>
          <a:ea typeface="ヒラギノ角ゴ Pro W3" pitchFamily="-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77A96"/>
          </a:solidFill>
          <a:latin typeface="Tahoma" pitchFamily="34" charset="0"/>
          <a:ea typeface="ヒラギノ角ゴ Pro W3" pitchFamily="-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77A96"/>
          </a:solidFill>
          <a:latin typeface="Tahoma" pitchFamily="34" charset="0"/>
          <a:ea typeface="ヒラギノ角ゴ Pro W3" pitchFamily="-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77A96"/>
          </a:solidFill>
          <a:latin typeface="Tahoma" pitchFamily="34" charset="0"/>
          <a:ea typeface="ヒラギノ角ゴ Pro W3" pitchFamily="-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677A96"/>
          </a:solidFill>
          <a:latin typeface="Tahoma" pitchFamily="34" charset="0"/>
          <a:ea typeface="ヒラギノ角ゴ Pro W3" pitchFamily="-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677A96"/>
          </a:solidFill>
          <a:latin typeface="Tahoma" pitchFamily="34" charset="0"/>
          <a:ea typeface="ヒラギノ角ゴ Pro W3" pitchFamily="-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677A96"/>
          </a:solidFill>
          <a:latin typeface="Tahoma" pitchFamily="34" charset="0"/>
          <a:ea typeface="ヒラギノ角ゴ Pro W3" pitchFamily="-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677A96"/>
          </a:solidFill>
          <a:latin typeface="Tahoma" pitchFamily="34" charset="0"/>
          <a:ea typeface="ヒラギノ角ゴ Pro W3" pitchFamily="-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0DD22"/>
        </a:buClr>
        <a:buFont typeface="Tahoma" pitchFamily="34" charset="0"/>
        <a:buChar char="•"/>
        <a:defRPr>
          <a:solidFill>
            <a:srgbClr val="1B3C7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0DD22"/>
        </a:buClr>
        <a:buChar char="–"/>
        <a:defRPr sz="1600">
          <a:solidFill>
            <a:srgbClr val="1B3C73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0DD22"/>
        </a:buClr>
        <a:buChar char="•"/>
        <a:defRPr sz="1600">
          <a:solidFill>
            <a:srgbClr val="1B3C73"/>
          </a:solidFill>
          <a:latin typeface="+mn-lt"/>
          <a:ea typeface="+mn-ea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50DD22"/>
        </a:buClr>
        <a:buChar char="–"/>
        <a:defRPr sz="1600">
          <a:solidFill>
            <a:srgbClr val="1B3C73"/>
          </a:solidFill>
          <a:latin typeface="+mn-lt"/>
          <a:ea typeface="+mn-ea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50DD22"/>
        </a:buClr>
        <a:buChar char="»"/>
        <a:defRPr sz="1600">
          <a:solidFill>
            <a:srgbClr val="1B3C73"/>
          </a:solidFill>
          <a:latin typeface="+mn-lt"/>
          <a:ea typeface="+mn-ea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50DD22"/>
        </a:buClr>
        <a:buChar char="»"/>
        <a:defRPr sz="1600">
          <a:solidFill>
            <a:srgbClr val="1B3C73"/>
          </a:solidFill>
          <a:latin typeface="+mn-lt"/>
          <a:ea typeface="+mn-ea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50DD22"/>
        </a:buClr>
        <a:buChar char="»"/>
        <a:defRPr sz="1600">
          <a:solidFill>
            <a:srgbClr val="1B3C73"/>
          </a:solidFill>
          <a:latin typeface="+mn-lt"/>
          <a:ea typeface="+mn-ea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50DD22"/>
        </a:buClr>
        <a:buChar char="»"/>
        <a:defRPr sz="1600">
          <a:solidFill>
            <a:srgbClr val="1B3C73"/>
          </a:solidFill>
          <a:latin typeface="+mn-lt"/>
          <a:ea typeface="+mn-ea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50DD22"/>
        </a:buClr>
        <a:buChar char="»"/>
        <a:defRPr sz="1600">
          <a:solidFill>
            <a:srgbClr val="1B3C7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ipso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ipso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ipso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ipso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hyperlink" Target="http://www.skipso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ipso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ipso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5" descr="Cleantech-Sponsorshi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0467" y="3959796"/>
            <a:ext cx="6221413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5355" y="442937"/>
            <a:ext cx="2511642" cy="758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581642" y="1872210"/>
            <a:ext cx="81180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Възможности за финансиране на иновативни стартиращи фирми и МСП в сферата на зелена енергия, енергийна ефективност и справяне с климатичните промени</a:t>
            </a:r>
            <a:endParaRPr lang="en-US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2684" y="5453004"/>
            <a:ext cx="7796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i="1" dirty="0" smtClean="0">
                <a:solidFill>
                  <a:srgbClr val="002060"/>
                </a:solidFill>
              </a:rPr>
              <a:t>Марияна </a:t>
            </a:r>
            <a:r>
              <a:rPr lang="bg-BG" i="1" dirty="0" err="1" smtClean="0">
                <a:solidFill>
                  <a:srgbClr val="002060"/>
                </a:solidFill>
              </a:rPr>
              <a:t>Хамънова</a:t>
            </a:r>
            <a:r>
              <a:rPr lang="bg-BG" i="1" dirty="0" smtClean="0">
                <a:solidFill>
                  <a:srgbClr val="002060"/>
                </a:solidFill>
              </a:rPr>
              <a:t> – Управител, </a:t>
            </a:r>
            <a:r>
              <a:rPr lang="bg-BG" i="1" dirty="0" err="1" smtClean="0">
                <a:solidFill>
                  <a:srgbClr val="002060"/>
                </a:solidFill>
              </a:rPr>
              <a:t>Клийнтех</a:t>
            </a:r>
            <a:r>
              <a:rPr lang="bg-BG" i="1" dirty="0" smtClean="0">
                <a:solidFill>
                  <a:srgbClr val="002060"/>
                </a:solidFill>
              </a:rPr>
              <a:t> България</a:t>
            </a:r>
            <a:endParaRPr lang="en-US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51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dirty="0" smtClean="0"/>
              <a:t>Какво дефинираме като </a:t>
            </a:r>
            <a:r>
              <a:rPr lang="en-GB" dirty="0" err="1" smtClean="0"/>
              <a:t>Cleantech</a:t>
            </a:r>
            <a:r>
              <a:rPr lang="en-GB" dirty="0" smtClean="0"/>
              <a:t>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448050" y="6515100"/>
            <a:ext cx="56007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ahoma" pitchFamily="-16" charset="0"/>
              </a:rPr>
              <a:t>Management :: Networking :: Communication      </a:t>
            </a:r>
            <a:r>
              <a:rPr lang="en-US" sz="1000" b="1" dirty="0">
                <a:latin typeface="Tahoma" pitchFamily="-16" charset="0"/>
                <a:hlinkClick r:id="rId3"/>
              </a:rPr>
              <a:t>www.cleantech.bg</a:t>
            </a:r>
            <a:endParaRPr lang="en-US" sz="1000" dirty="0">
              <a:latin typeface="Tahoma" pitchFamily="-16" charset="0"/>
            </a:endParaRPr>
          </a:p>
        </p:txBody>
      </p:sp>
      <p:sp>
        <p:nvSpPr>
          <p:cNvPr id="5124" name="AutoShape 1028"/>
          <p:cNvSpPr>
            <a:spLocks noChangeArrowheads="1"/>
          </p:cNvSpPr>
          <p:nvPr/>
        </p:nvSpPr>
        <p:spPr bwMode="auto">
          <a:xfrm>
            <a:off x="265113" y="1455738"/>
            <a:ext cx="1350962" cy="850900"/>
          </a:xfrm>
          <a:prstGeom prst="roundRect">
            <a:avLst>
              <a:gd name="adj" fmla="val 1069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bg-BG" sz="1200" b="1" dirty="0" smtClean="0">
                <a:solidFill>
                  <a:srgbClr val="1B3C73"/>
                </a:solidFill>
              </a:rPr>
              <a:t>Възобновяема </a:t>
            </a:r>
          </a:p>
          <a:p>
            <a:pPr algn="ctr">
              <a:defRPr/>
            </a:pPr>
            <a:r>
              <a:rPr lang="bg-BG" sz="1200" b="1" dirty="0" smtClean="0">
                <a:solidFill>
                  <a:srgbClr val="1B3C73"/>
                </a:solidFill>
              </a:rPr>
              <a:t>енергия</a:t>
            </a:r>
            <a:endParaRPr lang="en-US" sz="1200" b="1" dirty="0">
              <a:solidFill>
                <a:srgbClr val="1B3C73"/>
              </a:solidFill>
            </a:endParaRPr>
          </a:p>
        </p:txBody>
      </p:sp>
      <p:sp>
        <p:nvSpPr>
          <p:cNvPr id="6149" name="AutoShape 1028"/>
          <p:cNvSpPr>
            <a:spLocks noChangeArrowheads="1"/>
          </p:cNvSpPr>
          <p:nvPr/>
        </p:nvSpPr>
        <p:spPr bwMode="auto">
          <a:xfrm>
            <a:off x="265113" y="3233738"/>
            <a:ext cx="1350962" cy="3071812"/>
          </a:xfrm>
          <a:prstGeom prst="roundRect">
            <a:avLst>
              <a:gd name="adj" fmla="val 10690"/>
            </a:avLst>
          </a:prstGeom>
          <a:solidFill>
            <a:schemeClr val="bg1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>
              <a:solidFill>
                <a:srgbClr val="1B3C73"/>
              </a:solidFill>
            </a:endParaRPr>
          </a:p>
        </p:txBody>
      </p:sp>
      <p:sp>
        <p:nvSpPr>
          <p:cNvPr id="62" name="AutoShape 1028"/>
          <p:cNvSpPr>
            <a:spLocks noChangeArrowheads="1"/>
          </p:cNvSpPr>
          <p:nvPr/>
        </p:nvSpPr>
        <p:spPr bwMode="auto">
          <a:xfrm>
            <a:off x="1706563" y="1455738"/>
            <a:ext cx="1350962" cy="850900"/>
          </a:xfrm>
          <a:prstGeom prst="roundRect">
            <a:avLst>
              <a:gd name="adj" fmla="val 1069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bg-BG" sz="1200" b="1" dirty="0" smtClean="0">
                <a:solidFill>
                  <a:srgbClr val="1B3C73"/>
                </a:solidFill>
              </a:rPr>
              <a:t>Енергийна </a:t>
            </a:r>
          </a:p>
          <a:p>
            <a:pPr algn="ctr">
              <a:defRPr/>
            </a:pPr>
            <a:r>
              <a:rPr lang="bg-BG" sz="1200" b="1" dirty="0" smtClean="0">
                <a:solidFill>
                  <a:srgbClr val="1B3C73"/>
                </a:solidFill>
              </a:rPr>
              <a:t>ефективност</a:t>
            </a:r>
            <a:endParaRPr lang="en-US" sz="1200" b="1" dirty="0">
              <a:solidFill>
                <a:srgbClr val="1B3C73"/>
              </a:solidFill>
            </a:endParaRPr>
          </a:p>
          <a:p>
            <a:pPr algn="ctr">
              <a:defRPr/>
            </a:pPr>
            <a:r>
              <a:rPr lang="en-US" sz="1200" b="1" dirty="0">
                <a:solidFill>
                  <a:srgbClr val="1B3C73"/>
                </a:solidFill>
              </a:rPr>
              <a:t>&amp; </a:t>
            </a:r>
            <a:r>
              <a:rPr lang="bg-BG" sz="1200" b="1" dirty="0" smtClean="0">
                <a:solidFill>
                  <a:srgbClr val="1B3C73"/>
                </a:solidFill>
              </a:rPr>
              <a:t>Доставки</a:t>
            </a:r>
            <a:endParaRPr lang="en-US" sz="1200" b="1" dirty="0">
              <a:solidFill>
                <a:srgbClr val="1B3C73"/>
              </a:solidFill>
            </a:endParaRPr>
          </a:p>
        </p:txBody>
      </p:sp>
      <p:sp>
        <p:nvSpPr>
          <p:cNvPr id="63" name="AutoShape 1028"/>
          <p:cNvSpPr>
            <a:spLocks noChangeArrowheads="1"/>
          </p:cNvSpPr>
          <p:nvPr/>
        </p:nvSpPr>
        <p:spPr bwMode="auto">
          <a:xfrm>
            <a:off x="3148013" y="1455738"/>
            <a:ext cx="1350962" cy="850900"/>
          </a:xfrm>
          <a:prstGeom prst="roundRect">
            <a:avLst>
              <a:gd name="adj" fmla="val 1069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bg-BG" sz="1200" b="1" dirty="0" smtClean="0">
                <a:solidFill>
                  <a:srgbClr val="1B3C73"/>
                </a:solidFill>
              </a:rPr>
              <a:t>Чисти </a:t>
            </a:r>
          </a:p>
          <a:p>
            <a:pPr algn="ctr">
              <a:defRPr/>
            </a:pPr>
            <a:r>
              <a:rPr lang="bg-BG" sz="1200" b="1" dirty="0" smtClean="0">
                <a:solidFill>
                  <a:srgbClr val="1B3C73"/>
                </a:solidFill>
              </a:rPr>
              <a:t>Продукти </a:t>
            </a:r>
            <a:r>
              <a:rPr lang="en-US" sz="1200" b="1" dirty="0" smtClean="0">
                <a:solidFill>
                  <a:srgbClr val="1B3C73"/>
                </a:solidFill>
              </a:rPr>
              <a:t>&amp; </a:t>
            </a:r>
            <a:endParaRPr lang="bg-BG" sz="1200" b="1" dirty="0" smtClean="0">
              <a:solidFill>
                <a:srgbClr val="1B3C73"/>
              </a:solidFill>
            </a:endParaRPr>
          </a:p>
          <a:p>
            <a:pPr algn="ctr">
              <a:defRPr/>
            </a:pPr>
            <a:r>
              <a:rPr lang="bg-BG" sz="1200" b="1" dirty="0" smtClean="0">
                <a:solidFill>
                  <a:srgbClr val="1B3C73"/>
                </a:solidFill>
              </a:rPr>
              <a:t>Производство</a:t>
            </a:r>
            <a:endParaRPr lang="en-US" sz="1200" b="1" dirty="0">
              <a:solidFill>
                <a:srgbClr val="1B3C73"/>
              </a:solidFill>
            </a:endParaRPr>
          </a:p>
        </p:txBody>
      </p:sp>
      <p:sp>
        <p:nvSpPr>
          <p:cNvPr id="64" name="AutoShape 1028"/>
          <p:cNvSpPr>
            <a:spLocks noChangeArrowheads="1"/>
          </p:cNvSpPr>
          <p:nvPr/>
        </p:nvSpPr>
        <p:spPr bwMode="auto">
          <a:xfrm>
            <a:off x="4594225" y="1455738"/>
            <a:ext cx="1350963" cy="850900"/>
          </a:xfrm>
          <a:prstGeom prst="roundRect">
            <a:avLst>
              <a:gd name="adj" fmla="val 1069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bg-BG" sz="1200" b="1" dirty="0" smtClean="0">
                <a:solidFill>
                  <a:srgbClr val="1B3C73"/>
                </a:solidFill>
              </a:rPr>
              <a:t>Отпадъци</a:t>
            </a:r>
            <a:r>
              <a:rPr lang="en-US" sz="1200" b="1" dirty="0" smtClean="0">
                <a:solidFill>
                  <a:srgbClr val="1B3C73"/>
                </a:solidFill>
              </a:rPr>
              <a:t> &amp; </a:t>
            </a:r>
            <a:endParaRPr lang="bg-BG" sz="1200" b="1" dirty="0" smtClean="0">
              <a:solidFill>
                <a:srgbClr val="1B3C73"/>
              </a:solidFill>
            </a:endParaRPr>
          </a:p>
          <a:p>
            <a:pPr algn="ctr">
              <a:defRPr/>
            </a:pPr>
            <a:r>
              <a:rPr lang="bg-BG" sz="1200" b="1" dirty="0" smtClean="0">
                <a:solidFill>
                  <a:srgbClr val="1B3C73"/>
                </a:solidFill>
              </a:rPr>
              <a:t>Замърсяване</a:t>
            </a:r>
            <a:endParaRPr lang="en-US" sz="1200" b="1" dirty="0">
              <a:solidFill>
                <a:srgbClr val="1B3C73"/>
              </a:solidFill>
            </a:endParaRPr>
          </a:p>
        </p:txBody>
      </p:sp>
      <p:sp>
        <p:nvSpPr>
          <p:cNvPr id="65" name="AutoShape 1028"/>
          <p:cNvSpPr>
            <a:spLocks noChangeArrowheads="1"/>
          </p:cNvSpPr>
          <p:nvPr/>
        </p:nvSpPr>
        <p:spPr bwMode="auto">
          <a:xfrm>
            <a:off x="6030913" y="1455738"/>
            <a:ext cx="1352550" cy="850900"/>
          </a:xfrm>
          <a:prstGeom prst="roundRect">
            <a:avLst>
              <a:gd name="adj" fmla="val 1069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bg-BG" sz="1200" b="1" dirty="0" smtClean="0">
                <a:solidFill>
                  <a:srgbClr val="1B3C73"/>
                </a:solidFill>
              </a:rPr>
              <a:t>Управление на</a:t>
            </a:r>
          </a:p>
          <a:p>
            <a:pPr algn="ctr">
              <a:defRPr/>
            </a:pPr>
            <a:r>
              <a:rPr lang="bg-BG" sz="1200" b="1" dirty="0">
                <a:solidFill>
                  <a:srgbClr val="1B3C73"/>
                </a:solidFill>
              </a:rPr>
              <a:t>в</a:t>
            </a:r>
            <a:r>
              <a:rPr lang="bg-BG" sz="1200" b="1" dirty="0" smtClean="0">
                <a:solidFill>
                  <a:srgbClr val="1B3C73"/>
                </a:solidFill>
              </a:rPr>
              <a:t>одните </a:t>
            </a:r>
          </a:p>
          <a:p>
            <a:pPr algn="ctr">
              <a:defRPr/>
            </a:pPr>
            <a:r>
              <a:rPr lang="bg-BG" sz="1200" b="1" dirty="0" smtClean="0">
                <a:solidFill>
                  <a:srgbClr val="1B3C73"/>
                </a:solidFill>
              </a:rPr>
              <a:t>ресурси</a:t>
            </a:r>
            <a:endParaRPr lang="en-US" sz="1200" b="1" dirty="0">
              <a:solidFill>
                <a:srgbClr val="1B3C73"/>
              </a:solidFill>
            </a:endParaRPr>
          </a:p>
        </p:txBody>
      </p:sp>
      <p:sp>
        <p:nvSpPr>
          <p:cNvPr id="68" name="AutoShape 1028"/>
          <p:cNvSpPr>
            <a:spLocks noChangeArrowheads="1"/>
          </p:cNvSpPr>
          <p:nvPr/>
        </p:nvSpPr>
        <p:spPr bwMode="auto">
          <a:xfrm>
            <a:off x="7473950" y="1455738"/>
            <a:ext cx="1350963" cy="850900"/>
          </a:xfrm>
          <a:prstGeom prst="roundRect">
            <a:avLst>
              <a:gd name="adj" fmla="val 1069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bg-BG" sz="1200" b="1" dirty="0" smtClean="0">
                <a:solidFill>
                  <a:srgbClr val="1B3C73"/>
                </a:solidFill>
              </a:rPr>
              <a:t>Други </a:t>
            </a:r>
          </a:p>
          <a:p>
            <a:pPr algn="ctr">
              <a:defRPr/>
            </a:pPr>
            <a:r>
              <a:rPr lang="bg-BG" sz="1200" b="1" dirty="0" smtClean="0">
                <a:solidFill>
                  <a:srgbClr val="1B3C73"/>
                </a:solidFill>
              </a:rPr>
              <a:t>сектори</a:t>
            </a:r>
            <a:endParaRPr lang="en-US" sz="1200" b="1" dirty="0">
              <a:solidFill>
                <a:srgbClr val="1B3C73"/>
              </a:solidFill>
            </a:endParaRPr>
          </a:p>
        </p:txBody>
      </p:sp>
      <p:sp>
        <p:nvSpPr>
          <p:cNvPr id="6155" name="TextBox 49"/>
          <p:cNvSpPr txBox="1">
            <a:spLocks noChangeArrowheads="1"/>
          </p:cNvSpPr>
          <p:nvPr/>
        </p:nvSpPr>
        <p:spPr bwMode="auto">
          <a:xfrm>
            <a:off x="3148013" y="2455863"/>
            <a:ext cx="136048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rgbClr val="50DD22"/>
              </a:buClr>
            </a:pPr>
            <a:r>
              <a:rPr lang="bg-BG" sz="1000" b="1" i="1" dirty="0" smtClean="0">
                <a:solidFill>
                  <a:srgbClr val="1B3C73"/>
                </a:solidFill>
              </a:rPr>
              <a:t>Какви продукти и как ги произвеждаме</a:t>
            </a:r>
            <a:r>
              <a:rPr lang="en-GB" sz="1000" b="1" i="1" dirty="0" smtClean="0">
                <a:solidFill>
                  <a:srgbClr val="1B3C73"/>
                </a:solidFill>
              </a:rPr>
              <a:t>?</a:t>
            </a:r>
            <a:endParaRPr lang="en-GB" sz="1000" b="1" i="1" dirty="0">
              <a:solidFill>
                <a:srgbClr val="1B3C73"/>
              </a:solidFill>
            </a:endParaRPr>
          </a:p>
        </p:txBody>
      </p:sp>
      <p:sp>
        <p:nvSpPr>
          <p:cNvPr id="6156" name="TextBox 50"/>
          <p:cNvSpPr txBox="1">
            <a:spLocks noChangeArrowheads="1"/>
          </p:cNvSpPr>
          <p:nvPr/>
        </p:nvSpPr>
        <p:spPr bwMode="auto">
          <a:xfrm>
            <a:off x="4583113" y="2455863"/>
            <a:ext cx="13604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rgbClr val="50DD22"/>
              </a:buClr>
            </a:pPr>
            <a:r>
              <a:rPr lang="bg-BG" sz="1000" b="1" i="1" dirty="0" smtClean="0">
                <a:solidFill>
                  <a:srgbClr val="1B3C73"/>
                </a:solidFill>
              </a:rPr>
              <a:t>Какво изхвърляме и как го управляваме</a:t>
            </a:r>
            <a:r>
              <a:rPr lang="en-GB" sz="1000" b="1" i="1" dirty="0" smtClean="0">
                <a:solidFill>
                  <a:srgbClr val="1B3C73"/>
                </a:solidFill>
              </a:rPr>
              <a:t>?</a:t>
            </a:r>
            <a:endParaRPr lang="en-GB" sz="1000" b="1" i="1" dirty="0">
              <a:solidFill>
                <a:srgbClr val="1B3C73"/>
              </a:solidFill>
            </a:endParaRPr>
          </a:p>
        </p:txBody>
      </p:sp>
      <p:sp>
        <p:nvSpPr>
          <p:cNvPr id="6157" name="TextBox 51"/>
          <p:cNvSpPr txBox="1">
            <a:spLocks noChangeArrowheads="1"/>
          </p:cNvSpPr>
          <p:nvPr/>
        </p:nvSpPr>
        <p:spPr bwMode="auto">
          <a:xfrm>
            <a:off x="6029325" y="2455863"/>
            <a:ext cx="13604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rgbClr val="50DD22"/>
              </a:buClr>
            </a:pPr>
            <a:r>
              <a:rPr lang="bg-BG" sz="1000" b="1" i="1" dirty="0" smtClean="0">
                <a:solidFill>
                  <a:srgbClr val="1B3C73"/>
                </a:solidFill>
              </a:rPr>
              <a:t>Как използваме водата</a:t>
            </a:r>
            <a:r>
              <a:rPr lang="en-GB" sz="1000" b="1" i="1" dirty="0" smtClean="0">
                <a:solidFill>
                  <a:srgbClr val="1B3C73"/>
                </a:solidFill>
              </a:rPr>
              <a:t>?</a:t>
            </a:r>
            <a:endParaRPr lang="en-GB" sz="1000" b="1" i="1" dirty="0">
              <a:solidFill>
                <a:srgbClr val="1B3C73"/>
              </a:solidFill>
            </a:endParaRPr>
          </a:p>
        </p:txBody>
      </p:sp>
      <p:sp>
        <p:nvSpPr>
          <p:cNvPr id="6158" name="TextBox 52"/>
          <p:cNvSpPr txBox="1">
            <a:spLocks noChangeArrowheads="1"/>
          </p:cNvSpPr>
          <p:nvPr/>
        </p:nvSpPr>
        <p:spPr bwMode="auto">
          <a:xfrm>
            <a:off x="7464425" y="2455863"/>
            <a:ext cx="13604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rgbClr val="50DD22"/>
              </a:buClr>
            </a:pPr>
            <a:r>
              <a:rPr lang="bg-BG" sz="1000" b="1" i="1" dirty="0" smtClean="0">
                <a:solidFill>
                  <a:srgbClr val="1B3C73"/>
                </a:solidFill>
              </a:rPr>
              <a:t>Всички допирни сектори</a:t>
            </a:r>
            <a:endParaRPr lang="en-GB" sz="1000" b="1" i="1" dirty="0">
              <a:solidFill>
                <a:srgbClr val="1B3C73"/>
              </a:solidFill>
            </a:endParaRPr>
          </a:p>
        </p:txBody>
      </p:sp>
      <p:sp>
        <p:nvSpPr>
          <p:cNvPr id="6159" name="TextBox 47"/>
          <p:cNvSpPr txBox="1">
            <a:spLocks noChangeArrowheads="1"/>
          </p:cNvSpPr>
          <p:nvPr/>
        </p:nvSpPr>
        <p:spPr bwMode="auto">
          <a:xfrm>
            <a:off x="255588" y="2455863"/>
            <a:ext cx="136048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rgbClr val="50DD22"/>
              </a:buClr>
            </a:pPr>
            <a:r>
              <a:rPr lang="bg-BG" sz="1000" b="1" i="1" dirty="0" smtClean="0">
                <a:solidFill>
                  <a:srgbClr val="1B3C73"/>
                </a:solidFill>
              </a:rPr>
              <a:t>Как  произвеждаме енергия?</a:t>
            </a:r>
            <a:endParaRPr lang="en-GB" sz="1000" b="1" i="1" dirty="0">
              <a:solidFill>
                <a:srgbClr val="1B3C73"/>
              </a:solidFill>
            </a:endParaRPr>
          </a:p>
        </p:txBody>
      </p:sp>
      <p:sp>
        <p:nvSpPr>
          <p:cNvPr id="6160" name="TextBox 48"/>
          <p:cNvSpPr txBox="1">
            <a:spLocks noChangeArrowheads="1"/>
          </p:cNvSpPr>
          <p:nvPr/>
        </p:nvSpPr>
        <p:spPr bwMode="auto">
          <a:xfrm>
            <a:off x="1701800" y="2455863"/>
            <a:ext cx="13604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rgbClr val="50DD22"/>
              </a:buClr>
            </a:pPr>
            <a:r>
              <a:rPr lang="bg-BG" sz="1000" b="1" i="1" dirty="0" smtClean="0">
                <a:solidFill>
                  <a:srgbClr val="1B3C73"/>
                </a:solidFill>
              </a:rPr>
              <a:t>Как използваме енергията</a:t>
            </a:r>
            <a:r>
              <a:rPr lang="en-GB" sz="1000" b="1" i="1" dirty="0" smtClean="0">
                <a:solidFill>
                  <a:srgbClr val="1B3C73"/>
                </a:solidFill>
              </a:rPr>
              <a:t>?</a:t>
            </a:r>
            <a:endParaRPr lang="en-GB" sz="1000" b="1" i="1" dirty="0">
              <a:solidFill>
                <a:srgbClr val="1B3C73"/>
              </a:solidFill>
            </a:endParaRPr>
          </a:p>
        </p:txBody>
      </p:sp>
      <p:sp>
        <p:nvSpPr>
          <p:cNvPr id="6161" name="AutoShape 1028"/>
          <p:cNvSpPr>
            <a:spLocks noChangeArrowheads="1"/>
          </p:cNvSpPr>
          <p:nvPr/>
        </p:nvSpPr>
        <p:spPr bwMode="auto">
          <a:xfrm>
            <a:off x="1706563" y="3233738"/>
            <a:ext cx="1350962" cy="3071812"/>
          </a:xfrm>
          <a:prstGeom prst="roundRect">
            <a:avLst>
              <a:gd name="adj" fmla="val 10690"/>
            </a:avLst>
          </a:prstGeom>
          <a:solidFill>
            <a:schemeClr val="bg1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>
              <a:solidFill>
                <a:srgbClr val="1B3C73"/>
              </a:solidFill>
            </a:endParaRPr>
          </a:p>
        </p:txBody>
      </p:sp>
      <p:sp>
        <p:nvSpPr>
          <p:cNvPr id="6162" name="AutoShape 1028"/>
          <p:cNvSpPr>
            <a:spLocks noChangeArrowheads="1"/>
          </p:cNvSpPr>
          <p:nvPr/>
        </p:nvSpPr>
        <p:spPr bwMode="auto">
          <a:xfrm>
            <a:off x="3148013" y="3233738"/>
            <a:ext cx="1350962" cy="3071812"/>
          </a:xfrm>
          <a:prstGeom prst="roundRect">
            <a:avLst>
              <a:gd name="adj" fmla="val 10690"/>
            </a:avLst>
          </a:prstGeom>
          <a:solidFill>
            <a:schemeClr val="bg1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>
              <a:solidFill>
                <a:srgbClr val="1B3C73"/>
              </a:solidFill>
            </a:endParaRPr>
          </a:p>
        </p:txBody>
      </p:sp>
      <p:sp>
        <p:nvSpPr>
          <p:cNvPr id="6163" name="AutoShape 1028"/>
          <p:cNvSpPr>
            <a:spLocks noChangeArrowheads="1"/>
          </p:cNvSpPr>
          <p:nvPr/>
        </p:nvSpPr>
        <p:spPr bwMode="auto">
          <a:xfrm>
            <a:off x="4594225" y="3233738"/>
            <a:ext cx="1350963" cy="3071812"/>
          </a:xfrm>
          <a:prstGeom prst="roundRect">
            <a:avLst>
              <a:gd name="adj" fmla="val 10690"/>
            </a:avLst>
          </a:prstGeom>
          <a:solidFill>
            <a:schemeClr val="bg1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>
              <a:solidFill>
                <a:srgbClr val="1B3C73"/>
              </a:solidFill>
            </a:endParaRPr>
          </a:p>
        </p:txBody>
      </p:sp>
      <p:sp>
        <p:nvSpPr>
          <p:cNvPr id="6164" name="AutoShape 1028"/>
          <p:cNvSpPr>
            <a:spLocks noChangeArrowheads="1"/>
          </p:cNvSpPr>
          <p:nvPr/>
        </p:nvSpPr>
        <p:spPr bwMode="auto">
          <a:xfrm>
            <a:off x="6030913" y="3233738"/>
            <a:ext cx="1352550" cy="3071812"/>
          </a:xfrm>
          <a:prstGeom prst="roundRect">
            <a:avLst>
              <a:gd name="adj" fmla="val 10690"/>
            </a:avLst>
          </a:prstGeom>
          <a:solidFill>
            <a:schemeClr val="bg1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>
              <a:solidFill>
                <a:srgbClr val="1B3C73"/>
              </a:solidFill>
            </a:endParaRPr>
          </a:p>
        </p:txBody>
      </p:sp>
      <p:sp>
        <p:nvSpPr>
          <p:cNvPr id="6165" name="AutoShape 1028"/>
          <p:cNvSpPr>
            <a:spLocks noChangeArrowheads="1"/>
          </p:cNvSpPr>
          <p:nvPr/>
        </p:nvSpPr>
        <p:spPr bwMode="auto">
          <a:xfrm>
            <a:off x="7473950" y="3233738"/>
            <a:ext cx="1350963" cy="3071812"/>
          </a:xfrm>
          <a:prstGeom prst="roundRect">
            <a:avLst>
              <a:gd name="adj" fmla="val 10690"/>
            </a:avLst>
          </a:prstGeom>
          <a:solidFill>
            <a:schemeClr val="bg1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>
              <a:solidFill>
                <a:srgbClr val="1B3C73"/>
              </a:solidFill>
            </a:endParaRPr>
          </a:p>
        </p:txBody>
      </p:sp>
      <p:sp>
        <p:nvSpPr>
          <p:cNvPr id="6166" name="TextBox 24"/>
          <p:cNvSpPr txBox="1">
            <a:spLocks noChangeArrowheads="1"/>
          </p:cNvSpPr>
          <p:nvPr/>
        </p:nvSpPr>
        <p:spPr bwMode="auto">
          <a:xfrm>
            <a:off x="255588" y="3340100"/>
            <a:ext cx="91242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Соларна </a:t>
            </a:r>
            <a:endParaRPr lang="en-GB" sz="1200" dirty="0">
              <a:solidFill>
                <a:srgbClr val="1B3C73"/>
              </a:solidFill>
            </a:endParaRPr>
          </a:p>
        </p:txBody>
      </p:sp>
      <p:sp>
        <p:nvSpPr>
          <p:cNvPr id="6167" name="TextBox 25"/>
          <p:cNvSpPr txBox="1">
            <a:spLocks noChangeArrowheads="1"/>
          </p:cNvSpPr>
          <p:nvPr/>
        </p:nvSpPr>
        <p:spPr bwMode="auto">
          <a:xfrm>
            <a:off x="255588" y="3754438"/>
            <a:ext cx="8563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Вятърна</a:t>
            </a:r>
            <a:endParaRPr lang="en-GB" sz="1200" dirty="0">
              <a:solidFill>
                <a:srgbClr val="1B3C73"/>
              </a:solidFill>
            </a:endParaRPr>
          </a:p>
        </p:txBody>
      </p:sp>
      <p:sp>
        <p:nvSpPr>
          <p:cNvPr id="6168" name="TextBox 26"/>
          <p:cNvSpPr txBox="1">
            <a:spLocks noChangeArrowheads="1"/>
          </p:cNvSpPr>
          <p:nvPr/>
        </p:nvSpPr>
        <p:spPr bwMode="auto">
          <a:xfrm>
            <a:off x="255588" y="4168775"/>
            <a:ext cx="7473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Биогаз</a:t>
            </a:r>
            <a:endParaRPr lang="en-GB" sz="1200" dirty="0">
              <a:solidFill>
                <a:srgbClr val="1B3C73"/>
              </a:solidFill>
            </a:endParaRPr>
          </a:p>
        </p:txBody>
      </p:sp>
      <p:sp>
        <p:nvSpPr>
          <p:cNvPr id="6169" name="TextBox 27"/>
          <p:cNvSpPr txBox="1">
            <a:spLocks noChangeArrowheads="1"/>
          </p:cNvSpPr>
          <p:nvPr/>
        </p:nvSpPr>
        <p:spPr bwMode="auto">
          <a:xfrm>
            <a:off x="255588" y="4583113"/>
            <a:ext cx="8611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Биомаса</a:t>
            </a:r>
            <a:endParaRPr lang="en-GB" sz="1200" dirty="0">
              <a:solidFill>
                <a:srgbClr val="1B3C73"/>
              </a:solidFill>
            </a:endParaRPr>
          </a:p>
        </p:txBody>
      </p:sp>
      <p:sp>
        <p:nvSpPr>
          <p:cNvPr id="6170" name="TextBox 28"/>
          <p:cNvSpPr txBox="1">
            <a:spLocks noChangeArrowheads="1"/>
          </p:cNvSpPr>
          <p:nvPr/>
        </p:nvSpPr>
        <p:spPr bwMode="auto">
          <a:xfrm>
            <a:off x="255588" y="4997450"/>
            <a:ext cx="6992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Водна</a:t>
            </a:r>
            <a:endParaRPr lang="en-GB" sz="1200" dirty="0">
              <a:solidFill>
                <a:srgbClr val="1B3C73"/>
              </a:solidFill>
            </a:endParaRPr>
          </a:p>
        </p:txBody>
      </p:sp>
      <p:sp>
        <p:nvSpPr>
          <p:cNvPr id="6171" name="TextBox 29"/>
          <p:cNvSpPr txBox="1">
            <a:spLocks noChangeArrowheads="1"/>
          </p:cNvSpPr>
          <p:nvPr/>
        </p:nvSpPr>
        <p:spPr bwMode="auto">
          <a:xfrm>
            <a:off x="255588" y="5413375"/>
            <a:ext cx="11833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Геотермална</a:t>
            </a:r>
            <a:endParaRPr lang="en-GB" sz="1200" dirty="0">
              <a:solidFill>
                <a:srgbClr val="1B3C73"/>
              </a:solidFill>
            </a:endParaRPr>
          </a:p>
        </p:txBody>
      </p:sp>
      <p:sp>
        <p:nvSpPr>
          <p:cNvPr id="6172" name="TextBox 30"/>
          <p:cNvSpPr txBox="1">
            <a:spLocks noChangeArrowheads="1"/>
          </p:cNvSpPr>
          <p:nvPr/>
        </p:nvSpPr>
        <p:spPr bwMode="auto">
          <a:xfrm>
            <a:off x="255588" y="5827713"/>
            <a:ext cx="1285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Други източници</a:t>
            </a:r>
            <a:endParaRPr lang="en-GB" sz="1200" dirty="0">
              <a:solidFill>
                <a:srgbClr val="1B3C73"/>
              </a:solidFill>
            </a:endParaRPr>
          </a:p>
        </p:txBody>
      </p:sp>
      <p:sp>
        <p:nvSpPr>
          <p:cNvPr id="6173" name="TextBox 31"/>
          <p:cNvSpPr txBox="1">
            <a:spLocks noChangeArrowheads="1"/>
          </p:cNvSpPr>
          <p:nvPr/>
        </p:nvSpPr>
        <p:spPr bwMode="auto">
          <a:xfrm>
            <a:off x="1658938" y="3340100"/>
            <a:ext cx="143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Транспортиране</a:t>
            </a:r>
            <a:endParaRPr lang="en-GB" sz="1200" dirty="0">
              <a:solidFill>
                <a:srgbClr val="1B3C73"/>
              </a:solidFill>
            </a:endParaRPr>
          </a:p>
        </p:txBody>
      </p:sp>
      <p:sp>
        <p:nvSpPr>
          <p:cNvPr id="6174" name="TextBox 32"/>
          <p:cNvSpPr txBox="1">
            <a:spLocks noChangeArrowheads="1"/>
          </p:cNvSpPr>
          <p:nvPr/>
        </p:nvSpPr>
        <p:spPr bwMode="auto">
          <a:xfrm>
            <a:off x="1658938" y="3871913"/>
            <a:ext cx="1466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Енергийна инфраструктура</a:t>
            </a:r>
            <a:endParaRPr lang="en-GB" sz="1200" dirty="0">
              <a:solidFill>
                <a:srgbClr val="1B3C73"/>
              </a:solidFill>
            </a:endParaRPr>
          </a:p>
        </p:txBody>
      </p:sp>
      <p:sp>
        <p:nvSpPr>
          <p:cNvPr id="6175" name="TextBox 33"/>
          <p:cNvSpPr txBox="1">
            <a:spLocks noChangeArrowheads="1"/>
          </p:cNvSpPr>
          <p:nvPr/>
        </p:nvSpPr>
        <p:spPr bwMode="auto">
          <a:xfrm>
            <a:off x="1658938" y="4589463"/>
            <a:ext cx="12969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Съхранение на енергията</a:t>
            </a:r>
            <a:endParaRPr lang="en-GB" sz="1200" dirty="0">
              <a:solidFill>
                <a:srgbClr val="1B3C73"/>
              </a:solidFill>
            </a:endParaRPr>
          </a:p>
        </p:txBody>
      </p:sp>
      <p:sp>
        <p:nvSpPr>
          <p:cNvPr id="6176" name="TextBox 34"/>
          <p:cNvSpPr txBox="1">
            <a:spLocks noChangeArrowheads="1"/>
          </p:cNvSpPr>
          <p:nvPr/>
        </p:nvSpPr>
        <p:spPr bwMode="auto">
          <a:xfrm>
            <a:off x="1658938" y="5307013"/>
            <a:ext cx="12698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Сграден фонд</a:t>
            </a:r>
            <a:endParaRPr lang="en-GB" sz="1200" dirty="0">
              <a:solidFill>
                <a:srgbClr val="1B3C73"/>
              </a:solidFill>
            </a:endParaRPr>
          </a:p>
        </p:txBody>
      </p:sp>
      <p:sp>
        <p:nvSpPr>
          <p:cNvPr id="6177" name="TextBox 35"/>
          <p:cNvSpPr txBox="1">
            <a:spLocks noChangeArrowheads="1"/>
          </p:cNvSpPr>
          <p:nvPr/>
        </p:nvSpPr>
        <p:spPr bwMode="auto">
          <a:xfrm>
            <a:off x="3105150" y="3340100"/>
            <a:ext cx="10470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Материали</a:t>
            </a:r>
            <a:endParaRPr lang="en-GB" sz="1200" dirty="0">
              <a:solidFill>
                <a:srgbClr val="1B3C73"/>
              </a:solidFill>
            </a:endParaRPr>
          </a:p>
        </p:txBody>
      </p:sp>
      <p:sp>
        <p:nvSpPr>
          <p:cNvPr id="6178" name="TextBox 36"/>
          <p:cNvSpPr txBox="1">
            <a:spLocks noChangeArrowheads="1"/>
          </p:cNvSpPr>
          <p:nvPr/>
        </p:nvSpPr>
        <p:spPr bwMode="auto">
          <a:xfrm>
            <a:off x="3105150" y="3921125"/>
            <a:ext cx="1466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Индустрия </a:t>
            </a:r>
            <a:r>
              <a:rPr lang="en-GB" sz="1200" dirty="0" smtClean="0">
                <a:solidFill>
                  <a:srgbClr val="1B3C73"/>
                </a:solidFill>
              </a:rPr>
              <a:t>&amp; </a:t>
            </a:r>
            <a:r>
              <a:rPr lang="bg-BG" sz="1200" dirty="0" smtClean="0">
                <a:solidFill>
                  <a:srgbClr val="1B3C73"/>
                </a:solidFill>
              </a:rPr>
              <a:t>производство </a:t>
            </a:r>
            <a:endParaRPr lang="en-GB" sz="1200" dirty="0">
              <a:solidFill>
                <a:srgbClr val="1B3C73"/>
              </a:solidFill>
            </a:endParaRPr>
          </a:p>
        </p:txBody>
      </p:sp>
      <p:sp>
        <p:nvSpPr>
          <p:cNvPr id="6179" name="TextBox 37"/>
          <p:cNvSpPr txBox="1">
            <a:spLocks noChangeArrowheads="1"/>
          </p:cNvSpPr>
          <p:nvPr/>
        </p:nvSpPr>
        <p:spPr bwMode="auto">
          <a:xfrm>
            <a:off x="3105150" y="4689475"/>
            <a:ext cx="12969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Продуктов дизайн </a:t>
            </a:r>
            <a:r>
              <a:rPr lang="en-GB" sz="1200" dirty="0" smtClean="0">
                <a:solidFill>
                  <a:srgbClr val="1B3C73"/>
                </a:solidFill>
              </a:rPr>
              <a:t>&amp; </a:t>
            </a:r>
            <a:r>
              <a:rPr lang="bg-BG" sz="1200" dirty="0" smtClean="0">
                <a:solidFill>
                  <a:srgbClr val="1B3C73"/>
                </a:solidFill>
              </a:rPr>
              <a:t>Иновации</a:t>
            </a:r>
            <a:endParaRPr lang="en-GB" sz="1200" dirty="0">
              <a:solidFill>
                <a:srgbClr val="1B3C73"/>
              </a:solidFill>
            </a:endParaRPr>
          </a:p>
        </p:txBody>
      </p:sp>
      <p:sp>
        <p:nvSpPr>
          <p:cNvPr id="6180" name="TextBox 38"/>
          <p:cNvSpPr txBox="1">
            <a:spLocks noChangeArrowheads="1"/>
          </p:cNvSpPr>
          <p:nvPr/>
        </p:nvSpPr>
        <p:spPr bwMode="auto">
          <a:xfrm>
            <a:off x="4624388" y="3340100"/>
            <a:ext cx="20313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Вредни емисии</a:t>
            </a:r>
            <a:r>
              <a:rPr lang="en-GB" sz="1200" dirty="0">
                <a:solidFill>
                  <a:srgbClr val="1B3C73"/>
                </a:solidFill>
              </a:rPr>
              <a:t>	</a:t>
            </a:r>
          </a:p>
        </p:txBody>
      </p:sp>
      <p:sp>
        <p:nvSpPr>
          <p:cNvPr id="6181" name="TextBox 39"/>
          <p:cNvSpPr txBox="1">
            <a:spLocks noChangeArrowheads="1"/>
          </p:cNvSpPr>
          <p:nvPr/>
        </p:nvSpPr>
        <p:spPr bwMode="auto">
          <a:xfrm>
            <a:off x="4624388" y="3921125"/>
            <a:ext cx="14684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Управление на отпадъци</a:t>
            </a:r>
            <a:endParaRPr lang="en-GB" sz="1200" dirty="0">
              <a:solidFill>
                <a:srgbClr val="1B3C73"/>
              </a:solidFill>
            </a:endParaRPr>
          </a:p>
        </p:txBody>
      </p:sp>
      <p:sp>
        <p:nvSpPr>
          <p:cNvPr id="6182" name="TextBox 40"/>
          <p:cNvSpPr txBox="1">
            <a:spLocks noChangeArrowheads="1"/>
          </p:cNvSpPr>
          <p:nvPr/>
        </p:nvSpPr>
        <p:spPr bwMode="auto">
          <a:xfrm>
            <a:off x="4624388" y="4689475"/>
            <a:ext cx="13617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Рехабилитация на почвата</a:t>
            </a:r>
            <a:endParaRPr lang="en-GB" sz="1200" dirty="0">
              <a:solidFill>
                <a:srgbClr val="1B3C73"/>
              </a:solidFill>
            </a:endParaRPr>
          </a:p>
        </p:txBody>
      </p:sp>
      <p:sp>
        <p:nvSpPr>
          <p:cNvPr id="6183" name="TextBox 41"/>
          <p:cNvSpPr txBox="1">
            <a:spLocks noChangeArrowheads="1"/>
          </p:cNvSpPr>
          <p:nvPr/>
        </p:nvSpPr>
        <p:spPr bwMode="auto">
          <a:xfrm>
            <a:off x="6061075" y="3340100"/>
            <a:ext cx="1381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Пречистване на водата</a:t>
            </a:r>
            <a:r>
              <a:rPr lang="en-GB" sz="1200" dirty="0">
                <a:solidFill>
                  <a:srgbClr val="1B3C73"/>
                </a:solidFill>
              </a:rPr>
              <a:t>	</a:t>
            </a:r>
          </a:p>
        </p:txBody>
      </p:sp>
      <p:sp>
        <p:nvSpPr>
          <p:cNvPr id="6184" name="TextBox 42"/>
          <p:cNvSpPr txBox="1">
            <a:spLocks noChangeArrowheads="1"/>
          </p:cNvSpPr>
          <p:nvPr/>
        </p:nvSpPr>
        <p:spPr bwMode="auto">
          <a:xfrm>
            <a:off x="6061075" y="4106863"/>
            <a:ext cx="14668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Ефективно използване на водата</a:t>
            </a:r>
            <a:endParaRPr lang="en-GB" sz="1200" dirty="0">
              <a:solidFill>
                <a:srgbClr val="1B3C73"/>
              </a:solidFill>
            </a:endParaRPr>
          </a:p>
        </p:txBody>
      </p:sp>
      <p:sp>
        <p:nvSpPr>
          <p:cNvPr id="6185" name="TextBox 43"/>
          <p:cNvSpPr txBox="1">
            <a:spLocks noChangeArrowheads="1"/>
          </p:cNvSpPr>
          <p:nvPr/>
        </p:nvSpPr>
        <p:spPr bwMode="auto">
          <a:xfrm>
            <a:off x="6061075" y="5019084"/>
            <a:ext cx="1296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Замърсяване на водата</a:t>
            </a:r>
            <a:endParaRPr lang="en-GB" sz="1200" dirty="0">
              <a:solidFill>
                <a:srgbClr val="1B3C73"/>
              </a:solidFill>
            </a:endParaRPr>
          </a:p>
        </p:txBody>
      </p:sp>
      <p:sp>
        <p:nvSpPr>
          <p:cNvPr id="6186" name="TextBox 44"/>
          <p:cNvSpPr txBox="1">
            <a:spLocks noChangeArrowheads="1"/>
          </p:cNvSpPr>
          <p:nvPr/>
        </p:nvSpPr>
        <p:spPr bwMode="auto">
          <a:xfrm>
            <a:off x="7453313" y="3340100"/>
            <a:ext cx="13827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Управление</a:t>
            </a:r>
            <a:r>
              <a:rPr lang="en-GB" sz="1200" dirty="0" smtClean="0">
                <a:solidFill>
                  <a:srgbClr val="1B3C73"/>
                </a:solidFill>
              </a:rPr>
              <a:t> </a:t>
            </a:r>
            <a:r>
              <a:rPr lang="en-GB" sz="1200" dirty="0">
                <a:solidFill>
                  <a:srgbClr val="1B3C73"/>
                </a:solidFill>
              </a:rPr>
              <a:t>&amp; </a:t>
            </a:r>
            <a:r>
              <a:rPr lang="bg-BG" sz="1200" dirty="0" smtClean="0">
                <a:solidFill>
                  <a:srgbClr val="1B3C73"/>
                </a:solidFill>
              </a:rPr>
              <a:t>Бизнес</a:t>
            </a:r>
            <a:endParaRPr lang="en-GB" sz="1200" dirty="0">
              <a:solidFill>
                <a:srgbClr val="1B3C73"/>
              </a:solidFill>
            </a:endParaRPr>
          </a:p>
        </p:txBody>
      </p:sp>
      <p:sp>
        <p:nvSpPr>
          <p:cNvPr id="6187" name="TextBox 45"/>
          <p:cNvSpPr txBox="1">
            <a:spLocks noChangeArrowheads="1"/>
          </p:cNvSpPr>
          <p:nvPr/>
        </p:nvSpPr>
        <p:spPr bwMode="auto">
          <a:xfrm>
            <a:off x="7453313" y="4340779"/>
            <a:ext cx="1466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Човешки ресурси</a:t>
            </a:r>
            <a:endParaRPr lang="en-GB" sz="1200" dirty="0">
              <a:solidFill>
                <a:srgbClr val="1B3C73"/>
              </a:solidFill>
            </a:endParaRPr>
          </a:p>
        </p:txBody>
      </p:sp>
      <p:sp>
        <p:nvSpPr>
          <p:cNvPr id="6188" name="TextBox 46"/>
          <p:cNvSpPr txBox="1">
            <a:spLocks noChangeArrowheads="1"/>
          </p:cNvSpPr>
          <p:nvPr/>
        </p:nvSpPr>
        <p:spPr bwMode="auto">
          <a:xfrm>
            <a:off x="7463945" y="5422606"/>
            <a:ext cx="1296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Туризъм</a:t>
            </a:r>
            <a:endParaRPr lang="en-GB" sz="1200" dirty="0">
              <a:solidFill>
                <a:srgbClr val="1B3C73"/>
              </a:solidFill>
            </a:endParaRPr>
          </a:p>
        </p:txBody>
      </p:sp>
      <p:sp>
        <p:nvSpPr>
          <p:cNvPr id="6189" name="TextBox 34"/>
          <p:cNvSpPr txBox="1">
            <a:spLocks noChangeArrowheads="1"/>
          </p:cNvSpPr>
          <p:nvPr/>
        </p:nvSpPr>
        <p:spPr bwMode="auto">
          <a:xfrm>
            <a:off x="1658938" y="5838825"/>
            <a:ext cx="1000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en-GB" sz="1200" dirty="0">
                <a:solidFill>
                  <a:srgbClr val="1B3C73"/>
                </a:solidFill>
              </a:rPr>
              <a:t>Smart Grid</a:t>
            </a:r>
          </a:p>
        </p:txBody>
      </p:sp>
      <p:sp>
        <p:nvSpPr>
          <p:cNvPr id="6190" name="Slide Number Placeholder 4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C1A494-7567-4F88-8A03-CDAB891F8C20}" type="slidenum">
              <a:rPr lang="en-GB" smtClean="0"/>
              <a:pPr/>
              <a:t>2</a:t>
            </a:fld>
            <a:endParaRPr lang="en-GB" smtClean="0"/>
          </a:p>
        </p:txBody>
      </p:sp>
      <p:pic>
        <p:nvPicPr>
          <p:cNvPr id="619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10538" y="0"/>
            <a:ext cx="8318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Box 45"/>
          <p:cNvSpPr txBox="1">
            <a:spLocks noChangeArrowheads="1"/>
          </p:cNvSpPr>
          <p:nvPr/>
        </p:nvSpPr>
        <p:spPr bwMode="auto">
          <a:xfrm>
            <a:off x="7456857" y="3908387"/>
            <a:ext cx="14668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Маркетинг</a:t>
            </a:r>
            <a:r>
              <a:rPr lang="en-US" sz="1200" dirty="0" smtClean="0">
                <a:solidFill>
                  <a:srgbClr val="1B3C73"/>
                </a:solidFill>
              </a:rPr>
              <a:t> </a:t>
            </a:r>
            <a:r>
              <a:rPr lang="en-GB" sz="1200" dirty="0" smtClean="0">
                <a:solidFill>
                  <a:srgbClr val="1B3C73"/>
                </a:solidFill>
              </a:rPr>
              <a:t>&amp;</a:t>
            </a:r>
            <a:r>
              <a:rPr lang="en-US" sz="1200" dirty="0" smtClean="0">
                <a:solidFill>
                  <a:srgbClr val="1B3C73"/>
                </a:solidFill>
              </a:rPr>
              <a:t> PR</a:t>
            </a:r>
            <a:endParaRPr lang="en-GB" sz="1200" dirty="0">
              <a:solidFill>
                <a:srgbClr val="1B3C73"/>
              </a:solidFill>
            </a:endParaRPr>
          </a:p>
        </p:txBody>
      </p:sp>
      <p:sp>
        <p:nvSpPr>
          <p:cNvPr id="49" name="TextBox 45"/>
          <p:cNvSpPr txBox="1">
            <a:spLocks noChangeArrowheads="1"/>
          </p:cNvSpPr>
          <p:nvPr/>
        </p:nvSpPr>
        <p:spPr bwMode="auto">
          <a:xfrm>
            <a:off x="7446225" y="4971643"/>
            <a:ext cx="1466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Земеделие</a:t>
            </a:r>
            <a:endParaRPr lang="en-GB" sz="1200" dirty="0">
              <a:solidFill>
                <a:srgbClr val="1B3C73"/>
              </a:solidFill>
            </a:endParaRPr>
          </a:p>
        </p:txBody>
      </p:sp>
      <p:sp>
        <p:nvSpPr>
          <p:cNvPr id="50" name="TextBox 46"/>
          <p:cNvSpPr txBox="1">
            <a:spLocks noChangeArrowheads="1"/>
          </p:cNvSpPr>
          <p:nvPr/>
        </p:nvSpPr>
        <p:spPr bwMode="auto">
          <a:xfrm>
            <a:off x="7467489" y="5798291"/>
            <a:ext cx="1296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indent="-85725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r>
              <a:rPr lang="bg-BG" sz="1200" dirty="0" smtClean="0">
                <a:solidFill>
                  <a:srgbClr val="1B3C73"/>
                </a:solidFill>
              </a:rPr>
              <a:t>Други</a:t>
            </a:r>
            <a:endParaRPr lang="en-GB" sz="1200" dirty="0">
              <a:solidFill>
                <a:srgbClr val="1B3C73"/>
              </a:solidFill>
            </a:endParaRPr>
          </a:p>
        </p:txBody>
      </p:sp>
      <p:pic>
        <p:nvPicPr>
          <p:cNvPr id="5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8407" y="0"/>
            <a:ext cx="863981" cy="85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048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38962" y="706438"/>
            <a:ext cx="7772400" cy="876300"/>
          </a:xfrm>
        </p:spPr>
        <p:txBody>
          <a:bodyPr/>
          <a:lstStyle/>
          <a:p>
            <a:pPr eaLnBrk="1" hangingPunct="1"/>
            <a:r>
              <a:rPr lang="bg-BG" dirty="0" err="1" smtClean="0"/>
              <a:t>Пробелмите</a:t>
            </a:r>
            <a:r>
              <a:rPr lang="bg-BG" dirty="0" smtClean="0"/>
              <a:t>, които адресираме</a:t>
            </a:r>
            <a:endParaRPr lang="en-GB" dirty="0" smtClean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448050" y="6515100"/>
            <a:ext cx="56007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ahoma" pitchFamily="-16" charset="0"/>
              </a:rPr>
              <a:t>Management :: Networking :: Communication      </a:t>
            </a:r>
            <a:r>
              <a:rPr lang="en-US" sz="1000" b="1" dirty="0" smtClean="0">
                <a:latin typeface="Tahoma" pitchFamily="-16" charset="0"/>
                <a:hlinkClick r:id="rId3"/>
              </a:rPr>
              <a:t>www.cleantech.bg</a:t>
            </a:r>
            <a:endParaRPr lang="en-US" sz="1000" dirty="0">
              <a:latin typeface="Tahoma" pitchFamily="-16" charset="0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531813" y="1792860"/>
            <a:ext cx="7853291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rgbClr val="50DD22"/>
              </a:buClr>
            </a:pPr>
            <a:r>
              <a:rPr lang="bg-BG" sz="2800" dirty="0" smtClean="0">
                <a:solidFill>
                  <a:srgbClr val="1B3C73"/>
                </a:solidFill>
              </a:rPr>
              <a:t>Насочваме вниманието към </a:t>
            </a:r>
            <a:r>
              <a:rPr lang="bg-BG" sz="2800" b="1" dirty="0" smtClean="0">
                <a:solidFill>
                  <a:srgbClr val="1B3C73"/>
                </a:solidFill>
              </a:rPr>
              <a:t>климатичните промени и енергийната зависимост </a:t>
            </a:r>
            <a:endParaRPr lang="en-GB" sz="2800" b="1" dirty="0">
              <a:solidFill>
                <a:srgbClr val="1B3C73"/>
              </a:solidFill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rgbClr val="50DD22"/>
              </a:buClr>
            </a:pPr>
            <a:endParaRPr lang="en-GB" sz="2800" dirty="0">
              <a:solidFill>
                <a:srgbClr val="1B3C73"/>
              </a:solidFill>
            </a:endParaRPr>
          </a:p>
        </p:txBody>
      </p:sp>
      <p:sp>
        <p:nvSpPr>
          <p:cNvPr id="5125" name="TextBox 20"/>
          <p:cNvSpPr txBox="1">
            <a:spLocks noChangeArrowheads="1"/>
          </p:cNvSpPr>
          <p:nvPr/>
        </p:nvSpPr>
        <p:spPr bwMode="auto">
          <a:xfrm>
            <a:off x="468313" y="1233488"/>
            <a:ext cx="2476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2800" dirty="0" smtClean="0">
                <a:solidFill>
                  <a:srgbClr val="009900"/>
                </a:solidFill>
              </a:rPr>
              <a:t>Макро ниво</a:t>
            </a:r>
            <a:r>
              <a:rPr lang="en-GB" sz="2800" dirty="0" smtClean="0">
                <a:solidFill>
                  <a:srgbClr val="009900"/>
                </a:solidFill>
              </a:rPr>
              <a:t>:</a:t>
            </a:r>
            <a:endParaRPr lang="en-GB" sz="2800" dirty="0">
              <a:solidFill>
                <a:srgbClr val="009900"/>
              </a:solidFill>
            </a:endParaRPr>
          </a:p>
        </p:txBody>
      </p:sp>
      <p:sp>
        <p:nvSpPr>
          <p:cNvPr id="5126" name="Rectangle 12"/>
          <p:cNvSpPr>
            <a:spLocks noChangeArrowheads="1"/>
          </p:cNvSpPr>
          <p:nvPr/>
        </p:nvSpPr>
        <p:spPr bwMode="auto">
          <a:xfrm>
            <a:off x="563563" y="3503613"/>
            <a:ext cx="7974012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rgbClr val="50DD22"/>
              </a:buClr>
            </a:pPr>
            <a:r>
              <a:rPr lang="en-GB" sz="2800" dirty="0" smtClean="0">
                <a:solidFill>
                  <a:srgbClr val="1B3C73"/>
                </a:solidFill>
              </a:rPr>
              <a:t> </a:t>
            </a:r>
            <a:r>
              <a:rPr lang="bg-BG" sz="2800" dirty="0" smtClean="0">
                <a:solidFill>
                  <a:srgbClr val="1B3C73"/>
                </a:solidFill>
              </a:rPr>
              <a:t>Подпомагаме интегрирането на </a:t>
            </a:r>
            <a:r>
              <a:rPr lang="en-GB" sz="2800" b="1" dirty="0" err="1" smtClean="0">
                <a:solidFill>
                  <a:srgbClr val="1B3C73"/>
                </a:solidFill>
              </a:rPr>
              <a:t>Cleantech</a:t>
            </a:r>
            <a:r>
              <a:rPr lang="en-GB" sz="2800" b="1" dirty="0" smtClean="0">
                <a:solidFill>
                  <a:srgbClr val="1B3C73"/>
                </a:solidFill>
              </a:rPr>
              <a:t> </a:t>
            </a:r>
            <a:r>
              <a:rPr lang="bg-BG" sz="2800" b="1" dirty="0" smtClean="0">
                <a:solidFill>
                  <a:srgbClr val="1B3C73"/>
                </a:solidFill>
              </a:rPr>
              <a:t>иновации </a:t>
            </a:r>
            <a:endParaRPr lang="en-GB" sz="2800" b="1" dirty="0">
              <a:solidFill>
                <a:srgbClr val="1B3C73"/>
              </a:solidFill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rgbClr val="50DD22"/>
              </a:buClr>
            </a:pPr>
            <a:endParaRPr lang="en-GB" sz="2800" dirty="0">
              <a:solidFill>
                <a:srgbClr val="1B3C73"/>
              </a:solidFill>
            </a:endParaRPr>
          </a:p>
        </p:txBody>
      </p:sp>
      <p:sp>
        <p:nvSpPr>
          <p:cNvPr id="5127" name="TextBox 22"/>
          <p:cNvSpPr txBox="1">
            <a:spLocks noChangeArrowheads="1"/>
          </p:cNvSpPr>
          <p:nvPr/>
        </p:nvSpPr>
        <p:spPr bwMode="auto">
          <a:xfrm>
            <a:off x="531813" y="2924175"/>
            <a:ext cx="40401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bg-BG" sz="2800" dirty="0" smtClean="0">
                <a:solidFill>
                  <a:srgbClr val="009900"/>
                </a:solidFill>
              </a:rPr>
              <a:t>Индустриално ниво</a:t>
            </a:r>
            <a:r>
              <a:rPr lang="en-GB" sz="2800" dirty="0" smtClean="0">
                <a:solidFill>
                  <a:srgbClr val="009900"/>
                </a:solidFill>
              </a:rPr>
              <a:t>:</a:t>
            </a:r>
            <a:endParaRPr lang="en-GB" sz="2800" dirty="0">
              <a:solidFill>
                <a:srgbClr val="009900"/>
              </a:solidFill>
            </a:endParaRPr>
          </a:p>
        </p:txBody>
      </p:sp>
      <p:sp>
        <p:nvSpPr>
          <p:cNvPr id="5128" name="TextBox 24"/>
          <p:cNvSpPr txBox="1">
            <a:spLocks noChangeArrowheads="1"/>
          </p:cNvSpPr>
          <p:nvPr/>
        </p:nvSpPr>
        <p:spPr bwMode="auto">
          <a:xfrm>
            <a:off x="531813" y="4624388"/>
            <a:ext cx="38449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bg-BG" sz="2800" dirty="0" smtClean="0">
                <a:solidFill>
                  <a:srgbClr val="009900"/>
                </a:solidFill>
              </a:rPr>
              <a:t>Потребителско ниво:</a:t>
            </a:r>
            <a:endParaRPr lang="en-GB" sz="2800" dirty="0">
              <a:solidFill>
                <a:srgbClr val="009900"/>
              </a:solidFill>
            </a:endParaRPr>
          </a:p>
        </p:txBody>
      </p:sp>
      <p:sp>
        <p:nvSpPr>
          <p:cNvPr id="5129" name="Rectangle 12"/>
          <p:cNvSpPr>
            <a:spLocks noChangeArrowheads="1"/>
          </p:cNvSpPr>
          <p:nvPr/>
        </p:nvSpPr>
        <p:spPr bwMode="auto">
          <a:xfrm>
            <a:off x="738962" y="5216525"/>
            <a:ext cx="793672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rgbClr val="50DD22"/>
              </a:buClr>
            </a:pPr>
            <a:r>
              <a:rPr lang="bg-BG" sz="2800" dirty="0" smtClean="0">
                <a:solidFill>
                  <a:srgbClr val="1B3C73"/>
                </a:solidFill>
              </a:rPr>
              <a:t>Стимулираме </a:t>
            </a:r>
            <a:r>
              <a:rPr lang="bg-BG" sz="2800" b="1" dirty="0" smtClean="0">
                <a:solidFill>
                  <a:srgbClr val="1B3C73"/>
                </a:solidFill>
              </a:rPr>
              <a:t>сътрудничеството и иновациите </a:t>
            </a:r>
            <a:r>
              <a:rPr lang="bg-BG" sz="2800" dirty="0" smtClean="0">
                <a:solidFill>
                  <a:srgbClr val="1B3C73"/>
                </a:solidFill>
              </a:rPr>
              <a:t>на глобално ниво</a:t>
            </a:r>
            <a:endParaRPr lang="en-GB" sz="2800" dirty="0">
              <a:solidFill>
                <a:srgbClr val="1B3C73"/>
              </a:solidFill>
            </a:endParaRPr>
          </a:p>
        </p:txBody>
      </p:sp>
      <p:sp>
        <p:nvSpPr>
          <p:cNvPr id="5130" name="AutoShape 8"/>
          <p:cNvSpPr>
            <a:spLocks noChangeArrowheads="1"/>
          </p:cNvSpPr>
          <p:nvPr/>
        </p:nvSpPr>
        <p:spPr bwMode="auto">
          <a:xfrm>
            <a:off x="457200" y="1760538"/>
            <a:ext cx="8166100" cy="1057275"/>
          </a:xfrm>
          <a:prstGeom prst="roundRect">
            <a:avLst>
              <a:gd name="adj" fmla="val 7639"/>
            </a:avLst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AutoShape 8"/>
          <p:cNvSpPr>
            <a:spLocks noChangeArrowheads="1"/>
          </p:cNvSpPr>
          <p:nvPr/>
        </p:nvSpPr>
        <p:spPr bwMode="auto">
          <a:xfrm>
            <a:off x="457200" y="3455988"/>
            <a:ext cx="8166100" cy="1057275"/>
          </a:xfrm>
          <a:prstGeom prst="roundRect">
            <a:avLst>
              <a:gd name="adj" fmla="val 7639"/>
            </a:avLst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AutoShape 8"/>
          <p:cNvSpPr>
            <a:spLocks noChangeArrowheads="1"/>
          </p:cNvSpPr>
          <p:nvPr/>
        </p:nvSpPr>
        <p:spPr bwMode="auto">
          <a:xfrm>
            <a:off x="457200" y="5153025"/>
            <a:ext cx="8166100" cy="1055688"/>
          </a:xfrm>
          <a:prstGeom prst="roundRect">
            <a:avLst>
              <a:gd name="adj" fmla="val 7639"/>
            </a:avLst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Slide Number Placeholder 29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D428E41-59C9-4E63-8445-6BDF4C7C909A}" type="slidenum">
              <a:rPr lang="en-GB"/>
              <a:pPr/>
              <a:t>3</a:t>
            </a:fld>
            <a:endParaRPr lang="en-GB"/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8407" y="0"/>
            <a:ext cx="863981" cy="85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962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1028"/>
          <p:cNvSpPr txBox="1">
            <a:spLocks noChangeArrowheads="1"/>
          </p:cNvSpPr>
          <p:nvPr/>
        </p:nvSpPr>
        <p:spPr bwMode="auto">
          <a:xfrm>
            <a:off x="3448050" y="6515100"/>
            <a:ext cx="56007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ahoma" pitchFamily="-16" charset="0"/>
              </a:rPr>
              <a:t>Management :: Networking :: Communication      </a:t>
            </a:r>
            <a:r>
              <a:rPr lang="en-US" sz="1000" b="1" dirty="0">
                <a:latin typeface="Tahoma" pitchFamily="-16" charset="0"/>
                <a:hlinkClick r:id="rId3"/>
              </a:rPr>
              <a:t>www.cleantech.bg</a:t>
            </a:r>
            <a:endParaRPr lang="en-US" sz="1000" dirty="0">
              <a:latin typeface="Tahoma" pitchFamily="-16" charset="0"/>
            </a:endParaRPr>
          </a:p>
        </p:txBody>
      </p:sp>
      <p:sp>
        <p:nvSpPr>
          <p:cNvPr id="12293" name="Rectangle 1029"/>
          <p:cNvSpPr>
            <a:spLocks noChangeArrowheads="1"/>
          </p:cNvSpPr>
          <p:nvPr/>
        </p:nvSpPr>
        <p:spPr bwMode="auto">
          <a:xfrm>
            <a:off x="3905250" y="2124075"/>
            <a:ext cx="4864100" cy="174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endParaRPr lang="en-US" sz="1400">
              <a:solidFill>
                <a:srgbClr val="1B3C73"/>
              </a:solidFill>
            </a:endParaRPr>
          </a:p>
        </p:txBody>
      </p:sp>
      <p:sp>
        <p:nvSpPr>
          <p:cNvPr id="12294" name="Rectangle 1030"/>
          <p:cNvSpPr>
            <a:spLocks noChangeArrowheads="1"/>
          </p:cNvSpPr>
          <p:nvPr/>
        </p:nvSpPr>
        <p:spPr bwMode="auto">
          <a:xfrm>
            <a:off x="776177" y="1818168"/>
            <a:ext cx="8208336" cy="4497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endParaRPr lang="en-GB" sz="2000" dirty="0">
              <a:solidFill>
                <a:srgbClr val="1B3C73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0" y="6497638"/>
            <a:ext cx="492125" cy="304800"/>
          </a:xfrm>
          <a:noFill/>
        </p:spPr>
        <p:txBody>
          <a:bodyPr/>
          <a:lstStyle/>
          <a:p>
            <a:fld id="{5D8984CB-0123-4EFA-8084-9966301AE81C}" type="slidenum">
              <a:rPr lang="en-GB" smtClean="0"/>
              <a:pPr/>
              <a:t>4</a:t>
            </a:fld>
            <a:endParaRPr lang="en-GB" dirty="0" smtClean="0"/>
          </a:p>
        </p:txBody>
      </p:sp>
      <p:sp>
        <p:nvSpPr>
          <p:cNvPr id="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06438"/>
            <a:ext cx="7772400" cy="876300"/>
          </a:xfrm>
        </p:spPr>
        <p:txBody>
          <a:bodyPr/>
          <a:lstStyle/>
          <a:p>
            <a:pPr eaLnBrk="1" hangingPunct="1"/>
            <a:r>
              <a:rPr lang="bg-BG" dirty="0" smtClean="0"/>
              <a:t>Поле на интервенция на </a:t>
            </a:r>
            <a:r>
              <a:rPr lang="en-US" dirty="0" err="1" smtClean="0"/>
              <a:t>Cleantech</a:t>
            </a:r>
            <a:r>
              <a:rPr lang="en-US" dirty="0" smtClean="0"/>
              <a:t> Bulgaria</a:t>
            </a:r>
            <a:r>
              <a:rPr lang="en-GB" dirty="0" smtClean="0"/>
              <a:t>?</a:t>
            </a:r>
          </a:p>
        </p:txBody>
      </p:sp>
      <p:sp>
        <p:nvSpPr>
          <p:cNvPr id="72" name="Rectangle 52"/>
          <p:cNvSpPr>
            <a:spLocks noChangeArrowheads="1"/>
          </p:cNvSpPr>
          <p:nvPr/>
        </p:nvSpPr>
        <p:spPr bwMode="auto">
          <a:xfrm>
            <a:off x="2311400" y="4103688"/>
            <a:ext cx="6223000" cy="1255712"/>
          </a:xfrm>
          <a:prstGeom prst="rect">
            <a:avLst/>
          </a:prstGeom>
          <a:solidFill>
            <a:srgbClr val="FCFDD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AutoShape 83"/>
          <p:cNvSpPr>
            <a:spLocks noChangeArrowheads="1"/>
          </p:cNvSpPr>
          <p:nvPr/>
        </p:nvSpPr>
        <p:spPr bwMode="auto">
          <a:xfrm>
            <a:off x="2370138" y="3062288"/>
            <a:ext cx="1143000" cy="5080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CCCC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bg-BG" sz="1200" b="1" dirty="0" smtClean="0">
                <a:solidFill>
                  <a:srgbClr val="1B3C73"/>
                </a:solidFill>
              </a:rPr>
              <a:t>Хора</a:t>
            </a:r>
            <a:endParaRPr lang="en-US" sz="1200" b="1" dirty="0">
              <a:solidFill>
                <a:srgbClr val="1B3C73"/>
              </a:solidFill>
            </a:endParaRPr>
          </a:p>
        </p:txBody>
      </p:sp>
      <p:sp>
        <p:nvSpPr>
          <p:cNvPr id="74" name="AutoShape 84"/>
          <p:cNvSpPr>
            <a:spLocks noChangeArrowheads="1"/>
          </p:cNvSpPr>
          <p:nvPr/>
        </p:nvSpPr>
        <p:spPr bwMode="auto">
          <a:xfrm>
            <a:off x="3608388" y="3062288"/>
            <a:ext cx="1143000" cy="5080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CCCC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bg-BG" sz="1200" b="1" dirty="0" smtClean="0">
                <a:solidFill>
                  <a:srgbClr val="1B3C73"/>
                </a:solidFill>
              </a:rPr>
              <a:t>Информация</a:t>
            </a:r>
            <a:endParaRPr lang="en-US" sz="1200" b="1" dirty="0">
              <a:solidFill>
                <a:srgbClr val="1B3C73"/>
              </a:solidFill>
            </a:endParaRPr>
          </a:p>
        </p:txBody>
      </p:sp>
      <p:sp>
        <p:nvSpPr>
          <p:cNvPr id="75" name="AutoShape 85"/>
          <p:cNvSpPr>
            <a:spLocks noChangeArrowheads="1"/>
          </p:cNvSpPr>
          <p:nvPr/>
        </p:nvSpPr>
        <p:spPr bwMode="auto">
          <a:xfrm>
            <a:off x="4846638" y="3062288"/>
            <a:ext cx="1143000" cy="5080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CCCC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bg-BG" sz="1200" b="1" dirty="0">
                <a:solidFill>
                  <a:srgbClr val="1B3C73"/>
                </a:solidFill>
              </a:rPr>
              <a:t>С</a:t>
            </a:r>
            <a:r>
              <a:rPr lang="bg-BG" sz="1200" b="1" dirty="0" smtClean="0">
                <a:solidFill>
                  <a:srgbClr val="1B3C73"/>
                </a:solidFill>
              </a:rPr>
              <a:t>делки</a:t>
            </a:r>
            <a:endParaRPr lang="en-US" sz="1200" b="1" dirty="0">
              <a:solidFill>
                <a:srgbClr val="1B3C73"/>
              </a:solidFill>
            </a:endParaRPr>
          </a:p>
        </p:txBody>
      </p:sp>
      <p:sp>
        <p:nvSpPr>
          <p:cNvPr id="76" name="AutoShape 86"/>
          <p:cNvSpPr>
            <a:spLocks noChangeArrowheads="1"/>
          </p:cNvSpPr>
          <p:nvPr/>
        </p:nvSpPr>
        <p:spPr bwMode="auto">
          <a:xfrm>
            <a:off x="6084888" y="3062288"/>
            <a:ext cx="1143000" cy="5080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CCCC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bg-BG" sz="1200" b="1" dirty="0" smtClean="0">
                <a:solidFill>
                  <a:srgbClr val="1B3C73"/>
                </a:solidFill>
              </a:rPr>
              <a:t>Капитал</a:t>
            </a:r>
            <a:endParaRPr lang="en-US" sz="1200" b="1" dirty="0">
              <a:solidFill>
                <a:srgbClr val="1B3C73"/>
              </a:solidFill>
            </a:endParaRPr>
          </a:p>
        </p:txBody>
      </p:sp>
      <p:sp>
        <p:nvSpPr>
          <p:cNvPr id="77" name="AutoShape 87"/>
          <p:cNvSpPr>
            <a:spLocks noChangeArrowheads="1"/>
          </p:cNvSpPr>
          <p:nvPr/>
        </p:nvSpPr>
        <p:spPr bwMode="auto">
          <a:xfrm>
            <a:off x="7323138" y="3062288"/>
            <a:ext cx="1143000" cy="5080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CCCC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bg-BG" sz="1200" b="1" dirty="0" smtClean="0">
                <a:solidFill>
                  <a:srgbClr val="1B3C73"/>
                </a:solidFill>
              </a:rPr>
              <a:t>Иновации</a:t>
            </a:r>
            <a:endParaRPr lang="en-US" sz="1200" b="1" dirty="0">
              <a:solidFill>
                <a:srgbClr val="1B3C73"/>
              </a:solidFill>
            </a:endParaRPr>
          </a:p>
        </p:txBody>
      </p:sp>
      <p:sp>
        <p:nvSpPr>
          <p:cNvPr id="78" name="AutoShape 102"/>
          <p:cNvSpPr>
            <a:spLocks noChangeArrowheads="1"/>
          </p:cNvSpPr>
          <p:nvPr/>
        </p:nvSpPr>
        <p:spPr bwMode="auto">
          <a:xfrm>
            <a:off x="2311400" y="1485900"/>
            <a:ext cx="6172200" cy="1081088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CCCC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>
              <a:solidFill>
                <a:srgbClr val="1B3C73"/>
              </a:solidFill>
            </a:endParaRPr>
          </a:p>
        </p:txBody>
      </p:sp>
      <p:sp>
        <p:nvSpPr>
          <p:cNvPr id="79" name="AutoShape 103"/>
          <p:cNvSpPr>
            <a:spLocks noChangeArrowheads="1"/>
          </p:cNvSpPr>
          <p:nvPr/>
        </p:nvSpPr>
        <p:spPr bwMode="auto">
          <a:xfrm>
            <a:off x="173038" y="1639888"/>
            <a:ext cx="1778000" cy="608012"/>
          </a:xfrm>
          <a:prstGeom prst="homePlate">
            <a:avLst>
              <a:gd name="adj" fmla="val 73107"/>
            </a:avLst>
          </a:prstGeom>
          <a:solidFill>
            <a:srgbClr val="EBEB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bg-BG" sz="1800" dirty="0" smtClean="0">
                <a:solidFill>
                  <a:srgbClr val="1B3C73"/>
                </a:solidFill>
              </a:rPr>
              <a:t>Целеви </a:t>
            </a:r>
          </a:p>
          <a:p>
            <a:pPr algn="ctr"/>
            <a:r>
              <a:rPr lang="bg-BG" sz="1800" dirty="0" smtClean="0">
                <a:solidFill>
                  <a:srgbClr val="1B3C73"/>
                </a:solidFill>
              </a:rPr>
              <a:t>групи</a:t>
            </a:r>
            <a:endParaRPr lang="en-US" sz="1800" dirty="0">
              <a:solidFill>
                <a:srgbClr val="1B3C73"/>
              </a:solidFill>
            </a:endParaRPr>
          </a:p>
        </p:txBody>
      </p:sp>
      <p:sp>
        <p:nvSpPr>
          <p:cNvPr id="80" name="AutoShape 104"/>
          <p:cNvSpPr>
            <a:spLocks noChangeArrowheads="1"/>
          </p:cNvSpPr>
          <p:nvPr/>
        </p:nvSpPr>
        <p:spPr bwMode="auto">
          <a:xfrm>
            <a:off x="173038" y="2986088"/>
            <a:ext cx="1778000" cy="608012"/>
          </a:xfrm>
          <a:prstGeom prst="homePlate">
            <a:avLst>
              <a:gd name="adj" fmla="val 73107"/>
            </a:avLst>
          </a:prstGeom>
          <a:solidFill>
            <a:srgbClr val="EBEB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bg-BG" sz="1800" dirty="0" smtClean="0">
                <a:solidFill>
                  <a:srgbClr val="1B3C73"/>
                </a:solidFill>
              </a:rPr>
              <a:t>Нуждите на </a:t>
            </a:r>
          </a:p>
          <a:p>
            <a:pPr algn="ctr"/>
            <a:r>
              <a:rPr lang="bg-BG" sz="1800" dirty="0" smtClean="0">
                <a:solidFill>
                  <a:srgbClr val="1B3C73"/>
                </a:solidFill>
              </a:rPr>
              <a:t>пазара</a:t>
            </a:r>
            <a:endParaRPr lang="en-US" sz="1800" dirty="0">
              <a:solidFill>
                <a:srgbClr val="1B3C73"/>
              </a:solidFill>
            </a:endParaRPr>
          </a:p>
        </p:txBody>
      </p:sp>
      <p:sp>
        <p:nvSpPr>
          <p:cNvPr id="81" name="AutoShape 105"/>
          <p:cNvSpPr>
            <a:spLocks noChangeArrowheads="1"/>
          </p:cNvSpPr>
          <p:nvPr/>
        </p:nvSpPr>
        <p:spPr bwMode="auto">
          <a:xfrm>
            <a:off x="173038" y="4332288"/>
            <a:ext cx="1778000" cy="608012"/>
          </a:xfrm>
          <a:prstGeom prst="homePlate">
            <a:avLst>
              <a:gd name="adj" fmla="val 73107"/>
            </a:avLst>
          </a:prstGeom>
          <a:solidFill>
            <a:srgbClr val="EBEB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 smtClean="0">
                <a:solidFill>
                  <a:srgbClr val="1B3C73"/>
                </a:solidFill>
              </a:rPr>
              <a:t>Cleantech BG</a:t>
            </a:r>
          </a:p>
          <a:p>
            <a:pPr algn="ctr"/>
            <a:r>
              <a:rPr lang="bg-BG" sz="1800" dirty="0" smtClean="0">
                <a:solidFill>
                  <a:srgbClr val="1B3C73"/>
                </a:solidFill>
              </a:rPr>
              <a:t>предлага</a:t>
            </a:r>
            <a:endParaRPr lang="en-US" sz="1800" dirty="0">
              <a:solidFill>
                <a:srgbClr val="1B3C73"/>
              </a:solidFill>
            </a:endParaRPr>
          </a:p>
        </p:txBody>
      </p:sp>
      <p:sp>
        <p:nvSpPr>
          <p:cNvPr id="82" name="AutoShape 107"/>
          <p:cNvSpPr>
            <a:spLocks noChangeArrowheads="1"/>
          </p:cNvSpPr>
          <p:nvPr/>
        </p:nvSpPr>
        <p:spPr bwMode="auto">
          <a:xfrm>
            <a:off x="173038" y="5678488"/>
            <a:ext cx="1778000" cy="608012"/>
          </a:xfrm>
          <a:prstGeom prst="homePlate">
            <a:avLst>
              <a:gd name="adj" fmla="val 73107"/>
            </a:avLst>
          </a:prstGeom>
          <a:solidFill>
            <a:srgbClr val="EBEBE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bg-BG" sz="1800" dirty="0" smtClean="0">
                <a:solidFill>
                  <a:srgbClr val="1B3C73"/>
                </a:solidFill>
              </a:rPr>
              <a:t>Партньори на</a:t>
            </a:r>
          </a:p>
          <a:p>
            <a:pPr algn="ctr"/>
            <a:r>
              <a:rPr lang="en-US" sz="1800" dirty="0" smtClean="0">
                <a:solidFill>
                  <a:srgbClr val="1B3C73"/>
                </a:solidFill>
              </a:rPr>
              <a:t>Cleantech BG</a:t>
            </a:r>
          </a:p>
        </p:txBody>
      </p:sp>
      <p:sp>
        <p:nvSpPr>
          <p:cNvPr id="83" name="Rectangle 108"/>
          <p:cNvSpPr>
            <a:spLocks noChangeArrowheads="1"/>
          </p:cNvSpPr>
          <p:nvPr/>
        </p:nvSpPr>
        <p:spPr bwMode="auto">
          <a:xfrm>
            <a:off x="2395538" y="5754688"/>
            <a:ext cx="1092200" cy="469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14300" indent="-114300" algn="ctr" eaLnBrk="1" hangingPunct="1">
              <a:buClr>
                <a:srgbClr val="50DD22"/>
              </a:buClr>
              <a:buFont typeface="Tahoma" pitchFamily="34" charset="0"/>
              <a:buNone/>
            </a:pPr>
            <a:r>
              <a:rPr lang="en-US" sz="1200" dirty="0">
                <a:solidFill>
                  <a:srgbClr val="1B3C73"/>
                </a:solidFill>
              </a:rPr>
              <a:t>Offline </a:t>
            </a:r>
          </a:p>
          <a:p>
            <a:pPr marL="114300" indent="-114300" algn="ctr" eaLnBrk="1" hangingPunct="1">
              <a:buClr>
                <a:srgbClr val="50DD22"/>
              </a:buClr>
              <a:buFont typeface="Tahoma" pitchFamily="34" charset="0"/>
              <a:buNone/>
            </a:pPr>
            <a:r>
              <a:rPr lang="en-US" sz="1200" dirty="0" smtClean="0">
                <a:solidFill>
                  <a:srgbClr val="1B3C73"/>
                </a:solidFill>
              </a:rPr>
              <a:t>Networks</a:t>
            </a:r>
            <a:endParaRPr lang="en-US" sz="1200" dirty="0">
              <a:solidFill>
                <a:srgbClr val="1B3C73"/>
              </a:solidFill>
            </a:endParaRPr>
          </a:p>
        </p:txBody>
      </p:sp>
      <p:sp>
        <p:nvSpPr>
          <p:cNvPr id="84" name="Rectangle 109"/>
          <p:cNvSpPr>
            <a:spLocks noChangeArrowheads="1"/>
          </p:cNvSpPr>
          <p:nvPr/>
        </p:nvSpPr>
        <p:spPr bwMode="auto">
          <a:xfrm>
            <a:off x="3652838" y="5754688"/>
            <a:ext cx="1092200" cy="469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14300" indent="-114300" algn="ctr" eaLnBrk="1" hangingPunct="1">
              <a:buClr>
                <a:srgbClr val="50DD22"/>
              </a:buClr>
              <a:buFont typeface="Tahoma" pitchFamily="34" charset="0"/>
              <a:buNone/>
            </a:pPr>
            <a:r>
              <a:rPr lang="bg-BG" sz="1200" dirty="0" smtClean="0">
                <a:solidFill>
                  <a:srgbClr val="1B3C73"/>
                </a:solidFill>
              </a:rPr>
              <a:t>Източници на</a:t>
            </a:r>
          </a:p>
          <a:p>
            <a:pPr marL="114300" indent="-114300" algn="ctr" eaLnBrk="1" hangingPunct="1">
              <a:buClr>
                <a:srgbClr val="50DD22"/>
              </a:buClr>
              <a:buFont typeface="Tahoma" pitchFamily="34" charset="0"/>
              <a:buNone/>
            </a:pPr>
            <a:r>
              <a:rPr lang="bg-BG" sz="1200" dirty="0" smtClean="0">
                <a:solidFill>
                  <a:srgbClr val="1B3C73"/>
                </a:solidFill>
              </a:rPr>
              <a:t>съдържание</a:t>
            </a:r>
            <a:endParaRPr lang="en-US" sz="1200" dirty="0">
              <a:solidFill>
                <a:srgbClr val="1B3C73"/>
              </a:solidFill>
            </a:endParaRPr>
          </a:p>
        </p:txBody>
      </p:sp>
      <p:sp>
        <p:nvSpPr>
          <p:cNvPr id="85" name="Rectangle 110"/>
          <p:cNvSpPr>
            <a:spLocks noChangeArrowheads="1"/>
          </p:cNvSpPr>
          <p:nvPr/>
        </p:nvSpPr>
        <p:spPr bwMode="auto">
          <a:xfrm>
            <a:off x="4872038" y="5754688"/>
            <a:ext cx="1092200" cy="469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14300" indent="-114300" algn="ctr" eaLnBrk="1" hangingPunct="1">
              <a:buClr>
                <a:srgbClr val="50DD22"/>
              </a:buClr>
              <a:buFont typeface="Tahoma" pitchFamily="34" charset="0"/>
              <a:buNone/>
            </a:pPr>
            <a:r>
              <a:rPr lang="bg-BG" sz="1200" dirty="0" smtClean="0">
                <a:solidFill>
                  <a:srgbClr val="1B3C73"/>
                </a:solidFill>
              </a:rPr>
              <a:t>Мрежи от </a:t>
            </a:r>
          </a:p>
          <a:p>
            <a:pPr marL="114300" indent="-114300" algn="ctr" eaLnBrk="1" hangingPunct="1">
              <a:buClr>
                <a:srgbClr val="50DD22"/>
              </a:buClr>
              <a:buFont typeface="Tahoma" pitchFamily="34" charset="0"/>
              <a:buNone/>
            </a:pPr>
            <a:r>
              <a:rPr lang="bg-BG" sz="1200" dirty="0" smtClean="0">
                <a:solidFill>
                  <a:srgbClr val="1B3C73"/>
                </a:solidFill>
              </a:rPr>
              <a:t>инвеститори</a:t>
            </a:r>
            <a:endParaRPr lang="en-US" sz="1200" dirty="0">
              <a:solidFill>
                <a:srgbClr val="1B3C73"/>
              </a:solidFill>
            </a:endParaRPr>
          </a:p>
        </p:txBody>
      </p:sp>
      <p:sp>
        <p:nvSpPr>
          <p:cNvPr id="86" name="Rectangle 111"/>
          <p:cNvSpPr>
            <a:spLocks noChangeArrowheads="1"/>
          </p:cNvSpPr>
          <p:nvPr/>
        </p:nvSpPr>
        <p:spPr bwMode="auto">
          <a:xfrm>
            <a:off x="6103938" y="5754688"/>
            <a:ext cx="1092200" cy="469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14300" indent="-114300" algn="ctr" eaLnBrk="1" hangingPunct="1">
              <a:buClr>
                <a:srgbClr val="50DD22"/>
              </a:buClr>
              <a:buFont typeface="Tahoma" pitchFamily="34" charset="0"/>
              <a:buNone/>
            </a:pPr>
            <a:r>
              <a:rPr lang="bg-BG" sz="1200" dirty="0" smtClean="0">
                <a:solidFill>
                  <a:srgbClr val="1B3C73"/>
                </a:solidFill>
              </a:rPr>
              <a:t>Компании</a:t>
            </a:r>
            <a:r>
              <a:rPr lang="en-US" sz="1200" dirty="0" smtClean="0">
                <a:solidFill>
                  <a:srgbClr val="1B3C73"/>
                </a:solidFill>
              </a:rPr>
              <a:t> </a:t>
            </a:r>
            <a:r>
              <a:rPr lang="en-US" sz="1200" dirty="0">
                <a:solidFill>
                  <a:srgbClr val="1B3C73"/>
                </a:solidFill>
              </a:rPr>
              <a:t>&amp; </a:t>
            </a:r>
          </a:p>
          <a:p>
            <a:pPr marL="114300" indent="-114300" algn="ctr" eaLnBrk="1" hangingPunct="1">
              <a:buClr>
                <a:srgbClr val="50DD22"/>
              </a:buClr>
              <a:buFont typeface="Tahoma" pitchFamily="34" charset="0"/>
              <a:buNone/>
            </a:pPr>
            <a:r>
              <a:rPr lang="bg-BG" sz="1200" dirty="0" smtClean="0">
                <a:solidFill>
                  <a:srgbClr val="1B3C73"/>
                </a:solidFill>
              </a:rPr>
              <a:t>Доставчици</a:t>
            </a:r>
            <a:endParaRPr lang="en-US" sz="1200" dirty="0">
              <a:solidFill>
                <a:srgbClr val="1B3C73"/>
              </a:solidFill>
            </a:endParaRPr>
          </a:p>
        </p:txBody>
      </p:sp>
      <p:sp>
        <p:nvSpPr>
          <p:cNvPr id="87" name="Rectangle 112"/>
          <p:cNvSpPr>
            <a:spLocks noChangeArrowheads="1"/>
          </p:cNvSpPr>
          <p:nvPr/>
        </p:nvSpPr>
        <p:spPr bwMode="auto">
          <a:xfrm>
            <a:off x="7361238" y="5754688"/>
            <a:ext cx="1092200" cy="469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14300" indent="-114300" algn="ctr" eaLnBrk="1" hangingPunct="1">
              <a:buClr>
                <a:srgbClr val="50DD22"/>
              </a:buClr>
              <a:buFont typeface="Tahoma" pitchFamily="34" charset="0"/>
              <a:buNone/>
            </a:pPr>
            <a:r>
              <a:rPr lang="bg-BG" sz="1200" dirty="0" smtClean="0">
                <a:solidFill>
                  <a:srgbClr val="1B3C73"/>
                </a:solidFill>
              </a:rPr>
              <a:t>Университети</a:t>
            </a:r>
            <a:r>
              <a:rPr lang="bg-BG" sz="1200" dirty="0">
                <a:solidFill>
                  <a:srgbClr val="1B3C73"/>
                </a:solidFill>
              </a:rPr>
              <a:t> </a:t>
            </a:r>
            <a:endParaRPr lang="bg-BG" sz="1200" dirty="0" smtClean="0">
              <a:solidFill>
                <a:srgbClr val="1B3C73"/>
              </a:solidFill>
            </a:endParaRPr>
          </a:p>
          <a:p>
            <a:pPr marL="114300" indent="-114300" algn="ctr" eaLnBrk="1" hangingPunct="1">
              <a:buClr>
                <a:srgbClr val="50DD22"/>
              </a:buClr>
              <a:buFont typeface="Tahoma" pitchFamily="34" charset="0"/>
              <a:buNone/>
            </a:pPr>
            <a:r>
              <a:rPr lang="en-US" sz="1200" dirty="0" smtClean="0">
                <a:solidFill>
                  <a:srgbClr val="1B3C73"/>
                </a:solidFill>
              </a:rPr>
              <a:t>&amp;</a:t>
            </a:r>
            <a:r>
              <a:rPr lang="bg-BG" sz="1200" dirty="0" smtClean="0">
                <a:solidFill>
                  <a:srgbClr val="1B3C73"/>
                </a:solidFill>
              </a:rPr>
              <a:t> НИЦ</a:t>
            </a:r>
            <a:endParaRPr lang="en-US" sz="1200" dirty="0">
              <a:solidFill>
                <a:srgbClr val="1B3C73"/>
              </a:solidFill>
            </a:endParaRPr>
          </a:p>
        </p:txBody>
      </p:sp>
      <p:sp>
        <p:nvSpPr>
          <p:cNvPr id="88" name="AutoShape 116"/>
          <p:cNvSpPr>
            <a:spLocks noChangeArrowheads="1"/>
          </p:cNvSpPr>
          <p:nvPr/>
        </p:nvSpPr>
        <p:spPr bwMode="auto">
          <a:xfrm>
            <a:off x="5057775" y="5359400"/>
            <a:ext cx="719138" cy="254000"/>
          </a:xfrm>
          <a:prstGeom prst="upArrow">
            <a:avLst>
              <a:gd name="adj1" fmla="val 46574"/>
              <a:gd name="adj2" fmla="val 48750"/>
            </a:avLst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57"/>
          <p:cNvSpPr>
            <a:spLocks noChangeArrowheads="1"/>
          </p:cNvSpPr>
          <p:nvPr/>
        </p:nvSpPr>
        <p:spPr bwMode="auto">
          <a:xfrm>
            <a:off x="2395538" y="4167188"/>
            <a:ext cx="1092200" cy="469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14300" indent="-114300" algn="ctr" eaLnBrk="1" hangingPunct="1">
              <a:buClr>
                <a:srgbClr val="50DD22"/>
              </a:buClr>
              <a:buFont typeface="Tahoma" pitchFamily="34" charset="0"/>
              <a:buNone/>
            </a:pPr>
            <a:r>
              <a:rPr lang="bg-BG" sz="1200" dirty="0" smtClean="0">
                <a:solidFill>
                  <a:srgbClr val="1B3C73"/>
                </a:solidFill>
              </a:rPr>
              <a:t>Професионална</a:t>
            </a:r>
          </a:p>
          <a:p>
            <a:pPr marL="114300" indent="-114300" algn="ctr" eaLnBrk="1" hangingPunct="1">
              <a:buClr>
                <a:srgbClr val="50DD22"/>
              </a:buClr>
              <a:buFont typeface="Tahoma" pitchFamily="34" charset="0"/>
              <a:buNone/>
            </a:pPr>
            <a:r>
              <a:rPr lang="bg-BG" sz="1200" dirty="0" smtClean="0">
                <a:solidFill>
                  <a:srgbClr val="1B3C73"/>
                </a:solidFill>
              </a:rPr>
              <a:t>мрежа</a:t>
            </a:r>
            <a:endParaRPr lang="en-US" sz="1200" dirty="0">
              <a:solidFill>
                <a:srgbClr val="1B3C73"/>
              </a:solidFill>
            </a:endParaRPr>
          </a:p>
        </p:txBody>
      </p:sp>
      <p:sp>
        <p:nvSpPr>
          <p:cNvPr id="90" name="Rectangle 67"/>
          <p:cNvSpPr>
            <a:spLocks noChangeArrowheads="1"/>
          </p:cNvSpPr>
          <p:nvPr/>
        </p:nvSpPr>
        <p:spPr bwMode="auto">
          <a:xfrm>
            <a:off x="2400300" y="4737100"/>
            <a:ext cx="6032500" cy="5207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solidFill>
                  <a:srgbClr val="1B3C73"/>
                </a:solidFill>
              </a:rPr>
              <a:t>Cleantech Bulgaria </a:t>
            </a:r>
            <a:r>
              <a:rPr lang="bg-BG" sz="1400" dirty="0" smtClean="0">
                <a:solidFill>
                  <a:srgbClr val="1B3C73"/>
                </a:solidFill>
              </a:rPr>
              <a:t>източник на иновации</a:t>
            </a:r>
            <a:endParaRPr lang="en-US" sz="1400" dirty="0">
              <a:solidFill>
                <a:srgbClr val="1B3C73"/>
              </a:solidFill>
            </a:endParaRPr>
          </a:p>
        </p:txBody>
      </p:sp>
      <p:sp>
        <p:nvSpPr>
          <p:cNvPr id="91" name="Rectangle 89"/>
          <p:cNvSpPr>
            <a:spLocks noChangeArrowheads="1"/>
          </p:cNvSpPr>
          <p:nvPr/>
        </p:nvSpPr>
        <p:spPr bwMode="auto">
          <a:xfrm>
            <a:off x="3652838" y="4167188"/>
            <a:ext cx="1092200" cy="469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14300" indent="-114300" algn="ctr" eaLnBrk="1" hangingPunct="1">
              <a:buClr>
                <a:srgbClr val="50DD22"/>
              </a:buClr>
              <a:buFont typeface="Tahoma" pitchFamily="34" charset="0"/>
              <a:buNone/>
            </a:pPr>
            <a:r>
              <a:rPr lang="bg-BG" sz="1200" dirty="0" smtClean="0">
                <a:solidFill>
                  <a:srgbClr val="1B3C73"/>
                </a:solidFill>
              </a:rPr>
              <a:t>Управление на</a:t>
            </a:r>
          </a:p>
          <a:p>
            <a:pPr marL="114300" indent="-114300" algn="ctr" eaLnBrk="1" hangingPunct="1">
              <a:buClr>
                <a:srgbClr val="50DD22"/>
              </a:buClr>
              <a:buFont typeface="Tahoma" pitchFamily="34" charset="0"/>
              <a:buNone/>
            </a:pPr>
            <a:r>
              <a:rPr lang="bg-BG" sz="1200" dirty="0" smtClean="0">
                <a:solidFill>
                  <a:srgbClr val="1B3C73"/>
                </a:solidFill>
              </a:rPr>
              <a:t>съдържанието</a:t>
            </a:r>
            <a:endParaRPr lang="en-US" sz="1200" dirty="0">
              <a:solidFill>
                <a:srgbClr val="1B3C73"/>
              </a:solidFill>
            </a:endParaRP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4872038" y="4167188"/>
            <a:ext cx="1092200" cy="469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14300" indent="-114300" algn="ctr" eaLnBrk="1" hangingPunct="1">
              <a:buClr>
                <a:srgbClr val="50DD22"/>
              </a:buClr>
              <a:buFont typeface="Tahoma" pitchFamily="34" charset="0"/>
              <a:buNone/>
            </a:pPr>
            <a:r>
              <a:rPr lang="bg-BG" sz="1200" dirty="0" smtClean="0">
                <a:solidFill>
                  <a:srgbClr val="1B3C73"/>
                </a:solidFill>
              </a:rPr>
              <a:t>Пазар и</a:t>
            </a:r>
          </a:p>
          <a:p>
            <a:pPr marL="114300" indent="-114300" algn="ctr" eaLnBrk="1" hangingPunct="1">
              <a:buClr>
                <a:srgbClr val="50DD22"/>
              </a:buClr>
              <a:buFont typeface="Tahoma" pitchFamily="34" charset="0"/>
              <a:buNone/>
            </a:pPr>
            <a:r>
              <a:rPr lang="bg-BG" sz="1200" dirty="0" smtClean="0">
                <a:solidFill>
                  <a:srgbClr val="1B3C73"/>
                </a:solidFill>
              </a:rPr>
              <a:t>възможности</a:t>
            </a:r>
            <a:endParaRPr lang="en-US" sz="1200" dirty="0">
              <a:solidFill>
                <a:srgbClr val="1B3C73"/>
              </a:solidFill>
            </a:endParaRPr>
          </a:p>
        </p:txBody>
      </p:sp>
      <p:sp>
        <p:nvSpPr>
          <p:cNvPr id="93" name="Rectangle 93"/>
          <p:cNvSpPr>
            <a:spLocks noChangeArrowheads="1"/>
          </p:cNvSpPr>
          <p:nvPr/>
        </p:nvSpPr>
        <p:spPr bwMode="auto">
          <a:xfrm>
            <a:off x="6103938" y="4167188"/>
            <a:ext cx="1092200" cy="469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14300" indent="-114300" algn="ctr" eaLnBrk="1" hangingPunct="1">
              <a:buClr>
                <a:srgbClr val="50DD22"/>
              </a:buClr>
              <a:buFont typeface="Tahoma" pitchFamily="34" charset="0"/>
              <a:buNone/>
            </a:pPr>
            <a:r>
              <a:rPr lang="bg-BG" sz="1200" dirty="0" smtClean="0">
                <a:solidFill>
                  <a:srgbClr val="1B3C73"/>
                </a:solidFill>
              </a:rPr>
              <a:t>Финансиране</a:t>
            </a:r>
            <a:r>
              <a:rPr lang="en-US" sz="1200" dirty="0" smtClean="0">
                <a:solidFill>
                  <a:srgbClr val="1B3C73"/>
                </a:solidFill>
              </a:rPr>
              <a:t> </a:t>
            </a:r>
            <a:endParaRPr lang="en-US" sz="1200" dirty="0">
              <a:solidFill>
                <a:srgbClr val="1B3C73"/>
              </a:solidFill>
            </a:endParaRPr>
          </a:p>
        </p:txBody>
      </p:sp>
      <p:sp>
        <p:nvSpPr>
          <p:cNvPr id="94" name="Rectangle 95"/>
          <p:cNvSpPr>
            <a:spLocks noChangeArrowheads="1"/>
          </p:cNvSpPr>
          <p:nvPr/>
        </p:nvSpPr>
        <p:spPr bwMode="auto">
          <a:xfrm>
            <a:off x="7361238" y="4167188"/>
            <a:ext cx="1092200" cy="469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14300" indent="-114300" algn="ctr" eaLnBrk="1" hangingPunct="1">
              <a:buClr>
                <a:srgbClr val="50DD22"/>
              </a:buClr>
              <a:buFont typeface="Tahoma" pitchFamily="34" charset="0"/>
              <a:buNone/>
            </a:pPr>
            <a:r>
              <a:rPr lang="bg-BG" sz="1200" dirty="0" smtClean="0">
                <a:solidFill>
                  <a:srgbClr val="1B3C73"/>
                </a:solidFill>
              </a:rPr>
              <a:t>Поле за </a:t>
            </a:r>
          </a:p>
          <a:p>
            <a:pPr marL="114300" indent="-114300" algn="ctr" eaLnBrk="1" hangingPunct="1">
              <a:buClr>
                <a:srgbClr val="50DD22"/>
              </a:buClr>
              <a:buFont typeface="Tahoma" pitchFamily="34" charset="0"/>
              <a:buNone/>
            </a:pPr>
            <a:r>
              <a:rPr lang="bg-BG" sz="1200" dirty="0" smtClean="0">
                <a:solidFill>
                  <a:srgbClr val="1B3C73"/>
                </a:solidFill>
              </a:rPr>
              <a:t>иновации</a:t>
            </a:r>
            <a:endParaRPr lang="en-US" sz="1200" dirty="0">
              <a:solidFill>
                <a:srgbClr val="1B3C73"/>
              </a:solidFill>
            </a:endParaRPr>
          </a:p>
        </p:txBody>
      </p:sp>
      <p:sp>
        <p:nvSpPr>
          <p:cNvPr id="95" name="AutoShape 122"/>
          <p:cNvSpPr>
            <a:spLocks noChangeArrowheads="1"/>
          </p:cNvSpPr>
          <p:nvPr/>
        </p:nvSpPr>
        <p:spPr bwMode="auto">
          <a:xfrm rot="10800000">
            <a:off x="5062538" y="2641600"/>
            <a:ext cx="719137" cy="254000"/>
          </a:xfrm>
          <a:prstGeom prst="upArrow">
            <a:avLst>
              <a:gd name="adj1" fmla="val 46574"/>
              <a:gd name="adj2" fmla="val 48750"/>
            </a:avLst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Rectangle 123"/>
          <p:cNvSpPr>
            <a:spLocks noChangeArrowheads="1"/>
          </p:cNvSpPr>
          <p:nvPr/>
        </p:nvSpPr>
        <p:spPr bwMode="auto">
          <a:xfrm>
            <a:off x="2311400" y="2986088"/>
            <a:ext cx="6223000" cy="684212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AutoShape 124"/>
          <p:cNvSpPr>
            <a:spLocks noChangeArrowheads="1"/>
          </p:cNvSpPr>
          <p:nvPr/>
        </p:nvSpPr>
        <p:spPr bwMode="auto">
          <a:xfrm rot="10800000">
            <a:off x="5062538" y="3771900"/>
            <a:ext cx="719137" cy="254000"/>
          </a:xfrm>
          <a:prstGeom prst="upArrow">
            <a:avLst>
              <a:gd name="adj1" fmla="val 46574"/>
              <a:gd name="adj2" fmla="val 48750"/>
            </a:avLst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Rectangle 125"/>
          <p:cNvSpPr>
            <a:spLocks noChangeArrowheads="1"/>
          </p:cNvSpPr>
          <p:nvPr/>
        </p:nvSpPr>
        <p:spPr bwMode="auto">
          <a:xfrm>
            <a:off x="2311400" y="5653088"/>
            <a:ext cx="6223000" cy="684212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 Box 126"/>
          <p:cNvSpPr txBox="1">
            <a:spLocks noChangeArrowheads="1"/>
          </p:cNvSpPr>
          <p:nvPr/>
        </p:nvSpPr>
        <p:spPr bwMode="auto">
          <a:xfrm>
            <a:off x="2510207" y="1673853"/>
            <a:ext cx="58464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1200" dirty="0" smtClean="0">
                <a:solidFill>
                  <a:srgbClr val="1B3C73"/>
                </a:solidFill>
              </a:rPr>
              <a:t>Експерти</a:t>
            </a:r>
            <a:r>
              <a:rPr lang="en-US" sz="1200" dirty="0" smtClean="0">
                <a:solidFill>
                  <a:srgbClr val="1B3C73"/>
                </a:solidFill>
              </a:rPr>
              <a:t>, </a:t>
            </a:r>
            <a:r>
              <a:rPr lang="bg-BG" sz="1200" dirty="0" smtClean="0">
                <a:solidFill>
                  <a:srgbClr val="1B3C73"/>
                </a:solidFill>
              </a:rPr>
              <a:t>Мениджъри</a:t>
            </a:r>
            <a:r>
              <a:rPr lang="en-US" sz="1200" dirty="0" smtClean="0">
                <a:solidFill>
                  <a:srgbClr val="1B3C73"/>
                </a:solidFill>
              </a:rPr>
              <a:t>, </a:t>
            </a:r>
            <a:r>
              <a:rPr lang="bg-BG" sz="1200" dirty="0" smtClean="0">
                <a:solidFill>
                  <a:srgbClr val="1B3C73"/>
                </a:solidFill>
              </a:rPr>
              <a:t>Изследователи</a:t>
            </a:r>
            <a:r>
              <a:rPr lang="en-US" sz="1200" dirty="0" smtClean="0">
                <a:solidFill>
                  <a:srgbClr val="1B3C73"/>
                </a:solidFill>
              </a:rPr>
              <a:t>, </a:t>
            </a:r>
            <a:r>
              <a:rPr lang="bg-BG" sz="1200" dirty="0" smtClean="0">
                <a:solidFill>
                  <a:srgbClr val="1B3C73"/>
                </a:solidFill>
              </a:rPr>
              <a:t>Предприемачи</a:t>
            </a:r>
            <a:r>
              <a:rPr lang="en-US" sz="1200" dirty="0" smtClean="0">
                <a:solidFill>
                  <a:srgbClr val="1B3C73"/>
                </a:solidFill>
              </a:rPr>
              <a:t>, </a:t>
            </a:r>
            <a:r>
              <a:rPr lang="bg-BG" sz="1200" dirty="0" smtClean="0">
                <a:solidFill>
                  <a:srgbClr val="1B3C73"/>
                </a:solidFill>
              </a:rPr>
              <a:t>Инвеститори</a:t>
            </a:r>
            <a:r>
              <a:rPr lang="en-US" sz="1200" dirty="0" smtClean="0">
                <a:solidFill>
                  <a:srgbClr val="1B3C73"/>
                </a:solidFill>
              </a:rPr>
              <a:t>, </a:t>
            </a:r>
            <a:r>
              <a:rPr lang="bg-BG" sz="1200" dirty="0" smtClean="0">
                <a:solidFill>
                  <a:srgbClr val="1B3C73"/>
                </a:solidFill>
              </a:rPr>
              <a:t>Политици</a:t>
            </a:r>
            <a:endParaRPr lang="en-US" sz="1200" dirty="0"/>
          </a:p>
        </p:txBody>
      </p:sp>
      <p:sp>
        <p:nvSpPr>
          <p:cNvPr id="100" name="Text Box 127"/>
          <p:cNvSpPr txBox="1">
            <a:spLocks noChangeArrowheads="1"/>
          </p:cNvSpPr>
          <p:nvPr/>
        </p:nvSpPr>
        <p:spPr bwMode="auto">
          <a:xfrm>
            <a:off x="2860232" y="2173288"/>
            <a:ext cx="518282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1200" dirty="0" smtClean="0">
                <a:solidFill>
                  <a:srgbClr val="1B3C73"/>
                </a:solidFill>
              </a:rPr>
              <a:t>“Чисти” компании</a:t>
            </a:r>
            <a:r>
              <a:rPr lang="en-US" sz="1200" dirty="0" smtClean="0">
                <a:solidFill>
                  <a:srgbClr val="1B3C73"/>
                </a:solidFill>
              </a:rPr>
              <a:t>, </a:t>
            </a:r>
            <a:r>
              <a:rPr lang="bg-BG" sz="1200" dirty="0">
                <a:solidFill>
                  <a:srgbClr val="1B3C73"/>
                </a:solidFill>
              </a:rPr>
              <a:t>д</a:t>
            </a:r>
            <a:r>
              <a:rPr lang="bg-BG" sz="1200" dirty="0" smtClean="0">
                <a:solidFill>
                  <a:srgbClr val="1B3C73"/>
                </a:solidFill>
              </a:rPr>
              <a:t>оставчици на услуги</a:t>
            </a:r>
            <a:r>
              <a:rPr lang="en-US" sz="1200" dirty="0" smtClean="0">
                <a:solidFill>
                  <a:srgbClr val="1B3C73"/>
                </a:solidFill>
              </a:rPr>
              <a:t>,</a:t>
            </a:r>
            <a:r>
              <a:rPr lang="bg-BG" sz="1200" dirty="0" smtClean="0">
                <a:solidFill>
                  <a:srgbClr val="1B3C73"/>
                </a:solidFill>
              </a:rPr>
              <a:t> НПО</a:t>
            </a:r>
            <a:r>
              <a:rPr lang="en-US" sz="1200" dirty="0" smtClean="0">
                <a:solidFill>
                  <a:srgbClr val="1B3C73"/>
                </a:solidFill>
              </a:rPr>
              <a:t>, </a:t>
            </a:r>
            <a:r>
              <a:rPr lang="bg-BG" sz="1200" dirty="0" smtClean="0">
                <a:solidFill>
                  <a:srgbClr val="1B3C73"/>
                </a:solidFill>
              </a:rPr>
              <a:t>Държавни институции</a:t>
            </a:r>
            <a:endParaRPr lang="en-US" sz="1200" dirty="0"/>
          </a:p>
        </p:txBody>
      </p:sp>
      <p:sp>
        <p:nvSpPr>
          <p:cNvPr id="101" name="Line 128"/>
          <p:cNvSpPr>
            <a:spLocks noChangeShapeType="1"/>
          </p:cNvSpPr>
          <p:nvPr/>
        </p:nvSpPr>
        <p:spPr bwMode="auto">
          <a:xfrm flipV="1">
            <a:off x="2594344" y="2071687"/>
            <a:ext cx="5686056" cy="1661"/>
          </a:xfrm>
          <a:prstGeom prst="line">
            <a:avLst/>
          </a:prstGeom>
          <a:noFill/>
          <a:ln w="9525" cap="rnd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bg-BG"/>
          </a:p>
        </p:txBody>
      </p:sp>
      <p:pic>
        <p:nvPicPr>
          <p:cNvPr id="38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8407" y="0"/>
            <a:ext cx="863981" cy="85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882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Text Box 60"/>
          <p:cNvSpPr txBox="1">
            <a:spLocks noChangeArrowheads="1"/>
          </p:cNvSpPr>
          <p:nvPr/>
        </p:nvSpPr>
        <p:spPr bwMode="auto">
          <a:xfrm>
            <a:off x="3448050" y="6515100"/>
            <a:ext cx="56007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b="1">
                <a:solidFill>
                  <a:srgbClr val="CCCCCC"/>
                </a:solidFill>
                <a:cs typeface="ヒラギノ角ゴ Pro W3"/>
              </a:rPr>
              <a:t>Management :: Networking :: Communication      </a:t>
            </a:r>
            <a:r>
              <a:rPr lang="en-US" sz="1000" b="1">
                <a:cs typeface="ヒラギノ角ゴ Pro W3"/>
                <a:hlinkClick r:id="rId3"/>
              </a:rPr>
              <a:t>www.cleantech.bg</a:t>
            </a:r>
            <a:endParaRPr lang="en-US" sz="1000">
              <a:cs typeface="ヒラギノ角ゴ Pro W3"/>
            </a:endParaRPr>
          </a:p>
        </p:txBody>
      </p:sp>
      <p:pic>
        <p:nvPicPr>
          <p:cNvPr id="35847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8788" y="0"/>
            <a:ext cx="863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66A0748-146A-4877-B695-857831647A71}" type="slidenum">
              <a:rPr lang="en-GB"/>
              <a:pPr/>
              <a:t>5</a:t>
            </a:fld>
            <a:endParaRPr lang="en-GB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06438"/>
            <a:ext cx="7772400" cy="876300"/>
          </a:xfrm>
        </p:spPr>
        <p:txBody>
          <a:bodyPr/>
          <a:lstStyle/>
          <a:p>
            <a:pPr eaLnBrk="1" hangingPunct="1"/>
            <a:r>
              <a:rPr lang="bg-BG" dirty="0" smtClean="0"/>
              <a:t>Иновационната екосистема в Европа</a:t>
            </a:r>
            <a:endParaRPr lang="en-GB" dirty="0" smtClean="0"/>
          </a:p>
        </p:txBody>
      </p:sp>
      <p:sp>
        <p:nvSpPr>
          <p:cNvPr id="15" name="object 2"/>
          <p:cNvSpPr txBox="1"/>
          <p:nvPr/>
        </p:nvSpPr>
        <p:spPr>
          <a:xfrm>
            <a:off x="4498664" y="5868092"/>
            <a:ext cx="4354823" cy="4171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46">
              <a:lnSpc>
                <a:spcPts val="1530"/>
              </a:lnSpc>
              <a:spcBef>
                <a:spcPts val="76"/>
              </a:spcBef>
            </a:pPr>
            <a:r>
              <a:rPr sz="2100" b="1" spc="4" baseline="1950" dirty="0" smtClean="0">
                <a:solidFill>
                  <a:srgbClr val="2F2F2F"/>
                </a:solidFill>
                <a:latin typeface="Calibri"/>
                <a:cs typeface="Calibri"/>
              </a:rPr>
              <a:t>Gl</a:t>
            </a:r>
            <a:r>
              <a:rPr sz="2100" b="1" spc="0" baseline="1950" dirty="0" smtClean="0">
                <a:solidFill>
                  <a:srgbClr val="2F2F2F"/>
                </a:solidFill>
                <a:latin typeface="Calibri"/>
                <a:cs typeface="Calibri"/>
              </a:rPr>
              <a:t>o</a:t>
            </a:r>
            <a:r>
              <a:rPr sz="2100" b="1" spc="4" baseline="1950" dirty="0" smtClean="0">
                <a:solidFill>
                  <a:srgbClr val="2F2F2F"/>
                </a:solidFill>
                <a:latin typeface="Calibri"/>
                <a:cs typeface="Calibri"/>
              </a:rPr>
              <a:t>ba</a:t>
            </a:r>
            <a:r>
              <a:rPr sz="2100" b="1" spc="0" baseline="1950" dirty="0" smtClean="0">
                <a:solidFill>
                  <a:srgbClr val="2F2F2F"/>
                </a:solidFill>
                <a:latin typeface="Calibri"/>
                <a:cs typeface="Calibri"/>
              </a:rPr>
              <a:t>l</a:t>
            </a:r>
            <a:r>
              <a:rPr sz="2100" b="1" spc="-24" baseline="1950" dirty="0" smtClean="0">
                <a:solidFill>
                  <a:srgbClr val="2F2F2F"/>
                </a:solidFill>
                <a:latin typeface="Calibri"/>
                <a:cs typeface="Calibri"/>
              </a:rPr>
              <a:t> </a:t>
            </a:r>
            <a:r>
              <a:rPr sz="2100" b="1" spc="4" baseline="1950" dirty="0" smtClean="0">
                <a:solidFill>
                  <a:srgbClr val="2F2F2F"/>
                </a:solidFill>
                <a:latin typeface="Calibri"/>
                <a:cs typeface="Calibri"/>
              </a:rPr>
              <a:t>in</a:t>
            </a:r>
            <a:r>
              <a:rPr sz="2100" b="1" spc="0" baseline="1950" dirty="0" smtClean="0">
                <a:solidFill>
                  <a:srgbClr val="2F2F2F"/>
                </a:solidFill>
                <a:latin typeface="Calibri"/>
                <a:cs typeface="Calibri"/>
              </a:rPr>
              <a:t>no</a:t>
            </a:r>
            <a:r>
              <a:rPr sz="2100" b="1" spc="-29" baseline="1950" dirty="0" smtClean="0">
                <a:solidFill>
                  <a:srgbClr val="2F2F2F"/>
                </a:solidFill>
                <a:latin typeface="Calibri"/>
                <a:cs typeface="Calibri"/>
              </a:rPr>
              <a:t>v</a:t>
            </a:r>
            <a:r>
              <a:rPr sz="2100" b="1" spc="-9" baseline="1950" dirty="0" smtClean="0">
                <a:solidFill>
                  <a:srgbClr val="2F2F2F"/>
                </a:solidFill>
                <a:latin typeface="Calibri"/>
                <a:cs typeface="Calibri"/>
              </a:rPr>
              <a:t>a</a:t>
            </a:r>
            <a:r>
              <a:rPr sz="2100" b="1" spc="4" baseline="1950" dirty="0" smtClean="0">
                <a:solidFill>
                  <a:srgbClr val="2F2F2F"/>
                </a:solidFill>
                <a:latin typeface="Calibri"/>
                <a:cs typeface="Calibri"/>
              </a:rPr>
              <a:t>ti</a:t>
            </a:r>
            <a:r>
              <a:rPr sz="2100" b="1" spc="0" baseline="1950" dirty="0" smtClean="0">
                <a:solidFill>
                  <a:srgbClr val="2F2F2F"/>
                </a:solidFill>
                <a:latin typeface="Calibri"/>
                <a:cs typeface="Calibri"/>
              </a:rPr>
              <a:t>on</a:t>
            </a:r>
            <a:r>
              <a:rPr sz="2100" b="1" spc="-49" baseline="1950" dirty="0" smtClean="0">
                <a:solidFill>
                  <a:srgbClr val="2F2F2F"/>
                </a:solidFill>
                <a:latin typeface="Calibri"/>
                <a:cs typeface="Calibri"/>
              </a:rPr>
              <a:t> </a:t>
            </a:r>
            <a:r>
              <a:rPr sz="2100" b="1" spc="4" baseline="1950" dirty="0" smtClean="0">
                <a:solidFill>
                  <a:srgbClr val="2F2F2F"/>
                </a:solidFill>
                <a:latin typeface="Calibri"/>
                <a:cs typeface="Calibri"/>
              </a:rPr>
              <a:t>p</a:t>
            </a:r>
            <a:r>
              <a:rPr sz="2100" b="1" spc="0" baseline="1950" dirty="0" smtClean="0">
                <a:solidFill>
                  <a:srgbClr val="2F2F2F"/>
                </a:solidFill>
                <a:latin typeface="Calibri"/>
                <a:cs typeface="Calibri"/>
              </a:rPr>
              <a:t>e</a:t>
            </a:r>
            <a:r>
              <a:rPr sz="2100" b="1" spc="4" baseline="1950" dirty="0" smtClean="0">
                <a:solidFill>
                  <a:srgbClr val="2F2F2F"/>
                </a:solidFill>
                <a:latin typeface="Calibri"/>
                <a:cs typeface="Calibri"/>
              </a:rPr>
              <a:t>r</a:t>
            </a:r>
            <a:r>
              <a:rPr sz="2100" b="1" spc="-25" baseline="1950" dirty="0" smtClean="0">
                <a:solidFill>
                  <a:srgbClr val="2F2F2F"/>
                </a:solidFill>
                <a:latin typeface="Calibri"/>
                <a:cs typeface="Calibri"/>
              </a:rPr>
              <a:t>f</a:t>
            </a:r>
            <a:r>
              <a:rPr sz="2100" b="1" spc="0" baseline="1950" dirty="0" smtClean="0">
                <a:solidFill>
                  <a:srgbClr val="2F2F2F"/>
                </a:solidFill>
                <a:latin typeface="Calibri"/>
                <a:cs typeface="Calibri"/>
              </a:rPr>
              <a:t>o</a:t>
            </a:r>
            <a:r>
              <a:rPr sz="2100" b="1" spc="4" baseline="1950" dirty="0" smtClean="0">
                <a:solidFill>
                  <a:srgbClr val="2F2F2F"/>
                </a:solidFill>
                <a:latin typeface="Calibri"/>
                <a:cs typeface="Calibri"/>
              </a:rPr>
              <a:t>r</a:t>
            </a:r>
            <a:r>
              <a:rPr sz="2100" b="1" spc="0" baseline="1950" dirty="0" smtClean="0">
                <a:solidFill>
                  <a:srgbClr val="2F2F2F"/>
                </a:solidFill>
                <a:latin typeface="Calibri"/>
                <a:cs typeface="Calibri"/>
              </a:rPr>
              <a:t>m</a:t>
            </a:r>
            <a:r>
              <a:rPr sz="2100" b="1" spc="4" baseline="1950" dirty="0" smtClean="0">
                <a:solidFill>
                  <a:srgbClr val="2F2F2F"/>
                </a:solidFill>
                <a:latin typeface="Calibri"/>
                <a:cs typeface="Calibri"/>
              </a:rPr>
              <a:t>a</a:t>
            </a:r>
            <a:r>
              <a:rPr sz="2100" b="1" spc="-9" baseline="1950" dirty="0" smtClean="0">
                <a:solidFill>
                  <a:srgbClr val="2F2F2F"/>
                </a:solidFill>
                <a:latin typeface="Calibri"/>
                <a:cs typeface="Calibri"/>
              </a:rPr>
              <a:t>n</a:t>
            </a:r>
            <a:r>
              <a:rPr sz="2100" b="1" spc="0" baseline="1950" dirty="0" smtClean="0">
                <a:solidFill>
                  <a:srgbClr val="2F2F2F"/>
                </a:solidFill>
                <a:latin typeface="Calibri"/>
                <a:cs typeface="Calibri"/>
              </a:rPr>
              <a:t>ce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ts val="1680"/>
              </a:lnSpc>
              <a:spcBef>
                <a:spcPts val="7"/>
              </a:spcBef>
            </a:pPr>
            <a:r>
              <a:rPr sz="2100" spc="-4" baseline="1950" dirty="0" smtClean="0">
                <a:solidFill>
                  <a:srgbClr val="2F2F2F"/>
                </a:solidFill>
                <a:latin typeface="Calibri"/>
                <a:cs typeface="Calibri"/>
              </a:rPr>
              <a:t>Inn</a:t>
            </a:r>
            <a:r>
              <a:rPr sz="2100" spc="4" baseline="1950" dirty="0" smtClean="0">
                <a:solidFill>
                  <a:srgbClr val="2F2F2F"/>
                </a:solidFill>
                <a:latin typeface="Calibri"/>
                <a:cs typeface="Calibri"/>
              </a:rPr>
              <a:t>o</a:t>
            </a:r>
            <a:r>
              <a:rPr sz="2100" spc="-19" baseline="1950" dirty="0" smtClean="0">
                <a:solidFill>
                  <a:srgbClr val="2F2F2F"/>
                </a:solidFill>
                <a:latin typeface="Calibri"/>
                <a:cs typeface="Calibri"/>
              </a:rPr>
              <a:t>v</a:t>
            </a:r>
            <a:r>
              <a:rPr sz="2100" spc="-14" baseline="1950" dirty="0" smtClean="0">
                <a:solidFill>
                  <a:srgbClr val="2F2F2F"/>
                </a:solidFill>
                <a:latin typeface="Calibri"/>
                <a:cs typeface="Calibri"/>
              </a:rPr>
              <a:t>a</a:t>
            </a:r>
            <a:r>
              <a:rPr sz="2100" spc="0" baseline="1950" dirty="0" smtClean="0">
                <a:solidFill>
                  <a:srgbClr val="2F2F2F"/>
                </a:solidFill>
                <a:latin typeface="Calibri"/>
                <a:cs typeface="Calibri"/>
              </a:rPr>
              <a:t>ti</a:t>
            </a:r>
            <a:r>
              <a:rPr sz="2100" spc="4" baseline="1950" dirty="0" smtClean="0">
                <a:solidFill>
                  <a:srgbClr val="2F2F2F"/>
                </a:solidFill>
                <a:latin typeface="Calibri"/>
                <a:cs typeface="Calibri"/>
              </a:rPr>
              <a:t>o</a:t>
            </a:r>
            <a:r>
              <a:rPr sz="2100" spc="0" baseline="1950" dirty="0" smtClean="0">
                <a:solidFill>
                  <a:srgbClr val="2F2F2F"/>
                </a:solidFill>
                <a:latin typeface="Calibri"/>
                <a:cs typeface="Calibri"/>
              </a:rPr>
              <a:t>n U</a:t>
            </a:r>
            <a:r>
              <a:rPr sz="2100" spc="-4" baseline="1950" dirty="0" smtClean="0">
                <a:solidFill>
                  <a:srgbClr val="2F2F2F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2F2F2F"/>
                </a:solidFill>
                <a:latin typeface="Calibri"/>
                <a:cs typeface="Calibri"/>
              </a:rPr>
              <a:t>i</a:t>
            </a:r>
            <a:r>
              <a:rPr sz="2100" spc="4" baseline="1950" dirty="0" smtClean="0">
                <a:solidFill>
                  <a:srgbClr val="2F2F2F"/>
                </a:solidFill>
                <a:latin typeface="Calibri"/>
                <a:cs typeface="Calibri"/>
              </a:rPr>
              <a:t>o</a:t>
            </a:r>
            <a:r>
              <a:rPr sz="2100" spc="0" baseline="1950" dirty="0" smtClean="0">
                <a:solidFill>
                  <a:srgbClr val="2F2F2F"/>
                </a:solidFill>
                <a:latin typeface="Calibri"/>
                <a:cs typeface="Calibri"/>
              </a:rPr>
              <a:t>n </a:t>
            </a:r>
            <a:r>
              <a:rPr sz="2100" spc="4" baseline="1950" dirty="0" smtClean="0">
                <a:solidFill>
                  <a:srgbClr val="2F2F2F"/>
                </a:solidFill>
                <a:latin typeface="Calibri"/>
                <a:cs typeface="Calibri"/>
              </a:rPr>
              <a:t>S</a:t>
            </a:r>
            <a:r>
              <a:rPr sz="2100" spc="-19" baseline="1950" dirty="0" smtClean="0">
                <a:solidFill>
                  <a:srgbClr val="2F2F2F"/>
                </a:solidFill>
                <a:latin typeface="Calibri"/>
                <a:cs typeface="Calibri"/>
              </a:rPr>
              <a:t>c</a:t>
            </a:r>
            <a:r>
              <a:rPr sz="2100" spc="4" baseline="1950" dirty="0" smtClean="0">
                <a:solidFill>
                  <a:srgbClr val="2F2F2F"/>
                </a:solidFill>
                <a:latin typeface="Calibri"/>
                <a:cs typeface="Calibri"/>
              </a:rPr>
              <a:t>o</a:t>
            </a:r>
            <a:r>
              <a:rPr sz="2100" spc="-19" baseline="1950" dirty="0" smtClean="0">
                <a:solidFill>
                  <a:srgbClr val="2F2F2F"/>
                </a:solidFill>
                <a:latin typeface="Calibri"/>
                <a:cs typeface="Calibri"/>
              </a:rPr>
              <a:t>r</a:t>
            </a:r>
            <a:r>
              <a:rPr sz="2100" spc="-4" baseline="1950" dirty="0" smtClean="0">
                <a:solidFill>
                  <a:srgbClr val="2F2F2F"/>
                </a:solidFill>
                <a:latin typeface="Calibri"/>
                <a:cs typeface="Calibri"/>
              </a:rPr>
              <a:t>eb</a:t>
            </a:r>
            <a:r>
              <a:rPr sz="2100" spc="4" baseline="1950" dirty="0" smtClean="0">
                <a:solidFill>
                  <a:srgbClr val="2F2F2F"/>
                </a:solidFill>
                <a:latin typeface="Calibri"/>
                <a:cs typeface="Calibri"/>
              </a:rPr>
              <a:t>o</a:t>
            </a:r>
            <a:r>
              <a:rPr sz="2100" spc="0" baseline="1950" dirty="0" smtClean="0">
                <a:solidFill>
                  <a:srgbClr val="2F2F2F"/>
                </a:solidFill>
                <a:latin typeface="Calibri"/>
                <a:cs typeface="Calibri"/>
              </a:rPr>
              <a:t>a</a:t>
            </a:r>
            <a:r>
              <a:rPr sz="2100" spc="-19" baseline="1950" dirty="0" smtClean="0">
                <a:solidFill>
                  <a:srgbClr val="2F2F2F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2F2F2F"/>
                </a:solidFill>
                <a:latin typeface="Calibri"/>
                <a:cs typeface="Calibri"/>
              </a:rPr>
              <a:t>d</a:t>
            </a:r>
            <a:r>
              <a:rPr sz="2100" spc="-19" baseline="1950" dirty="0" smtClean="0">
                <a:solidFill>
                  <a:srgbClr val="2F2F2F"/>
                </a:solidFill>
                <a:latin typeface="Calibri"/>
                <a:cs typeface="Calibri"/>
              </a:rPr>
              <a:t> </a:t>
            </a:r>
            <a:r>
              <a:rPr sz="2100" spc="-4" baseline="1950" dirty="0" smtClean="0">
                <a:solidFill>
                  <a:srgbClr val="2F2F2F"/>
                </a:solidFill>
                <a:latin typeface="Calibri"/>
                <a:cs typeface="Calibri"/>
              </a:rPr>
              <a:t>201</a:t>
            </a:r>
            <a:r>
              <a:rPr sz="2100" spc="0" baseline="1950" dirty="0" smtClean="0">
                <a:solidFill>
                  <a:srgbClr val="2F2F2F"/>
                </a:solidFill>
                <a:latin typeface="Calibri"/>
                <a:cs typeface="Calibri"/>
              </a:rPr>
              <a:t>5</a:t>
            </a:r>
            <a:r>
              <a:rPr sz="2100" spc="14" baseline="1950" dirty="0" smtClean="0">
                <a:solidFill>
                  <a:srgbClr val="2F2F2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F2F2F"/>
                </a:solidFill>
                <a:latin typeface="Calibri"/>
                <a:cs typeface="Calibri"/>
              </a:rPr>
              <a:t>–</a:t>
            </a:r>
            <a:r>
              <a:rPr sz="2100" spc="-9" baseline="1950" dirty="0" smtClean="0">
                <a:solidFill>
                  <a:srgbClr val="2F2F2F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2F2F2F"/>
                </a:solidFill>
                <a:latin typeface="Calibri"/>
                <a:cs typeface="Calibri"/>
              </a:rPr>
              <a:t>E</a:t>
            </a:r>
            <a:r>
              <a:rPr sz="2100" spc="-4" baseline="1950" dirty="0" smtClean="0">
                <a:solidFill>
                  <a:srgbClr val="2F2F2F"/>
                </a:solidFill>
                <a:latin typeface="Calibri"/>
                <a:cs typeface="Calibri"/>
              </a:rPr>
              <a:t>u</a:t>
            </a:r>
            <a:r>
              <a:rPr sz="2100" spc="-19" baseline="1950" dirty="0" smtClean="0">
                <a:solidFill>
                  <a:srgbClr val="2F2F2F"/>
                </a:solidFill>
                <a:latin typeface="Calibri"/>
                <a:cs typeface="Calibri"/>
              </a:rPr>
              <a:t>r</a:t>
            </a:r>
            <a:r>
              <a:rPr sz="2100" spc="4" baseline="1950" dirty="0" smtClean="0">
                <a:solidFill>
                  <a:srgbClr val="2F2F2F"/>
                </a:solidFill>
                <a:latin typeface="Calibri"/>
                <a:cs typeface="Calibri"/>
              </a:rPr>
              <a:t>o</a:t>
            </a:r>
            <a:r>
              <a:rPr sz="2100" spc="-4" baseline="1950" dirty="0" smtClean="0">
                <a:solidFill>
                  <a:srgbClr val="2F2F2F"/>
                </a:solidFill>
                <a:latin typeface="Calibri"/>
                <a:cs typeface="Calibri"/>
              </a:rPr>
              <a:t>pe</a:t>
            </a:r>
            <a:r>
              <a:rPr sz="2100" spc="0" baseline="1950" dirty="0" smtClean="0">
                <a:solidFill>
                  <a:srgbClr val="2F2F2F"/>
                </a:solidFill>
                <a:latin typeface="Calibri"/>
                <a:cs typeface="Calibri"/>
              </a:rPr>
              <a:t>an</a:t>
            </a:r>
            <a:r>
              <a:rPr sz="2100" spc="14" baseline="1950" dirty="0" smtClean="0">
                <a:solidFill>
                  <a:srgbClr val="2F2F2F"/>
                </a:solidFill>
                <a:latin typeface="Calibri"/>
                <a:cs typeface="Calibri"/>
              </a:rPr>
              <a:t> </a:t>
            </a:r>
            <a:r>
              <a:rPr sz="2100" spc="-4" baseline="1950" dirty="0" smtClean="0">
                <a:solidFill>
                  <a:srgbClr val="2F2F2F"/>
                </a:solidFill>
                <a:latin typeface="Calibri"/>
                <a:cs typeface="Calibri"/>
              </a:rPr>
              <a:t>C</a:t>
            </a:r>
            <a:r>
              <a:rPr sz="2100" spc="4" baseline="1950" dirty="0" smtClean="0">
                <a:solidFill>
                  <a:srgbClr val="2F2F2F"/>
                </a:solidFill>
                <a:latin typeface="Calibri"/>
                <a:cs typeface="Calibri"/>
              </a:rPr>
              <a:t>o</a:t>
            </a:r>
            <a:r>
              <a:rPr sz="2100" spc="-4" baseline="1950" dirty="0" smtClean="0">
                <a:solidFill>
                  <a:srgbClr val="2F2F2F"/>
                </a:solidFill>
                <a:latin typeface="Calibri"/>
                <a:cs typeface="Calibri"/>
              </a:rPr>
              <a:t>mm</a:t>
            </a:r>
            <a:r>
              <a:rPr sz="2100" spc="0" baseline="1950" dirty="0" smtClean="0">
                <a:solidFill>
                  <a:srgbClr val="2F2F2F"/>
                </a:solidFill>
                <a:latin typeface="Calibri"/>
                <a:cs typeface="Calibri"/>
              </a:rPr>
              <a:t>i</a:t>
            </a:r>
            <a:r>
              <a:rPr sz="2100" spc="4" baseline="1950" dirty="0" smtClean="0">
                <a:solidFill>
                  <a:srgbClr val="2F2F2F"/>
                </a:solidFill>
                <a:latin typeface="Calibri"/>
                <a:cs typeface="Calibri"/>
              </a:rPr>
              <a:t>ss</a:t>
            </a:r>
            <a:r>
              <a:rPr sz="2100" spc="0" baseline="1950" dirty="0" smtClean="0">
                <a:solidFill>
                  <a:srgbClr val="2F2F2F"/>
                </a:solidFill>
                <a:latin typeface="Calibri"/>
                <a:cs typeface="Calibri"/>
              </a:rPr>
              <a:t>i</a:t>
            </a:r>
            <a:r>
              <a:rPr sz="2100" spc="4" baseline="1950" dirty="0" smtClean="0">
                <a:solidFill>
                  <a:srgbClr val="2F2F2F"/>
                </a:solidFill>
                <a:latin typeface="Calibri"/>
                <a:cs typeface="Calibri"/>
              </a:rPr>
              <a:t>o</a:t>
            </a:r>
            <a:r>
              <a:rPr sz="2100" spc="0" baseline="1950" dirty="0" smtClean="0">
                <a:solidFill>
                  <a:srgbClr val="2F2F2F"/>
                </a:solidFill>
                <a:latin typeface="Calibri"/>
                <a:cs typeface="Calibri"/>
              </a:rPr>
              <a:t>n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0" name="object 9"/>
          <p:cNvSpPr/>
          <p:nvPr/>
        </p:nvSpPr>
        <p:spPr>
          <a:xfrm>
            <a:off x="246062" y="1811456"/>
            <a:ext cx="8725212" cy="30960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3"/>
          <p:cNvSpPr txBox="1"/>
          <p:nvPr/>
        </p:nvSpPr>
        <p:spPr>
          <a:xfrm>
            <a:off x="810340" y="5240316"/>
            <a:ext cx="7538884" cy="528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>
            <a:defPPr>
              <a:defRPr lang="en-GB"/>
            </a:defPPr>
            <a:lvl1pPr marL="12700">
              <a:lnSpc>
                <a:spcPts val="1320"/>
              </a:lnSpc>
              <a:spcBef>
                <a:spcPts val="66"/>
              </a:spcBef>
              <a:defRPr sz="1200" i="1" spc="-4" baseline="2275">
                <a:solidFill>
                  <a:srgbClr val="2F2F2F"/>
                </a:solidFill>
                <a:latin typeface="Calibri"/>
                <a:cs typeface="Calibri"/>
              </a:defRPr>
            </a:lvl1pPr>
          </a:lstStyle>
          <a:p>
            <a:r>
              <a:rPr sz="2000" dirty="0"/>
              <a:t>Non-EU countries include Switzerland (CH), Iceland (IS), Norway (NO), Serbia (RS), Former Yugoslav Republic </a:t>
            </a:r>
            <a:r>
              <a:rPr sz="2000" dirty="0" smtClean="0"/>
              <a:t>of</a:t>
            </a:r>
            <a:r>
              <a:rPr lang="bg-BG" sz="2000" baseline="0" dirty="0"/>
              <a:t> </a:t>
            </a:r>
            <a:r>
              <a:rPr sz="2000" dirty="0" smtClean="0"/>
              <a:t>Macedonia </a:t>
            </a:r>
            <a:r>
              <a:rPr sz="2000" dirty="0"/>
              <a:t>(MK) and Turkey (TR).</a:t>
            </a:r>
          </a:p>
        </p:txBody>
      </p:sp>
    </p:spTree>
    <p:extLst>
      <p:ext uri="{BB962C8B-B14F-4D97-AF65-F5344CB8AC3E}">
        <p14:creationId xmlns:p14="http://schemas.microsoft.com/office/powerpoint/2010/main" val="338328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Image result for logo climate launchp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089" y="4266683"/>
            <a:ext cx="2170261" cy="2170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dirty="0" smtClean="0"/>
              <a:t>Как включваме българската</a:t>
            </a:r>
            <a:r>
              <a:rPr lang="en-GB" dirty="0" smtClean="0"/>
              <a:t> </a:t>
            </a:r>
            <a:r>
              <a:rPr lang="en-GB" dirty="0" err="1" smtClean="0"/>
              <a:t>Cleantech</a:t>
            </a:r>
            <a:r>
              <a:rPr lang="bg-BG" dirty="0" smtClean="0"/>
              <a:t> екосистема </a:t>
            </a:r>
            <a:r>
              <a:rPr lang="en-GB" dirty="0" smtClean="0"/>
              <a:t> </a:t>
            </a:r>
            <a:r>
              <a:rPr lang="bg-BG" dirty="0" smtClean="0"/>
              <a:t>в иновационния процес</a:t>
            </a:r>
            <a:r>
              <a:rPr lang="en-GB" dirty="0" smtClean="0"/>
              <a:t>?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3448050" y="6515100"/>
            <a:ext cx="56007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ahoma" pitchFamily="-16" charset="0"/>
              </a:rPr>
              <a:t>Management :: Networking :: Communication      </a:t>
            </a:r>
            <a:r>
              <a:rPr lang="en-US" sz="1000" b="1" dirty="0">
                <a:latin typeface="Tahoma" pitchFamily="-16" charset="0"/>
                <a:hlinkClick r:id="rId4"/>
              </a:rPr>
              <a:t>www.cleantech.bg</a:t>
            </a:r>
            <a:endParaRPr lang="en-US" sz="1000" dirty="0">
              <a:latin typeface="Tahoma" pitchFamily="-16" charset="0"/>
            </a:endParaRPr>
          </a:p>
        </p:txBody>
      </p:sp>
      <p:sp>
        <p:nvSpPr>
          <p:cNvPr id="10245" name="Rectangle 15"/>
          <p:cNvSpPr>
            <a:spLocks noChangeArrowheads="1"/>
          </p:cNvSpPr>
          <p:nvPr/>
        </p:nvSpPr>
        <p:spPr bwMode="auto">
          <a:xfrm>
            <a:off x="3905250" y="2124075"/>
            <a:ext cx="4864100" cy="174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50DD22"/>
              </a:buClr>
              <a:buFont typeface="Tahoma" pitchFamily="34" charset="0"/>
              <a:buChar char="•"/>
            </a:pPr>
            <a:endParaRPr lang="en-US" sz="1400">
              <a:solidFill>
                <a:srgbClr val="1B3C73"/>
              </a:solidFill>
            </a:endParaRPr>
          </a:p>
        </p:txBody>
      </p:sp>
      <p:sp>
        <p:nvSpPr>
          <p:cNvPr id="10246" name="Rectangle 16"/>
          <p:cNvSpPr>
            <a:spLocks noChangeArrowheads="1"/>
          </p:cNvSpPr>
          <p:nvPr/>
        </p:nvSpPr>
        <p:spPr bwMode="auto">
          <a:xfrm>
            <a:off x="401142" y="1839512"/>
            <a:ext cx="3952569" cy="242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50DD22"/>
              </a:buClr>
              <a:buFont typeface="Tahoma" pitchFamily="-16" charset="0"/>
              <a:buChar char="•"/>
            </a:pPr>
            <a:r>
              <a:rPr lang="bg-BG" sz="2000" b="1" dirty="0" smtClean="0">
                <a:solidFill>
                  <a:srgbClr val="002060"/>
                </a:solidFill>
              </a:rPr>
              <a:t>Бизнесът е ангажиран в клуб за устойчиво развитие </a:t>
            </a:r>
            <a:r>
              <a:rPr lang="en-US" sz="2000" dirty="0" smtClean="0">
                <a:solidFill>
                  <a:srgbClr val="002060"/>
                </a:solidFill>
              </a:rPr>
              <a:t>- </a:t>
            </a:r>
            <a:r>
              <a:rPr lang="en-US" sz="2000" dirty="0">
                <a:solidFill>
                  <a:srgbClr val="002060"/>
                </a:solidFill>
              </a:rPr>
              <a:t>Green Business Network </a:t>
            </a:r>
            <a:r>
              <a:rPr lang="en-US" sz="2000" dirty="0" smtClean="0">
                <a:solidFill>
                  <a:srgbClr val="002060"/>
                </a:solidFill>
              </a:rPr>
              <a:t>Bulgaria!</a:t>
            </a:r>
          </a:p>
          <a:p>
            <a:pPr eaLnBrk="1" hangingPunct="1">
              <a:spcBef>
                <a:spcPct val="20000"/>
              </a:spcBef>
              <a:buClr>
                <a:srgbClr val="50DD22"/>
              </a:buClr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50DD22"/>
              </a:buClr>
              <a:buFont typeface="Tahoma" pitchFamily="-16" charset="0"/>
              <a:buChar char="•"/>
            </a:pPr>
            <a:endParaRPr lang="en-GB" sz="2000" dirty="0" smtClean="0">
              <a:solidFill>
                <a:srgbClr val="1B3C73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50DD22"/>
              </a:buClr>
            </a:pPr>
            <a:endParaRPr lang="en-GB" sz="2000" dirty="0">
              <a:solidFill>
                <a:srgbClr val="1B3C73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50DD22"/>
              </a:buClr>
            </a:pPr>
            <a:r>
              <a:rPr lang="en-GB" sz="2000" dirty="0" smtClean="0">
                <a:solidFill>
                  <a:srgbClr val="1B3C73"/>
                </a:solidFill>
              </a:rPr>
              <a:t>     </a:t>
            </a:r>
            <a:endParaRPr lang="en-GB" sz="2000" dirty="0">
              <a:solidFill>
                <a:srgbClr val="1B3C73"/>
              </a:solidFill>
            </a:endParaRPr>
          </a:p>
        </p:txBody>
      </p:sp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8407" y="0"/>
            <a:ext cx="863981" cy="85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0" y="6497638"/>
            <a:ext cx="492125" cy="304800"/>
          </a:xfrm>
          <a:noFill/>
        </p:spPr>
        <p:txBody>
          <a:bodyPr/>
          <a:lstStyle/>
          <a:p>
            <a:fld id="{9038DFFE-F93D-4309-B5C3-56E7B9B6CDD8}" type="slidenum">
              <a:rPr lang="en-GB" smtClean="0"/>
              <a:pPr/>
              <a:t>6</a:t>
            </a:fld>
            <a:endParaRPr lang="en-GB" dirty="0" smtClean="0"/>
          </a:p>
        </p:txBody>
      </p:sp>
      <p:pic>
        <p:nvPicPr>
          <p:cNvPr id="1026" name="Picture 2" descr="http://events.cleantech.bg/assets/GBN/GBN_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48" y="5023677"/>
            <a:ext cx="1873311" cy="882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IC InnoEnerg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945" y="4714591"/>
            <a:ext cx="1518210" cy="1518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5791" y="4770756"/>
            <a:ext cx="1388389" cy="138838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370388" y="1825923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rgbClr val="50DD22"/>
              </a:buClr>
              <a:buFont typeface="Tahoma" pitchFamily="-16" charset="0"/>
              <a:buChar char="•"/>
            </a:pPr>
            <a:r>
              <a:rPr lang="bg-BG" sz="2000" b="1" dirty="0" smtClean="0">
                <a:solidFill>
                  <a:srgbClr val="002060"/>
                </a:solidFill>
              </a:rPr>
              <a:t>Предприемаческата общност </a:t>
            </a:r>
            <a:r>
              <a:rPr lang="bg-BG" sz="2000" dirty="0" smtClean="0">
                <a:solidFill>
                  <a:srgbClr val="002060"/>
                </a:solidFill>
              </a:rPr>
              <a:t>е мобилизирана чрез редица кампании за технологични иновации</a:t>
            </a:r>
            <a:endParaRPr lang="en-GB" sz="2000" dirty="0">
              <a:solidFill>
                <a:srgbClr val="1B3C73"/>
              </a:solidFill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612417" y="3293815"/>
            <a:ext cx="8079519" cy="1420776"/>
          </a:xfrm>
          <a:prstGeom prst="rect">
            <a:avLst/>
          </a:prstGeom>
          <a:ln>
            <a:headEnd/>
            <a:tailEnd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Bef>
                <a:spcPct val="20000"/>
              </a:spcBef>
              <a:buClr>
                <a:srgbClr val="50DD22"/>
              </a:buClr>
            </a:pPr>
            <a:r>
              <a:rPr lang="bg-BG" sz="2000" dirty="0" smtClean="0">
                <a:solidFill>
                  <a:srgbClr val="002060"/>
                </a:solidFill>
              </a:rPr>
              <a:t>Иновативни Български МСП и старт </a:t>
            </a:r>
            <a:r>
              <a:rPr lang="bg-BG" sz="2000" dirty="0" err="1" smtClean="0">
                <a:solidFill>
                  <a:srgbClr val="002060"/>
                </a:solidFill>
              </a:rPr>
              <a:t>ъпи</a:t>
            </a:r>
            <a:r>
              <a:rPr lang="bg-BG" sz="2000" dirty="0" smtClean="0">
                <a:solidFill>
                  <a:srgbClr val="002060"/>
                </a:solidFill>
              </a:rPr>
              <a:t> се включват в различни </a:t>
            </a:r>
            <a:r>
              <a:rPr lang="bg-BG" sz="2000" dirty="0" err="1" smtClean="0">
                <a:solidFill>
                  <a:srgbClr val="002060"/>
                </a:solidFill>
              </a:rPr>
              <a:t>коучинг</a:t>
            </a:r>
            <a:r>
              <a:rPr lang="bg-BG" sz="2000" dirty="0" smtClean="0">
                <a:solidFill>
                  <a:srgbClr val="002060"/>
                </a:solidFill>
              </a:rPr>
              <a:t> и </a:t>
            </a:r>
            <a:r>
              <a:rPr lang="bg-BG" sz="2000" dirty="0" err="1" smtClean="0">
                <a:solidFill>
                  <a:srgbClr val="002060"/>
                </a:solidFill>
              </a:rPr>
              <a:t>пре-акселераторки</a:t>
            </a:r>
            <a:r>
              <a:rPr lang="bg-BG" sz="2000" dirty="0" smtClean="0">
                <a:solidFill>
                  <a:srgbClr val="002060"/>
                </a:solidFill>
              </a:rPr>
              <a:t> програми по линия на ЕС. </a:t>
            </a:r>
            <a:r>
              <a:rPr lang="en-GB" sz="2000" dirty="0" smtClean="0">
                <a:solidFill>
                  <a:srgbClr val="1B3C73"/>
                </a:solidFill>
              </a:rPr>
              <a:t> </a:t>
            </a:r>
            <a:endParaRPr lang="bg-BG" sz="2000" dirty="0" smtClean="0">
              <a:solidFill>
                <a:srgbClr val="1B3C73"/>
              </a:solidFill>
            </a:endParaRPr>
          </a:p>
          <a:p>
            <a:pPr algn="ctr" eaLnBrk="1" hangingPunct="1">
              <a:spcBef>
                <a:spcPct val="20000"/>
              </a:spcBef>
              <a:buClr>
                <a:srgbClr val="50DD22"/>
              </a:buClr>
            </a:pPr>
            <a:r>
              <a:rPr lang="bg-BG" sz="2000" dirty="0">
                <a:solidFill>
                  <a:srgbClr val="002060"/>
                </a:solidFill>
              </a:rPr>
              <a:t>Старт на </a:t>
            </a:r>
            <a:r>
              <a:rPr lang="en-US" sz="2000" b="1" dirty="0">
                <a:solidFill>
                  <a:srgbClr val="002060"/>
                </a:solidFill>
              </a:rPr>
              <a:t>Acceleration Hub</a:t>
            </a:r>
            <a:r>
              <a:rPr lang="bg-BG" sz="2000" b="1" dirty="0">
                <a:solidFill>
                  <a:srgbClr val="002060"/>
                </a:solidFill>
              </a:rPr>
              <a:t> </a:t>
            </a:r>
            <a:r>
              <a:rPr lang="bg-BG" sz="2000" dirty="0">
                <a:solidFill>
                  <a:srgbClr val="002060"/>
                </a:solidFill>
              </a:rPr>
              <a:t>за стартиращи фирми в България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bg-BG" sz="2000" dirty="0">
                <a:solidFill>
                  <a:srgbClr val="002060"/>
                </a:solidFill>
              </a:rPr>
              <a:t>с </a:t>
            </a:r>
            <a:r>
              <a:rPr lang="en-US" sz="2000" dirty="0">
                <a:solidFill>
                  <a:srgbClr val="002060"/>
                </a:solidFill>
              </a:rPr>
              <a:t>KIC InnoEnergy </a:t>
            </a:r>
            <a:r>
              <a:rPr lang="en-GB" sz="2000" dirty="0">
                <a:solidFill>
                  <a:srgbClr val="00206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3553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1312862" y="2286154"/>
            <a:ext cx="6642100" cy="3149600"/>
          </a:xfrm>
          <a:prstGeom prst="rect">
            <a:avLst/>
          </a:prstGeom>
          <a:noFill/>
          <a:ln w="9525" algn="ctr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1624012" y="3641081"/>
            <a:ext cx="614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9900"/>
              </a:buClr>
            </a:pPr>
            <a:r>
              <a:rPr lang="bg-BG" sz="2000" dirty="0" smtClean="0">
                <a:solidFill>
                  <a:srgbClr val="677A96"/>
                </a:solidFill>
              </a:rPr>
              <a:t>Марияна </a:t>
            </a:r>
            <a:r>
              <a:rPr lang="bg-BG" sz="2000" dirty="0" err="1" smtClean="0">
                <a:solidFill>
                  <a:srgbClr val="677A96"/>
                </a:solidFill>
              </a:rPr>
              <a:t>Хамънова</a:t>
            </a:r>
            <a:endParaRPr lang="bg-BG" sz="2000" dirty="0" smtClean="0">
              <a:solidFill>
                <a:srgbClr val="677A96"/>
              </a:solidFill>
            </a:endParaRPr>
          </a:p>
          <a:p>
            <a:pPr algn="ctr">
              <a:buClr>
                <a:srgbClr val="009900"/>
              </a:buClr>
            </a:pPr>
            <a:r>
              <a:rPr lang="en-GB" sz="2000" dirty="0">
                <a:solidFill>
                  <a:srgbClr val="677A96"/>
                </a:solidFill>
              </a:rPr>
              <a:t>m</a:t>
            </a:r>
            <a:r>
              <a:rPr lang="en-GB" sz="2000" dirty="0" smtClean="0">
                <a:solidFill>
                  <a:srgbClr val="677A96"/>
                </a:solidFill>
              </a:rPr>
              <a:t>ariyana@cleantech.bg</a:t>
            </a:r>
            <a:endParaRPr lang="en-GB" sz="2000" dirty="0">
              <a:solidFill>
                <a:srgbClr val="677A96"/>
              </a:solidFill>
            </a:endParaRPr>
          </a:p>
        </p:txBody>
      </p:sp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1624012" y="4763702"/>
            <a:ext cx="6146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algn="ctr">
              <a:buClr>
                <a:srgbClr val="009900"/>
              </a:buClr>
            </a:pPr>
            <a:r>
              <a:rPr lang="en-GB" sz="1600" dirty="0" smtClean="0">
                <a:solidFill>
                  <a:srgbClr val="2AB014"/>
                </a:solidFill>
              </a:rPr>
              <a:t> </a:t>
            </a:r>
            <a:r>
              <a:rPr lang="en-GB" sz="1600" dirty="0">
                <a:solidFill>
                  <a:srgbClr val="2AB014"/>
                </a:solidFill>
              </a:rPr>
              <a:t>Cleantech </a:t>
            </a:r>
            <a:r>
              <a:rPr lang="en-US" sz="1600" dirty="0" smtClean="0">
                <a:solidFill>
                  <a:srgbClr val="2AB014"/>
                </a:solidFill>
              </a:rPr>
              <a:t>Bulgaria</a:t>
            </a:r>
            <a:r>
              <a:rPr lang="en-GB" sz="1600" dirty="0" smtClean="0">
                <a:solidFill>
                  <a:srgbClr val="2AB014"/>
                </a:solidFill>
              </a:rPr>
              <a:t>  </a:t>
            </a:r>
            <a:endParaRPr lang="en-GB" sz="1600" dirty="0">
              <a:solidFill>
                <a:srgbClr val="2AB014"/>
              </a:solidFill>
            </a:endParaRPr>
          </a:p>
        </p:txBody>
      </p:sp>
      <p:sp>
        <p:nvSpPr>
          <p:cNvPr id="19462" name="TextBox 9"/>
          <p:cNvSpPr txBox="1">
            <a:spLocks noChangeArrowheads="1"/>
          </p:cNvSpPr>
          <p:nvPr/>
        </p:nvSpPr>
        <p:spPr bwMode="auto">
          <a:xfrm>
            <a:off x="1458912" y="2452582"/>
            <a:ext cx="63277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9900"/>
              </a:buClr>
            </a:pPr>
            <a:r>
              <a:rPr lang="bg-BG" i="1" dirty="0" smtClean="0">
                <a:solidFill>
                  <a:srgbClr val="677A96"/>
                </a:solidFill>
              </a:rPr>
              <a:t>Ако имате въпроси, не се колебайте да ми пишете на:</a:t>
            </a:r>
            <a:endParaRPr lang="en-GB" i="1" dirty="0">
              <a:solidFill>
                <a:srgbClr val="677A96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1863725" y="4418086"/>
            <a:ext cx="5667375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 Box 60"/>
          <p:cNvSpPr txBox="1">
            <a:spLocks noChangeArrowheads="1"/>
          </p:cNvSpPr>
          <p:nvPr/>
        </p:nvSpPr>
        <p:spPr bwMode="auto">
          <a:xfrm>
            <a:off x="3448050" y="6515100"/>
            <a:ext cx="56007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ahoma" pitchFamily="-16" charset="0"/>
              </a:rPr>
              <a:t>Management :: Networking :: Communication      </a:t>
            </a:r>
            <a:r>
              <a:rPr lang="en-US" sz="1000" b="1" dirty="0">
                <a:latin typeface="Tahoma" pitchFamily="-16" charset="0"/>
                <a:hlinkClick r:id="rId3"/>
              </a:rPr>
              <a:t>www.cleantech.bg</a:t>
            </a:r>
            <a:endParaRPr lang="en-US" sz="1000" dirty="0">
              <a:latin typeface="Tahoma" pitchFamily="-1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30344" y="1062711"/>
            <a:ext cx="5700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800" b="1" dirty="0" smtClean="0">
                <a:solidFill>
                  <a:srgbClr val="0070C0"/>
                </a:solidFill>
              </a:rPr>
              <a:t>Благодаря за вниманието!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8407" y="0"/>
            <a:ext cx="863981" cy="85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0" y="6497638"/>
            <a:ext cx="492125" cy="304800"/>
          </a:xfrm>
          <a:noFill/>
        </p:spPr>
        <p:txBody>
          <a:bodyPr/>
          <a:lstStyle/>
          <a:p>
            <a:fld id="{9038DFFE-F93D-4309-B5C3-56E7B9B6CDD8}" type="slidenum">
              <a:rPr lang="en-GB" smtClean="0"/>
              <a:pPr/>
              <a:t>7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7398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Text Box 60"/>
          <p:cNvSpPr txBox="1">
            <a:spLocks noChangeArrowheads="1"/>
          </p:cNvSpPr>
          <p:nvPr/>
        </p:nvSpPr>
        <p:spPr bwMode="auto">
          <a:xfrm>
            <a:off x="3448050" y="6515100"/>
            <a:ext cx="56007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000" b="1">
                <a:solidFill>
                  <a:srgbClr val="CCCCCC"/>
                </a:solidFill>
                <a:cs typeface="ヒラギノ角ゴ Pro W3"/>
              </a:rPr>
              <a:t>Management :: Networking :: Communication      </a:t>
            </a:r>
            <a:r>
              <a:rPr lang="en-US" sz="1000" b="1">
                <a:cs typeface="ヒラギノ角ゴ Pro W3"/>
                <a:hlinkClick r:id="rId3"/>
              </a:rPr>
              <a:t>www.cleantech.bg</a:t>
            </a:r>
            <a:endParaRPr lang="en-US" sz="1000">
              <a:cs typeface="ヒラギノ角ゴ Pro W3"/>
            </a:endParaRPr>
          </a:p>
        </p:txBody>
      </p:sp>
      <p:pic>
        <p:nvPicPr>
          <p:cNvPr id="35847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8788" y="0"/>
            <a:ext cx="863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66A0748-146A-4877-B695-857831647A71}" type="slidenum">
              <a:rPr lang="en-GB"/>
              <a:pPr/>
              <a:t>8</a:t>
            </a:fld>
            <a:endParaRPr lang="en-GB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56987" y="562232"/>
            <a:ext cx="7772400" cy="876300"/>
          </a:xfrm>
        </p:spPr>
        <p:txBody>
          <a:bodyPr/>
          <a:lstStyle/>
          <a:p>
            <a:pPr eaLnBrk="1" hangingPunct="1"/>
            <a:r>
              <a:rPr lang="en-US" dirty="0" err="1" smtClean="0"/>
              <a:t>KICkoff</a:t>
            </a:r>
            <a:r>
              <a:rPr lang="en-US" dirty="0" smtClean="0"/>
              <a:t> </a:t>
            </a:r>
            <a:r>
              <a:rPr lang="bg-BG" dirty="0" smtClean="0"/>
              <a:t>състезание към ЕИТ</a:t>
            </a:r>
            <a:endParaRPr lang="en-GB" dirty="0" smtClean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2380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1955443" y="5931039"/>
            <a:ext cx="57252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www.KIC-KICkoff.com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55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ahoma"/>
        <a:ea typeface="ヒラギノ角ゴ Pro W3"/>
        <a:cs typeface=""/>
      </a:majorFont>
      <a:minorFont>
        <a:latin typeface="Tahoma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ヒラギノ角ゴ Pro W3" pitchFamily="-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ヒラギノ角ゴ Pro W3" pitchFamily="-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31584</TotalTime>
  <Words>445</Words>
  <Application>Microsoft Office PowerPoint</Application>
  <PresentationFormat>On-screen Show (4:3)</PresentationFormat>
  <Paragraphs>136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Tahoma</vt:lpstr>
      <vt:lpstr>ヒラギノ角ゴ Pro W3</vt:lpstr>
      <vt:lpstr>Blank Presentation</vt:lpstr>
      <vt:lpstr>PowerPoint Presentation</vt:lpstr>
      <vt:lpstr>Какво дефинираме като Cleantech?</vt:lpstr>
      <vt:lpstr>Пробелмите, които адресираме</vt:lpstr>
      <vt:lpstr>Поле на интервенция на Cleantech Bulgaria?</vt:lpstr>
      <vt:lpstr>Иновационната екосистема в Европа</vt:lpstr>
      <vt:lpstr>Как включваме българската Cleantech екосистема  в иновационния процес?</vt:lpstr>
      <vt:lpstr>PowerPoint Presentation</vt:lpstr>
      <vt:lpstr>KICkoff състезание към ЕИТ</vt:lpstr>
    </vt:vector>
  </TitlesOfParts>
  <Company>Damon Reynolds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Damon Reynolds</dc:creator>
  <cp:lastModifiedBy>Mariyana Hamanova</cp:lastModifiedBy>
  <cp:revision>458</cp:revision>
  <cp:lastPrinted>2008-02-28T08:38:43Z</cp:lastPrinted>
  <dcterms:created xsi:type="dcterms:W3CDTF">2007-05-23T13:41:33Z</dcterms:created>
  <dcterms:modified xsi:type="dcterms:W3CDTF">2015-10-15T13:08:56Z</dcterms:modified>
</cp:coreProperties>
</file>