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9" r:id="rId5"/>
    <p:sldId id="270" r:id="rId6"/>
    <p:sldId id="274" r:id="rId7"/>
    <p:sldId id="275" r:id="rId8"/>
  </p:sldIdLst>
  <p:sldSz cx="9144000" cy="5715000" type="screen16x10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69" y="8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88BE1-85CB-4E30-9A40-B25D3ADCAD87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B6053-F3BD-44FA-B776-FBF0140EAF70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8394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6053-F3BD-44FA-B776-FBF0140EAF70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12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6053-F3BD-44FA-B776-FBF0140EAF70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395535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6053-F3BD-44FA-B776-FBF0140EAF70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69189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6053-F3BD-44FA-B776-FBF0140EAF70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69716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6053-F3BD-44FA-B776-FBF0140EAF70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919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6371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2942442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255" y="2753080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26255" y="1502923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96074"/>
            <a:ext cx="6484799" cy="854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42695"/>
            <a:ext cx="8229600" cy="3295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51099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023F09C5-7526-8A4B-88F5-85687369808D}" type="datetimeFigureOut">
              <a:rPr lang="da-DK" smtClean="0"/>
              <a:pPr/>
              <a:t>23-10-2013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510997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0" i="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510997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Corbel"/>
                <a:cs typeface="Corbel"/>
              </a:defRPr>
            </a:lvl1pPr>
          </a:lstStyle>
          <a:p>
            <a:fld id="{196DDA86-F6EA-E440-836D-A2EDF240871B}" type="slidenum">
              <a:rPr lang="da-DK" smtClean="0"/>
              <a:pPr/>
              <a:t>‹#›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chemeClr val="accent2">
              <a:lumMod val="75000"/>
            </a:schemeClr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2"/>
        </a:buBlip>
        <a:defRPr sz="3200" kern="1200">
          <a:solidFill>
            <a:schemeClr val="tx1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800" kern="1200">
          <a:solidFill>
            <a:schemeClr val="tx1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5"/>
        </a:buBlip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16"/>
        </a:buBlip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dac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Entrepreneurship and education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YEDAC project</a:t>
            </a:r>
          </a:p>
          <a:p>
            <a:r>
              <a:rPr lang="en-US" dirty="0" smtClean="0"/>
              <a:t>Helle Munkholm </a:t>
            </a:r>
            <a:r>
              <a:rPr lang="en-US" dirty="0"/>
              <a:t>D</a:t>
            </a:r>
            <a:r>
              <a:rPr lang="en-US" dirty="0" smtClean="0"/>
              <a:t>avidsen, </a:t>
            </a:r>
            <a:r>
              <a:rPr lang="en-US" dirty="0" smtClean="0"/>
              <a:t>Project </a:t>
            </a:r>
            <a:r>
              <a:rPr lang="en-US" dirty="0" smtClean="0"/>
              <a:t>manager</a:t>
            </a:r>
          </a:p>
          <a:p>
            <a:r>
              <a:rPr lang="en-US" dirty="0" smtClean="0"/>
              <a:t>University College Lillebaelt</a:t>
            </a:r>
            <a:endParaRPr lang="en-US" dirty="0"/>
          </a:p>
        </p:txBody>
      </p:sp>
      <p:pic>
        <p:nvPicPr>
          <p:cNvPr id="1026" name="Picture 2" descr="LOGO CE_Vertical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4735234"/>
            <a:ext cx="1208722" cy="836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short introduction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50201"/>
            <a:ext cx="8442960" cy="43666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Welcome to the YEDAC project!</a:t>
            </a:r>
          </a:p>
          <a:p>
            <a:r>
              <a:rPr lang="en-US" dirty="0" smtClean="0"/>
              <a:t>The YEDAC project:</a:t>
            </a:r>
          </a:p>
          <a:p>
            <a:pPr lvl="1"/>
            <a:r>
              <a:rPr lang="en-US" dirty="0" smtClean="0"/>
              <a:t>EU project funded by the CIP program</a:t>
            </a:r>
          </a:p>
          <a:p>
            <a:pPr lvl="1"/>
            <a:r>
              <a:rPr lang="en-US" dirty="0" smtClean="0"/>
              <a:t>Running in 3 years period from December 2012 to November 2015</a:t>
            </a:r>
          </a:p>
          <a:p>
            <a:pPr lvl="1"/>
            <a:r>
              <a:rPr lang="en-US" dirty="0" smtClean="0"/>
              <a:t>It has 7 partners </a:t>
            </a:r>
            <a:endParaRPr lang="en-US" dirty="0"/>
          </a:p>
          <a:p>
            <a:pPr lvl="2"/>
            <a:r>
              <a:rPr lang="en-GB" dirty="0" smtClean="0"/>
              <a:t>University </a:t>
            </a:r>
            <a:r>
              <a:rPr lang="en-GB" dirty="0"/>
              <a:t>College </a:t>
            </a:r>
            <a:r>
              <a:rPr lang="en-GB" dirty="0" err="1"/>
              <a:t>Lillebaelt</a:t>
            </a:r>
            <a:r>
              <a:rPr lang="en-GB" dirty="0"/>
              <a:t> (UCL) – </a:t>
            </a:r>
            <a:r>
              <a:rPr lang="en-GB" dirty="0" smtClean="0"/>
              <a:t>DK</a:t>
            </a:r>
            <a:endParaRPr lang="da-DK" dirty="0"/>
          </a:p>
          <a:p>
            <a:pPr lvl="2"/>
            <a:r>
              <a:rPr lang="en-GB" dirty="0" err="1" smtClean="0"/>
              <a:t>Laurea</a:t>
            </a:r>
            <a:r>
              <a:rPr lang="en-GB" dirty="0" smtClean="0"/>
              <a:t> </a:t>
            </a:r>
            <a:r>
              <a:rPr lang="en-GB" dirty="0"/>
              <a:t>University of Applied Sciences (</a:t>
            </a:r>
            <a:r>
              <a:rPr lang="en-GB" dirty="0" err="1"/>
              <a:t>Laurea</a:t>
            </a:r>
            <a:r>
              <a:rPr lang="en-GB" dirty="0"/>
              <a:t>) – </a:t>
            </a:r>
            <a:r>
              <a:rPr lang="en-GB" dirty="0" smtClean="0"/>
              <a:t>FIN</a:t>
            </a:r>
            <a:endParaRPr lang="da-DK" dirty="0"/>
          </a:p>
          <a:p>
            <a:pPr lvl="2"/>
            <a:r>
              <a:rPr lang="en-GB" dirty="0" smtClean="0"/>
              <a:t>University </a:t>
            </a:r>
            <a:r>
              <a:rPr lang="en-GB" dirty="0"/>
              <a:t>of Teacher Education Styria (Styria) – AT </a:t>
            </a:r>
            <a:endParaRPr lang="da-DK" dirty="0"/>
          </a:p>
          <a:p>
            <a:pPr lvl="2"/>
            <a:r>
              <a:rPr lang="en-US" dirty="0" err="1" smtClean="0"/>
              <a:t>ATform</a:t>
            </a:r>
            <a:r>
              <a:rPr lang="en-US" dirty="0" smtClean="0"/>
              <a:t> </a:t>
            </a:r>
            <a:r>
              <a:rPr lang="en-US" dirty="0" err="1"/>
              <a:t>Opleiding</a:t>
            </a:r>
            <a:r>
              <a:rPr lang="en-US" dirty="0"/>
              <a:t>, </a:t>
            </a:r>
            <a:r>
              <a:rPr lang="en-US" dirty="0" err="1"/>
              <a:t>Onderwijs</a:t>
            </a:r>
            <a:r>
              <a:rPr lang="en-US" dirty="0"/>
              <a:t> en </a:t>
            </a:r>
            <a:r>
              <a:rPr lang="en-US" dirty="0" err="1"/>
              <a:t>Organisatie</a:t>
            </a:r>
            <a:r>
              <a:rPr lang="en-US" dirty="0"/>
              <a:t> B.V. PLATO, Leiden University (PLATO) – </a:t>
            </a:r>
            <a:r>
              <a:rPr lang="en-US" dirty="0" smtClean="0"/>
              <a:t>NL</a:t>
            </a:r>
            <a:endParaRPr lang="da-DK" dirty="0"/>
          </a:p>
          <a:p>
            <a:pPr lvl="2"/>
            <a:r>
              <a:rPr lang="en-GB" dirty="0" smtClean="0"/>
              <a:t>South </a:t>
            </a:r>
            <a:r>
              <a:rPr lang="en-GB" dirty="0"/>
              <a:t>Denmark European Office (SDEO)- </a:t>
            </a:r>
            <a:r>
              <a:rPr lang="en-GB" dirty="0" smtClean="0"/>
              <a:t>BE/DK</a:t>
            </a:r>
          </a:p>
          <a:p>
            <a:pPr lvl="2"/>
            <a:r>
              <a:rPr lang="en-GB" dirty="0" smtClean="0"/>
              <a:t>Scientific </a:t>
            </a:r>
            <a:r>
              <a:rPr lang="en-GB" dirty="0"/>
              <a:t>Research Centre of Sofia University “St. Kl. </a:t>
            </a:r>
            <a:r>
              <a:rPr lang="en-GB" dirty="0" err="1"/>
              <a:t>Ohridski</a:t>
            </a:r>
            <a:r>
              <a:rPr lang="en-GB" dirty="0"/>
              <a:t>” (NIS-SU) – </a:t>
            </a:r>
            <a:r>
              <a:rPr lang="en-GB" dirty="0" smtClean="0"/>
              <a:t>BG</a:t>
            </a:r>
          </a:p>
          <a:p>
            <a:pPr lvl="2"/>
            <a:r>
              <a:rPr lang="en-GB" dirty="0" smtClean="0"/>
              <a:t>Official </a:t>
            </a:r>
            <a:r>
              <a:rPr lang="en-GB" dirty="0"/>
              <a:t>Chamber of Commerce, Industry and Shipping of Seville (CCSEV) - ES </a:t>
            </a:r>
            <a:endParaRPr lang="en-US" dirty="0" smtClean="0"/>
          </a:p>
          <a:p>
            <a:r>
              <a:rPr lang="en-US" dirty="0" smtClean="0"/>
              <a:t>Read more in project brochure and on the website: </a:t>
            </a:r>
            <a:r>
              <a:rPr lang="en-US" dirty="0" smtClean="0">
                <a:hlinkClick r:id="rId3"/>
              </a:rPr>
              <a:t>www.yedac.eu</a:t>
            </a:r>
            <a:endParaRPr lang="en-US" dirty="0" smtClean="0"/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393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for YEDAC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increase the growth of enterprises in Europe</a:t>
            </a:r>
          </a:p>
          <a:p>
            <a:r>
              <a:rPr lang="en-US" dirty="0" smtClean="0"/>
              <a:t>The hypothesis: we need to integrate entrepreneurship in schools, in school curricula, in subject matters, and create tools for teachers to integrate entrepreneurship</a:t>
            </a:r>
          </a:p>
          <a:p>
            <a:r>
              <a:rPr lang="en-US" dirty="0" smtClean="0"/>
              <a:t>The ‘YEDAC-question’ is: How do we do that?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87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basis for the YEDAC project:</a:t>
            </a:r>
          </a:p>
          <a:p>
            <a:pPr lvl="1"/>
            <a:r>
              <a:rPr lang="en-US" dirty="0" smtClean="0"/>
              <a:t>Creation of a common didactic model that integrates subject matters and entrepreneurship – a new way to learn subject matters. Based on:</a:t>
            </a:r>
          </a:p>
          <a:p>
            <a:pPr lvl="2"/>
            <a:r>
              <a:rPr lang="en-US" dirty="0" smtClean="0"/>
              <a:t>Integration of real projects, real topics and projects in real settings, inspired by the </a:t>
            </a:r>
            <a:r>
              <a:rPr lang="en-US" dirty="0" err="1" smtClean="0"/>
              <a:t>LbD</a:t>
            </a:r>
            <a:r>
              <a:rPr lang="en-US" dirty="0"/>
              <a:t> </a:t>
            </a:r>
            <a:r>
              <a:rPr lang="en-US" dirty="0" smtClean="0"/>
              <a:t>-model</a:t>
            </a:r>
          </a:p>
          <a:p>
            <a:pPr lvl="2"/>
            <a:r>
              <a:rPr lang="en-US" dirty="0" smtClean="0"/>
              <a:t>Competence oriented understanding of curriculum</a:t>
            </a:r>
          </a:p>
          <a:p>
            <a:pPr lvl="2"/>
            <a:r>
              <a:rPr lang="en-US" dirty="0" smtClean="0"/>
              <a:t>Integration of entrepreneurial mindset in a broad sense and entrepreneurship in a more specific sense as possible career option</a:t>
            </a:r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02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Step </a:t>
            </a:r>
            <a:r>
              <a:rPr lang="da-DK" dirty="0" err="1" smtClean="0"/>
              <a:t>two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268375"/>
            <a:ext cx="8412480" cy="433994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didactic model is going to include:</a:t>
            </a:r>
          </a:p>
          <a:p>
            <a:pPr lvl="1"/>
            <a:r>
              <a:rPr lang="en-US" dirty="0" smtClean="0"/>
              <a:t>Active </a:t>
            </a:r>
            <a:r>
              <a:rPr lang="en-US" dirty="0" smtClean="0"/>
              <a:t>citizenship</a:t>
            </a:r>
            <a:endParaRPr lang="en-US" dirty="0" smtClean="0"/>
          </a:p>
          <a:p>
            <a:pPr lvl="2"/>
            <a:r>
              <a:rPr lang="en-US" dirty="0" smtClean="0"/>
              <a:t>The will and the ability to influence on and take responsibility for one's own future as a citizen</a:t>
            </a:r>
          </a:p>
          <a:p>
            <a:pPr lvl="1"/>
            <a:r>
              <a:rPr lang="en-US" dirty="0" smtClean="0"/>
              <a:t>21st century competences</a:t>
            </a:r>
          </a:p>
          <a:p>
            <a:pPr lvl="2"/>
            <a:r>
              <a:rPr lang="en-US" dirty="0" smtClean="0"/>
              <a:t>be able to take initiative, act independently and proactively, be innovative and creative, project and network </a:t>
            </a:r>
            <a:r>
              <a:rPr lang="en-US" dirty="0"/>
              <a:t>c</a:t>
            </a:r>
            <a:r>
              <a:rPr lang="en-US" dirty="0" smtClean="0"/>
              <a:t>ompetences,  ability to cooperate and communicate in a world that is constantly changing. </a:t>
            </a:r>
          </a:p>
          <a:p>
            <a:r>
              <a:rPr lang="en-US" dirty="0" smtClean="0"/>
              <a:t>The didactic model is based on and integrates research on:</a:t>
            </a:r>
          </a:p>
          <a:p>
            <a:pPr lvl="1"/>
            <a:r>
              <a:rPr lang="en-US" dirty="0" smtClean="0"/>
              <a:t>Learning theory</a:t>
            </a:r>
          </a:p>
          <a:p>
            <a:pPr lvl="1"/>
            <a:r>
              <a:rPr lang="en-US" dirty="0" smtClean="0"/>
              <a:t>Entrepreneurship</a:t>
            </a:r>
            <a:endParaRPr lang="en-US" dirty="0"/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2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YEDAC turn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vision for the 21st century European school</a:t>
            </a:r>
          </a:p>
          <a:p>
            <a:pPr lvl="1"/>
            <a:r>
              <a:rPr lang="en-US" dirty="0" smtClean="0"/>
              <a:t>An entrepreneurial way of learning supporting</a:t>
            </a:r>
          </a:p>
          <a:p>
            <a:pPr lvl="2"/>
            <a:r>
              <a:rPr lang="en-US" dirty="0" smtClean="0"/>
              <a:t>Growth of enterprises</a:t>
            </a:r>
          </a:p>
          <a:p>
            <a:pPr lvl="2"/>
            <a:r>
              <a:rPr lang="en-US" dirty="0" smtClean="0"/>
              <a:t>Active citizenship</a:t>
            </a:r>
          </a:p>
          <a:p>
            <a:pPr lvl="2"/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competences</a:t>
            </a:r>
          </a:p>
          <a:p>
            <a:pPr lvl="1"/>
            <a:r>
              <a:rPr lang="en-US" dirty="0" smtClean="0"/>
              <a:t>A new school</a:t>
            </a:r>
          </a:p>
          <a:p>
            <a:pPr lvl="2"/>
            <a:r>
              <a:rPr lang="en-US" dirty="0" smtClean="0"/>
              <a:t>Differentiated learning opportunities vs. uniform classroom teaching</a:t>
            </a:r>
          </a:p>
          <a:p>
            <a:pPr lvl="2"/>
            <a:r>
              <a:rPr lang="en-US" dirty="0" smtClean="0"/>
              <a:t>Rich learning environment integrated in real topics and settings in the region</a:t>
            </a:r>
          </a:p>
          <a:p>
            <a:pPr lvl="2"/>
            <a:r>
              <a:rPr lang="en-US" dirty="0" smtClean="0"/>
              <a:t>Curriculum oriented towards competences, performance and products</a:t>
            </a:r>
          </a:p>
          <a:p>
            <a:pPr marL="914400" lvl="2" indent="0">
              <a:buNone/>
            </a:pPr>
            <a:endParaRPr lang="da-DK" dirty="0"/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540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come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Research phase</a:t>
            </a:r>
          </a:p>
          <a:p>
            <a:pPr lvl="1"/>
            <a:r>
              <a:rPr lang="en-US" dirty="0" smtClean="0"/>
              <a:t>Trans-European learning model</a:t>
            </a:r>
          </a:p>
          <a:p>
            <a:pPr lvl="1"/>
            <a:r>
              <a:rPr lang="en-US" dirty="0" smtClean="0"/>
              <a:t>Prototypes of learning materials integrated in subject matters</a:t>
            </a:r>
          </a:p>
          <a:p>
            <a:r>
              <a:rPr lang="en-US" dirty="0" smtClean="0"/>
              <a:t>Piloting at schools </a:t>
            </a:r>
          </a:p>
          <a:p>
            <a:r>
              <a:rPr lang="en-US" dirty="0" smtClean="0"/>
              <a:t>Dissemination </a:t>
            </a:r>
          </a:p>
          <a:p>
            <a:pPr lvl="1"/>
            <a:r>
              <a:rPr lang="en-US" dirty="0" smtClean="0"/>
              <a:t>Website with learning materials</a:t>
            </a:r>
          </a:p>
          <a:p>
            <a:pPr lvl="1"/>
            <a:r>
              <a:rPr lang="en-US" dirty="0" smtClean="0"/>
              <a:t>National conferences</a:t>
            </a:r>
          </a:p>
        </p:txBody>
      </p:sp>
      <p:pic>
        <p:nvPicPr>
          <p:cNvPr id="4" name="Picture 2" descr="LOGO CE_Vertical_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8" y="5153288"/>
            <a:ext cx="604361" cy="4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556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edac-ppskbl-mar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yedac-ppskbl-mar13</Template>
  <TotalTime>765</TotalTime>
  <Words>442</Words>
  <Application>Microsoft Office PowerPoint</Application>
  <PresentationFormat>On-screen Show (16:10)</PresentationFormat>
  <Paragraphs>60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yedac-ppskbl-mar13</vt:lpstr>
      <vt:lpstr>Entrepreneurship and education </vt:lpstr>
      <vt:lpstr>A short introduction</vt:lpstr>
      <vt:lpstr>The Purpose for YEDAC</vt:lpstr>
      <vt:lpstr>Step one</vt:lpstr>
      <vt:lpstr>Step two</vt:lpstr>
      <vt:lpstr>The YEDAC turn</vt:lpstr>
      <vt:lpstr>Steps to come</vt:lpstr>
    </vt:vector>
  </TitlesOfParts>
  <Company>University College Lillebælt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Munkholm Davidsen</dc:creator>
  <cp:lastModifiedBy>Krassen Stefanov</cp:lastModifiedBy>
  <cp:revision>48</cp:revision>
  <dcterms:created xsi:type="dcterms:W3CDTF">2013-03-05T14:17:48Z</dcterms:created>
  <dcterms:modified xsi:type="dcterms:W3CDTF">2013-10-23T17:59:58Z</dcterms:modified>
</cp:coreProperties>
</file>