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3" r:id="rId2"/>
    <p:sldId id="324" r:id="rId3"/>
    <p:sldId id="325" r:id="rId4"/>
    <p:sldId id="326" r:id="rId5"/>
    <p:sldId id="310" r:id="rId6"/>
    <p:sldId id="318" r:id="rId7"/>
    <p:sldId id="319" r:id="rId8"/>
    <p:sldId id="315" r:id="rId9"/>
    <p:sldId id="316" r:id="rId10"/>
    <p:sldId id="311" r:id="rId11"/>
    <p:sldId id="327" r:id="rId12"/>
    <p:sldId id="317" r:id="rId13"/>
    <p:sldId id="328" r:id="rId14"/>
    <p:sldId id="329" r:id="rId15"/>
    <p:sldId id="307" r:id="rId16"/>
    <p:sldId id="323" r:id="rId17"/>
  </p:sldIdLst>
  <p:sldSz cx="9906000" cy="6858000" type="A4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700" autoAdjust="0"/>
  </p:normalViewPr>
  <p:slideViewPr>
    <p:cSldViewPr>
      <p:cViewPr>
        <p:scale>
          <a:sx n="125" d="100"/>
          <a:sy n="125" d="100"/>
        </p:scale>
        <p:origin x="-90" y="-23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3589F9D-401C-476C-A748-4453C2C5FA26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FBBB525-7ADB-447E-A5D3-48C9CABB7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67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BB525-7ADB-447E-A5D3-48C9CABB7E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8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BB525-7ADB-447E-A5D3-48C9CABB7E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62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BB525-7ADB-447E-A5D3-48C9CABB7EE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10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BB525-7ADB-447E-A5D3-48C9CABB7EE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5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4DE3B-5553-4F8B-951D-CD1627260463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834E-26AC-44B6-8816-8170734DA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6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8225C-8EC9-43F7-8EAC-2F24F90EC9C6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746DC-A3BA-482F-B82D-63EC25479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8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2ACD8-6D9E-472B-BC2F-C0B366AC2DFC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58929-BF71-4A9B-8429-9EC0F4288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0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10966-F9EE-4655-B3E4-E37BA09A740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EDEE-46B7-4D7F-B457-6BBBF7AB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1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CCC2-D2E1-4D23-BF66-FAC624504A12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2C50B-7D2E-456A-9F8A-6485E323D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1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5F011-EE21-4AC5-9517-4D5F299AC5A3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F9126-887A-4E71-A48B-3FC4B8B00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15842-5EA0-4117-8A7C-9D039585EFAA}" type="datetime1">
              <a:rPr lang="en-US" smtClean="0"/>
              <a:t>10/24/2013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11688-4BF6-4BDE-8D2C-C3CE3CFEC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5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0F0A0-60D7-4386-8E5A-EBE515884D73}" type="datetime1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CD6B-4577-40C5-9EA4-6F0E844DD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0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165F7-E995-481E-893C-E432B250B88D}" type="datetime1">
              <a:rPr lang="en-US" smtClean="0"/>
              <a:t>10/24/2013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17BAB-748C-4384-B947-17E08DB05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0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7C80-311F-4DCC-BE3C-DE5609114E30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C3214-F0F5-43D4-838A-9BA9AB08E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9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282D0-2D54-4C3D-BD90-3A8E47B8EE31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60E0C-A019-438B-8318-F94695D5F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4F94F1-7871-4894-8C94-89992E894156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1C1DEC-8919-495F-9C23-AECBE93C1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 txBox="1">
            <a:spLocks/>
          </p:cNvSpPr>
          <p:nvPr/>
        </p:nvSpPr>
        <p:spPr>
          <a:xfrm>
            <a:off x="7115074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B55A268-95FB-4DD4-8F0E-41AC1A4E71B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" y="0"/>
            <a:ext cx="10209363" cy="6885385"/>
          </a:xfrm>
          <a:prstGeom prst="rect">
            <a:avLst/>
          </a:prstGeom>
        </p:spPr>
      </p:pic>
      <p:sp>
        <p:nvSpPr>
          <p:cNvPr id="15" name="Rounded Rectangle 4"/>
          <p:cNvSpPr/>
          <p:nvPr/>
        </p:nvSpPr>
        <p:spPr>
          <a:xfrm>
            <a:off x="1716121" y="2972907"/>
            <a:ext cx="6505306" cy="9121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4200" kern="12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73" y="1411098"/>
            <a:ext cx="3528392" cy="2649673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grpSp>
        <p:nvGrpSpPr>
          <p:cNvPr id="17" name="Group 16"/>
          <p:cNvGrpSpPr/>
          <p:nvPr/>
        </p:nvGrpSpPr>
        <p:grpSpPr>
          <a:xfrm>
            <a:off x="2072680" y="2605623"/>
            <a:ext cx="2314822" cy="2191529"/>
            <a:chOff x="1765542" y="809010"/>
            <a:chExt cx="3030943" cy="3030879"/>
          </a:xfrm>
          <a:scene3d>
            <a:camera prst="orthographicFront"/>
            <a:lightRig rig="flat" dir="t"/>
          </a:scene3d>
        </p:grpSpPr>
        <p:sp>
          <p:nvSpPr>
            <p:cNvPr id="18" name="Oval 17"/>
            <p:cNvSpPr/>
            <p:nvPr/>
          </p:nvSpPr>
          <p:spPr>
            <a:xfrm>
              <a:off x="2402695" y="1321351"/>
              <a:ext cx="2393790" cy="2518538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bg-BG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клъстер</a:t>
              </a:r>
            </a:p>
            <a:p>
              <a:pPr algn="ctr"/>
              <a:r>
                <a:rPr lang="bg-BG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СРЕДНОГОРИЕ партньорство за стабилност</a:t>
              </a:r>
            </a:p>
            <a:p>
              <a:pPr algn="ctr"/>
              <a:r>
                <a:rPr lang="bg-BG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 растеж</a:t>
              </a:r>
              <a:endParaRPr lang="bg-BG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Oval 4"/>
            <p:cNvSpPr/>
            <p:nvPr/>
          </p:nvSpPr>
          <p:spPr>
            <a:xfrm>
              <a:off x="1765542" y="809010"/>
              <a:ext cx="2510914" cy="25108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6500" kern="1200"/>
            </a:p>
          </p:txBody>
        </p:sp>
      </p:grpSp>
      <p:pic>
        <p:nvPicPr>
          <p:cNvPr id="11" name="Picture 2" descr="Header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 bwMode="auto">
          <a:xfrm>
            <a:off x="0" y="0"/>
            <a:ext cx="9633520" cy="123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bg-BG" sz="2400" b="1" cap="all" spc="5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Клъстери: политики, практики и предизвикателства</a:t>
            </a:r>
            <a:r>
              <a:rPr lang="bg-BG" sz="2400" b="1" cap="all" spc="5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2400" b="1" cap="all" spc="5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600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ЕВРОПЕЙСКИ ДЕН НА ПРЕДПРИЕМАЧА</a:t>
            </a:r>
            <a:r>
              <a:rPr lang="bg-BG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София, 24 октомври 2013 г.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18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smtClean="0">
                <a:solidFill>
                  <a:schemeClr val="bg1"/>
                </a:solidFill>
              </a:rPr>
              <a:t>Клъстери: политики, практики и предизвикателства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000" y="720000"/>
            <a:ext cx="9057536" cy="5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СРЕДНОГОРИЕ: ПРЕДПОСТАВКИ</a:t>
            </a:r>
            <a:endParaRPr lang="en-US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08859" y="8828"/>
            <a:ext cx="425252" cy="365125"/>
          </a:xfrm>
        </p:spPr>
        <p:txBody>
          <a:bodyPr/>
          <a:lstStyle/>
          <a:p>
            <a:pPr>
              <a:defRPr/>
            </a:pPr>
            <a:fld id="{6B55A268-95FB-4DD4-8F0E-41AC1A4E71B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91999" y="1440000"/>
            <a:ext cx="8616859" cy="4525963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bg-BG" sz="1600" dirty="0" smtClean="0">
                <a:solidFill>
                  <a:schemeClr val="tx2"/>
                </a:solidFill>
              </a:rPr>
              <a:t>Наличие на предприятия с дългосрочен хоризонт за развитие;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bg-BG" sz="1600" dirty="0" smtClean="0">
                <a:solidFill>
                  <a:schemeClr val="tx2"/>
                </a:solidFill>
              </a:rPr>
              <a:t>Желание на общините за дългосрочно развитие на региона;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bg-BG" sz="1600" dirty="0">
                <a:solidFill>
                  <a:schemeClr val="tx2"/>
                </a:solidFill>
              </a:rPr>
              <a:t>Дългогодишен опит в изследване и технологично развитие;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bg-BG" sz="1600" dirty="0" smtClean="0">
                <a:solidFill>
                  <a:schemeClr val="tx2"/>
                </a:solidFill>
              </a:rPr>
              <a:t>Традиции в партньорства на предприятия и университети;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bg-BG" sz="1600" dirty="0">
                <a:solidFill>
                  <a:schemeClr val="tx2"/>
                </a:solidFill>
              </a:rPr>
              <a:t>Налични технологии и инструменти, системи и решения;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bg-BG" sz="1600" dirty="0" smtClean="0">
                <a:solidFill>
                  <a:schemeClr val="tx2"/>
                </a:solidFill>
              </a:rPr>
              <a:t>Отлично </a:t>
            </a:r>
            <a:r>
              <a:rPr lang="bg-BG" sz="1600" dirty="0">
                <a:solidFill>
                  <a:schemeClr val="tx2"/>
                </a:solidFill>
              </a:rPr>
              <a:t>партньорство между предприятия и общини</a:t>
            </a:r>
            <a:r>
              <a:rPr lang="bg-BG" sz="1600" dirty="0" smtClean="0">
                <a:solidFill>
                  <a:schemeClr val="tx2"/>
                </a:solidFill>
              </a:rPr>
              <a:t>;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bg-BG" sz="1600" dirty="0" smtClean="0">
                <a:solidFill>
                  <a:schemeClr val="tx2"/>
                </a:solidFill>
              </a:rPr>
              <a:t>Наличие на експертен и изследователски капацитет;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bg-BG" sz="1600" dirty="0" smtClean="0">
                <a:solidFill>
                  <a:schemeClr val="tx2"/>
                </a:solidFill>
              </a:rPr>
              <a:t>Отличен достъп до финансови програми и ресурси;</a:t>
            </a:r>
            <a:endParaRPr lang="bg-BG" sz="1600" dirty="0">
              <a:solidFill>
                <a:schemeClr val="tx2"/>
              </a:solidFill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bg-BG" sz="1600" dirty="0" smtClean="0">
                <a:solidFill>
                  <a:schemeClr val="tx2"/>
                </a:solidFill>
              </a:rPr>
              <a:t>Ключов приоритет и подкрепа на правителството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bg-BG" sz="1600" dirty="0" smtClean="0">
                <a:solidFill>
                  <a:schemeClr val="tx2"/>
                </a:solidFill>
              </a:rPr>
              <a:t>Клъстерен подход за асоцииране на интересите.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ü"/>
            </a:pPr>
            <a:endParaRPr lang="bg-BG" sz="16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bg-BG" sz="1600" i="1" u="sng" dirty="0" smtClean="0">
                <a:solidFill>
                  <a:srgbClr val="009900"/>
                </a:solidFill>
              </a:rPr>
              <a:t>Извод</a:t>
            </a:r>
            <a:r>
              <a:rPr lang="bg-BG" sz="1600" i="1" dirty="0" smtClean="0">
                <a:solidFill>
                  <a:srgbClr val="009900"/>
                </a:solidFill>
              </a:rPr>
              <a:t>: Налице са всички необходими предпоставки за подготовка и изпълнение на стратегия за дългосрочно партньорство между предприятия, университети и общини в създаване на устойчиви платформи за изследване и развитие, иновации и предприемачество.</a:t>
            </a:r>
            <a:endParaRPr lang="en-US" sz="1600" i="1" dirty="0" smtClean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smtClean="0">
                <a:solidFill>
                  <a:schemeClr val="bg1"/>
                </a:solidFill>
              </a:rPr>
              <a:t>Клъстери: политики, практики и предизвикателства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000" y="720000"/>
            <a:ext cx="9057536" cy="5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СРЕДНОГОРИЕ: КЛЪСТЕРЪТ</a:t>
            </a:r>
            <a:endParaRPr lang="en-US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08859" y="8828"/>
            <a:ext cx="425252" cy="365125"/>
          </a:xfrm>
        </p:spPr>
        <p:txBody>
          <a:bodyPr/>
          <a:lstStyle/>
          <a:p>
            <a:pPr>
              <a:defRPr/>
            </a:pPr>
            <a:fld id="{6B55A268-95FB-4DD4-8F0E-41AC1A4E71B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28000" y="1800226"/>
            <a:ext cx="8915400" cy="472511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bg-BG" sz="1600" dirty="0" smtClean="0">
                <a:solidFill>
                  <a:schemeClr val="tx2"/>
                </a:solidFill>
              </a:rPr>
              <a:t>Асарел Медет, Панагюрище;</a:t>
            </a:r>
          </a:p>
          <a:p>
            <a:pPr eaLnBrk="1" hangingPunct="1">
              <a:spcBef>
                <a:spcPct val="0"/>
              </a:spcBef>
            </a:pPr>
            <a:r>
              <a:rPr lang="bg-BG" sz="1600" dirty="0" smtClean="0">
                <a:solidFill>
                  <a:schemeClr val="tx2"/>
                </a:solidFill>
              </a:rPr>
              <a:t>Аурубис България, Пирдоп;</a:t>
            </a:r>
          </a:p>
          <a:p>
            <a:pPr eaLnBrk="1" hangingPunct="1">
              <a:spcBef>
                <a:spcPct val="0"/>
              </a:spcBef>
            </a:pPr>
            <a:r>
              <a:rPr lang="bg-BG" sz="1600" dirty="0" smtClean="0">
                <a:solidFill>
                  <a:schemeClr val="tx2"/>
                </a:solidFill>
              </a:rPr>
              <a:t>Геотехмин, София;</a:t>
            </a:r>
          </a:p>
          <a:p>
            <a:pPr eaLnBrk="1" hangingPunct="1">
              <a:spcBef>
                <a:spcPct val="0"/>
              </a:spcBef>
            </a:pPr>
            <a:r>
              <a:rPr lang="bg-BG" sz="1600" dirty="0" err="1" smtClean="0">
                <a:solidFill>
                  <a:schemeClr val="tx2"/>
                </a:solidFill>
              </a:rPr>
              <a:t>Дънди</a:t>
            </a:r>
            <a:r>
              <a:rPr lang="bg-BG" sz="1600" dirty="0" smtClean="0">
                <a:solidFill>
                  <a:schemeClr val="tx2"/>
                </a:solidFill>
              </a:rPr>
              <a:t> </a:t>
            </a:r>
            <a:r>
              <a:rPr lang="bg-BG" sz="1600" dirty="0" err="1" smtClean="0">
                <a:solidFill>
                  <a:schemeClr val="tx2"/>
                </a:solidFill>
              </a:rPr>
              <a:t>Прешъс</a:t>
            </a:r>
            <a:r>
              <a:rPr lang="bg-BG" sz="1600" dirty="0" smtClean="0">
                <a:solidFill>
                  <a:schemeClr val="tx2"/>
                </a:solidFill>
              </a:rPr>
              <a:t> </a:t>
            </a:r>
            <a:r>
              <a:rPr lang="bg-BG" sz="1600" dirty="0" err="1" smtClean="0">
                <a:solidFill>
                  <a:schemeClr val="tx2"/>
                </a:solidFill>
              </a:rPr>
              <a:t>Металс</a:t>
            </a:r>
            <a:r>
              <a:rPr lang="bg-BG" sz="1600" dirty="0" smtClean="0">
                <a:solidFill>
                  <a:schemeClr val="tx2"/>
                </a:solidFill>
              </a:rPr>
              <a:t>, Челопеч</a:t>
            </a:r>
          </a:p>
          <a:p>
            <a:pPr eaLnBrk="1" hangingPunct="1">
              <a:spcBef>
                <a:spcPct val="0"/>
              </a:spcBef>
            </a:pPr>
            <a:r>
              <a:rPr lang="bg-BG" sz="1600" dirty="0" err="1" smtClean="0">
                <a:solidFill>
                  <a:schemeClr val="tx2"/>
                </a:solidFill>
              </a:rPr>
              <a:t>Ер</a:t>
            </a:r>
            <a:r>
              <a:rPr lang="bg-BG" sz="1600" dirty="0" smtClean="0">
                <a:solidFill>
                  <a:schemeClr val="tx2"/>
                </a:solidFill>
              </a:rPr>
              <a:t> Ликид, Пирдоп;</a:t>
            </a:r>
          </a:p>
          <a:p>
            <a:pPr eaLnBrk="1" hangingPunct="1">
              <a:spcBef>
                <a:spcPct val="0"/>
              </a:spcBef>
            </a:pPr>
            <a:r>
              <a:rPr lang="bg-BG" sz="1600" dirty="0" smtClean="0">
                <a:solidFill>
                  <a:schemeClr val="tx2"/>
                </a:solidFill>
              </a:rPr>
              <a:t>Елаците Мед, Мирково;</a:t>
            </a:r>
            <a:endParaRPr lang="en-US" sz="16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bg-BG" sz="1600" dirty="0" smtClean="0">
                <a:solidFill>
                  <a:schemeClr val="tx2"/>
                </a:solidFill>
              </a:rPr>
              <a:t>Оптикоелектрон, Панагюрище</a:t>
            </a:r>
          </a:p>
          <a:p>
            <a:pPr eaLnBrk="1" hangingPunct="1">
              <a:spcBef>
                <a:spcPct val="0"/>
              </a:spcBef>
            </a:pPr>
            <a:r>
              <a:rPr lang="bg-BG" sz="1600" dirty="0" err="1" smtClean="0">
                <a:solidFill>
                  <a:schemeClr val="tx2"/>
                </a:solidFill>
              </a:rPr>
              <a:t>Оптикс</a:t>
            </a:r>
            <a:r>
              <a:rPr lang="bg-BG" sz="1600" dirty="0" smtClean="0">
                <a:solidFill>
                  <a:schemeClr val="tx2"/>
                </a:solidFill>
              </a:rPr>
              <a:t>, Панагюрище</a:t>
            </a:r>
          </a:p>
          <a:p>
            <a:pPr eaLnBrk="1" hangingPunct="1">
              <a:spcBef>
                <a:spcPct val="0"/>
              </a:spcBef>
            </a:pPr>
            <a:r>
              <a:rPr lang="bg-BG" sz="1600" dirty="0" smtClean="0">
                <a:solidFill>
                  <a:schemeClr val="tx2"/>
                </a:solidFill>
              </a:rPr>
              <a:t>В партньорство с общини и местни предприятия...</a:t>
            </a:r>
          </a:p>
          <a:p>
            <a:pPr eaLnBrk="1" hangingPunct="1">
              <a:spcBef>
                <a:spcPct val="0"/>
              </a:spcBef>
            </a:pPr>
            <a:endParaRPr lang="bg-BG" sz="1600" dirty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bg-BG" sz="1600" b="1" i="1" dirty="0" smtClean="0">
                <a:solidFill>
                  <a:srgbClr val="009900"/>
                </a:solidFill>
              </a:rPr>
              <a:t>С инвестиции за по-добро качество на живот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bg-BG" sz="1600" b="1" i="1" dirty="0" smtClean="0">
                <a:solidFill>
                  <a:srgbClr val="009900"/>
                </a:solidFill>
              </a:rPr>
              <a:t>и устойчиво развитие на региона ...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bg-BG" sz="16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6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smtClean="0">
                <a:solidFill>
                  <a:schemeClr val="bg1"/>
                </a:solidFill>
              </a:rPr>
              <a:t>Клъстери: политики, практики и предизвикателства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000" y="720000"/>
            <a:ext cx="9057536" cy="5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СРЕДНОГОРИЕ: ПРОЕКТИ</a:t>
            </a:r>
            <a:endParaRPr lang="en-US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91999" y="1440000"/>
            <a:ext cx="8769513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000" indent="-342000">
              <a:buFont typeface="Wingdings" pitchFamily="2" charset="2"/>
              <a:buChar char="ü"/>
            </a:pPr>
            <a:r>
              <a:rPr lang="en-US" sz="1600" b="1" dirty="0">
                <a:solidFill>
                  <a:schemeClr val="tx2"/>
                </a:solidFill>
              </a:rPr>
              <a:t>Srednogorie Economics</a:t>
            </a:r>
            <a:endParaRPr lang="bg-BG" sz="1600" b="1" dirty="0">
              <a:solidFill>
                <a:schemeClr val="tx2"/>
              </a:solidFill>
            </a:endParaRPr>
          </a:p>
          <a:p>
            <a:pPr marL="342000" indent="-342000"/>
            <a:r>
              <a:rPr lang="bg-BG" sz="1600" dirty="0">
                <a:solidFill>
                  <a:schemeClr val="tx2"/>
                </a:solidFill>
              </a:rPr>
              <a:t>     </a:t>
            </a:r>
            <a:r>
              <a:rPr lang="en-US" sz="1600" dirty="0">
                <a:solidFill>
                  <a:schemeClr val="tx2"/>
                </a:solidFill>
              </a:rPr>
              <a:t> -</a:t>
            </a:r>
            <a:r>
              <a:rPr lang="bg-BG" sz="1600" i="1" dirty="0">
                <a:solidFill>
                  <a:schemeClr val="tx2"/>
                </a:solidFill>
              </a:rPr>
              <a:t> </a:t>
            </a:r>
            <a:r>
              <a:rPr lang="bg-BG" sz="1600" i="1" dirty="0" smtClean="0">
                <a:solidFill>
                  <a:schemeClr val="tx2"/>
                </a:solidFill>
              </a:rPr>
              <a:t>развитие на национален център за икономически анализи и прогнози</a:t>
            </a:r>
            <a:endParaRPr lang="bg-BG" sz="1600" i="1" dirty="0">
              <a:solidFill>
                <a:schemeClr val="tx2"/>
              </a:solidFill>
            </a:endParaRPr>
          </a:p>
          <a:p>
            <a:pPr marL="342000" indent="-342000"/>
            <a:endParaRPr lang="bg-BG" sz="1000" i="1" dirty="0">
              <a:solidFill>
                <a:schemeClr val="tx2"/>
              </a:solidFill>
            </a:endParaRPr>
          </a:p>
          <a:p>
            <a:pPr marL="342000" indent="-342000">
              <a:buFont typeface="Wingdings" pitchFamily="2" charset="2"/>
              <a:buChar char="ü"/>
            </a:pPr>
            <a:r>
              <a:rPr lang="en-US" sz="1600" b="1" dirty="0">
                <a:solidFill>
                  <a:schemeClr val="tx2"/>
                </a:solidFill>
              </a:rPr>
              <a:t>Srednogorie College</a:t>
            </a:r>
            <a:endParaRPr lang="bg-BG" sz="1600" b="1" dirty="0">
              <a:solidFill>
                <a:schemeClr val="tx2"/>
              </a:solidFill>
            </a:endParaRPr>
          </a:p>
          <a:p>
            <a:pPr marL="342000" indent="-342000"/>
            <a:r>
              <a:rPr lang="bg-BG" sz="1600" dirty="0">
                <a:solidFill>
                  <a:schemeClr val="tx2"/>
                </a:solidFill>
              </a:rPr>
              <a:t>     </a:t>
            </a:r>
            <a:r>
              <a:rPr lang="en-US" sz="1600" dirty="0">
                <a:solidFill>
                  <a:schemeClr val="tx2"/>
                </a:solidFill>
              </a:rPr>
              <a:t> -</a:t>
            </a:r>
            <a:r>
              <a:rPr lang="bg-BG" sz="1600" i="1" dirty="0">
                <a:solidFill>
                  <a:schemeClr val="tx2"/>
                </a:solidFill>
              </a:rPr>
              <a:t> </a:t>
            </a:r>
            <a:r>
              <a:rPr lang="bg-BG" sz="1600" i="1" dirty="0" smtClean="0">
                <a:solidFill>
                  <a:schemeClr val="tx2"/>
                </a:solidFill>
              </a:rPr>
              <a:t>развитие на национален образователен и обучителен бранд</a:t>
            </a:r>
            <a:endParaRPr lang="bg-BG" sz="1600" i="1" dirty="0">
              <a:solidFill>
                <a:schemeClr val="tx2"/>
              </a:solidFill>
            </a:endParaRPr>
          </a:p>
          <a:p>
            <a:pPr marL="342000" indent="-342000"/>
            <a:endParaRPr lang="bg-BG" sz="1000" i="1" dirty="0">
              <a:solidFill>
                <a:schemeClr val="tx2"/>
              </a:solidFill>
            </a:endParaRPr>
          </a:p>
          <a:p>
            <a:pPr marL="342000" indent="-342000">
              <a:buFont typeface="Wingdings" pitchFamily="2" charset="2"/>
              <a:buChar char="ü"/>
            </a:pPr>
            <a:r>
              <a:rPr lang="en-US" sz="1600" b="1" dirty="0" smtClean="0">
                <a:solidFill>
                  <a:schemeClr val="tx2"/>
                </a:solidFill>
              </a:rPr>
              <a:t>Srednogorie Laboratories</a:t>
            </a:r>
            <a:endParaRPr lang="bg-BG" sz="1600" b="1" dirty="0">
              <a:solidFill>
                <a:schemeClr val="tx2"/>
              </a:solidFill>
            </a:endParaRPr>
          </a:p>
          <a:p>
            <a:pPr marL="342000" indent="-342000"/>
            <a:r>
              <a:rPr lang="bg-BG" sz="1600" dirty="0">
                <a:solidFill>
                  <a:schemeClr val="tx2"/>
                </a:solidFill>
              </a:rPr>
              <a:t>     </a:t>
            </a:r>
            <a:r>
              <a:rPr lang="en-US" sz="1600" dirty="0">
                <a:solidFill>
                  <a:schemeClr val="tx2"/>
                </a:solidFill>
              </a:rPr>
              <a:t> -</a:t>
            </a:r>
            <a:r>
              <a:rPr lang="bg-BG" sz="1600" i="1" dirty="0">
                <a:solidFill>
                  <a:schemeClr val="tx2"/>
                </a:solidFill>
              </a:rPr>
              <a:t> </a:t>
            </a:r>
            <a:r>
              <a:rPr lang="bg-BG" sz="1600" i="1" dirty="0" smtClean="0">
                <a:solidFill>
                  <a:schemeClr val="tx2"/>
                </a:solidFill>
              </a:rPr>
              <a:t>развитие на изследователски и развойни лаборатории</a:t>
            </a:r>
            <a:endParaRPr lang="bg-BG" sz="1600" i="1" dirty="0">
              <a:solidFill>
                <a:schemeClr val="tx2"/>
              </a:solidFill>
            </a:endParaRPr>
          </a:p>
          <a:p>
            <a:pPr marL="342000" indent="-342000"/>
            <a:endParaRPr lang="bg-BG" sz="1000" dirty="0">
              <a:solidFill>
                <a:schemeClr val="tx2"/>
              </a:solidFill>
            </a:endParaRPr>
          </a:p>
          <a:p>
            <a:pPr marL="342000" indent="-342000">
              <a:buFont typeface="Wingdings" pitchFamily="2" charset="2"/>
              <a:buChar char="ü"/>
            </a:pPr>
            <a:r>
              <a:rPr lang="en-US" sz="1600" b="1" dirty="0" smtClean="0">
                <a:solidFill>
                  <a:schemeClr val="tx2"/>
                </a:solidFill>
              </a:rPr>
              <a:t>Srednogorie Innovations Park</a:t>
            </a:r>
            <a:endParaRPr lang="en-US" sz="1600" b="1" dirty="0">
              <a:solidFill>
                <a:schemeClr val="tx2"/>
              </a:solidFill>
            </a:endParaRPr>
          </a:p>
          <a:p>
            <a:pPr marL="342000" indent="-342000"/>
            <a:r>
              <a:rPr lang="en-US" sz="1600" dirty="0">
                <a:solidFill>
                  <a:schemeClr val="tx2"/>
                </a:solidFill>
              </a:rPr>
              <a:t>      -</a:t>
            </a:r>
            <a:r>
              <a:rPr lang="bg-BG" sz="1600" i="1" dirty="0">
                <a:solidFill>
                  <a:schemeClr val="tx2"/>
                </a:solidFill>
              </a:rPr>
              <a:t> </a:t>
            </a:r>
            <a:r>
              <a:rPr lang="bg-BG" sz="1600" i="1" dirty="0" smtClean="0">
                <a:solidFill>
                  <a:schemeClr val="tx2"/>
                </a:solidFill>
              </a:rPr>
              <a:t>създаване на парк за технологии, иновации и предприемачество</a:t>
            </a:r>
            <a:endParaRPr lang="bg-BG" sz="1600" i="1" dirty="0">
              <a:solidFill>
                <a:schemeClr val="tx2"/>
              </a:solidFill>
            </a:endParaRPr>
          </a:p>
          <a:p>
            <a:pPr marL="342000" indent="-342000"/>
            <a:endParaRPr lang="bg-BG" sz="1000" dirty="0">
              <a:solidFill>
                <a:schemeClr val="tx2"/>
              </a:solidFill>
            </a:endParaRPr>
          </a:p>
          <a:p>
            <a:pPr marL="342000" indent="-342000">
              <a:buFont typeface="Wingdings" pitchFamily="2" charset="2"/>
              <a:buChar char="ü"/>
            </a:pPr>
            <a:r>
              <a:rPr lang="en-US" sz="1600" b="1" dirty="0">
                <a:solidFill>
                  <a:schemeClr val="tx2"/>
                </a:solidFill>
              </a:rPr>
              <a:t>Srednogorie Environment, Health &amp; Safety</a:t>
            </a:r>
            <a:endParaRPr lang="bg-BG" sz="1600" b="1" dirty="0">
              <a:solidFill>
                <a:schemeClr val="tx2"/>
              </a:solidFill>
            </a:endParaRPr>
          </a:p>
          <a:p>
            <a:pPr marL="342000" indent="-342000"/>
            <a:r>
              <a:rPr lang="bg-BG" sz="1600" dirty="0">
                <a:solidFill>
                  <a:schemeClr val="tx2"/>
                </a:solidFill>
              </a:rPr>
              <a:t>     </a:t>
            </a:r>
            <a:r>
              <a:rPr lang="en-US" sz="1600" dirty="0">
                <a:solidFill>
                  <a:schemeClr val="tx2"/>
                </a:solidFill>
              </a:rPr>
              <a:t> -</a:t>
            </a:r>
            <a:r>
              <a:rPr lang="bg-BG" sz="1600" i="1" dirty="0">
                <a:solidFill>
                  <a:schemeClr val="tx2"/>
                </a:solidFill>
              </a:rPr>
              <a:t> </a:t>
            </a:r>
            <a:r>
              <a:rPr lang="bg-BG" sz="1600" i="1" dirty="0" smtClean="0">
                <a:solidFill>
                  <a:schemeClr val="tx2"/>
                </a:solidFill>
              </a:rPr>
              <a:t>създаване на център за околна среда, здравословни и безопасни условия на труд и живот</a:t>
            </a:r>
            <a:endParaRPr lang="bg-BG" sz="1600" i="1" dirty="0">
              <a:solidFill>
                <a:schemeClr val="tx2"/>
              </a:solidFill>
            </a:endParaRPr>
          </a:p>
          <a:p>
            <a:pPr marL="342000" indent="-342000"/>
            <a:endParaRPr lang="bg-BG" sz="1000" dirty="0" smtClean="0">
              <a:solidFill>
                <a:schemeClr val="tx2"/>
              </a:solidFill>
            </a:endParaRPr>
          </a:p>
          <a:p>
            <a:pPr marL="342000" indent="-342000">
              <a:buFont typeface="Wingdings" pitchFamily="2" charset="2"/>
              <a:buChar char="ü"/>
            </a:pPr>
            <a:r>
              <a:rPr lang="en-US" sz="1600" b="1" dirty="0" smtClean="0">
                <a:solidFill>
                  <a:schemeClr val="tx2"/>
                </a:solidFill>
              </a:rPr>
              <a:t>Srednogorie Habitat</a:t>
            </a:r>
            <a:endParaRPr lang="bg-BG" sz="1600" b="1" dirty="0">
              <a:solidFill>
                <a:schemeClr val="tx2"/>
              </a:solidFill>
            </a:endParaRPr>
          </a:p>
          <a:p>
            <a:pPr marL="342000" indent="-342000"/>
            <a:r>
              <a:rPr lang="bg-BG" sz="1600" dirty="0">
                <a:solidFill>
                  <a:schemeClr val="tx2"/>
                </a:solidFill>
              </a:rPr>
              <a:t>     </a:t>
            </a:r>
            <a:r>
              <a:rPr lang="en-US" sz="1600" dirty="0" smtClean="0">
                <a:solidFill>
                  <a:schemeClr val="tx2"/>
                </a:solidFill>
              </a:rPr>
              <a:t> -</a:t>
            </a:r>
            <a:r>
              <a:rPr lang="bg-BG" sz="1600" i="1" dirty="0" smtClean="0">
                <a:solidFill>
                  <a:schemeClr val="tx2"/>
                </a:solidFill>
              </a:rPr>
              <a:t> развитие на градската и селска среда, условия за културни развлечения, спорт и други.</a:t>
            </a:r>
            <a:endParaRPr lang="bg-BG" sz="1600" i="1" dirty="0">
              <a:solidFill>
                <a:schemeClr val="tx2"/>
              </a:solidFill>
            </a:endParaRPr>
          </a:p>
          <a:p>
            <a:endParaRPr lang="bg-BG" sz="1600" dirty="0">
              <a:solidFill>
                <a:schemeClr val="tx2"/>
              </a:solidFill>
            </a:endParaRPr>
          </a:p>
          <a:p>
            <a:r>
              <a:rPr lang="bg-BG" sz="1600" i="1" u="sng" dirty="0">
                <a:solidFill>
                  <a:srgbClr val="009900"/>
                </a:solidFill>
              </a:rPr>
              <a:t>Извод</a:t>
            </a:r>
            <a:r>
              <a:rPr lang="bg-BG" sz="1600" i="1" dirty="0">
                <a:solidFill>
                  <a:srgbClr val="009900"/>
                </a:solidFill>
              </a:rPr>
              <a:t>: Стратегическите направления за развитие на предприятията, общините и региона предполагат разработване на дългосрочна програма, планове и проекти за развитие на изследователски и приложни звена за технологично развитие, иновации и предприемачество.</a:t>
            </a:r>
            <a:endParaRPr lang="en-US" sz="1600" i="1" dirty="0">
              <a:solidFill>
                <a:srgbClr val="009900"/>
              </a:solidFill>
            </a:endParaRP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88000" y="0"/>
            <a:ext cx="2311400" cy="365125"/>
          </a:xfrm>
        </p:spPr>
        <p:txBody>
          <a:bodyPr/>
          <a:lstStyle/>
          <a:p>
            <a:pPr>
              <a:defRPr/>
            </a:pPr>
            <a:r>
              <a:rPr lang="bg-BG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3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smtClean="0">
                <a:solidFill>
                  <a:schemeClr val="bg1"/>
                </a:solidFill>
              </a:rPr>
              <a:t>Клъстери: политики, практики и предизвикателства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000" y="720000"/>
            <a:ext cx="9057536" cy="5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СРЕДНОГОРИЕ: КОЛЕЖ</a:t>
            </a:r>
            <a:endParaRPr lang="en-US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88000" y="0"/>
            <a:ext cx="2311400" cy="365125"/>
          </a:xfrm>
        </p:spPr>
        <p:txBody>
          <a:bodyPr/>
          <a:lstStyle/>
          <a:p>
            <a:pPr>
              <a:defRPr/>
            </a:pPr>
            <a:r>
              <a:rPr lang="bg-BG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92000" y="1440000"/>
            <a:ext cx="89154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1600" b="1" dirty="0" smtClean="0">
                <a:solidFill>
                  <a:schemeClr val="tx2"/>
                </a:solidFill>
              </a:rPr>
              <a:t>Бизнес и образование в дългогодишно партньорство</a:t>
            </a:r>
            <a:endParaRPr lang="bg-BG" sz="1600" b="1" dirty="0">
              <a:solidFill>
                <a:schemeClr val="tx2"/>
              </a:solidFill>
            </a:endParaRPr>
          </a:p>
          <a:p>
            <a:r>
              <a:rPr lang="bg-BG" sz="1600" dirty="0">
                <a:solidFill>
                  <a:schemeClr val="tx2"/>
                </a:solidFill>
              </a:rPr>
              <a:t>     </a:t>
            </a:r>
            <a:r>
              <a:rPr lang="en-US" sz="1600" dirty="0" smtClean="0">
                <a:solidFill>
                  <a:schemeClr val="tx2"/>
                </a:solidFill>
              </a:rPr>
              <a:t> -</a:t>
            </a:r>
            <a:r>
              <a:rPr lang="bg-BG" sz="1600" i="1" dirty="0" smtClean="0">
                <a:solidFill>
                  <a:schemeClr val="tx2"/>
                </a:solidFill>
              </a:rPr>
              <a:t> гимназиални проекти в Челопеч, Златица, Пирдоп, Панагюрище ...</a:t>
            </a:r>
            <a:endParaRPr lang="bg-BG" sz="1600" i="1" dirty="0">
              <a:solidFill>
                <a:schemeClr val="tx2"/>
              </a:solidFill>
            </a:endParaRPr>
          </a:p>
          <a:p>
            <a:endParaRPr lang="bg-BG" sz="16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600" b="1" dirty="0" smtClean="0">
                <a:solidFill>
                  <a:schemeClr val="tx2"/>
                </a:solidFill>
              </a:rPr>
              <a:t>Оценяване на необходимостта и перспективата</a:t>
            </a:r>
            <a:endParaRPr lang="bg-BG" sz="1600" b="1" dirty="0">
              <a:solidFill>
                <a:schemeClr val="tx2"/>
              </a:solidFill>
            </a:endParaRPr>
          </a:p>
          <a:p>
            <a:r>
              <a:rPr lang="bg-BG" sz="1600" dirty="0">
                <a:solidFill>
                  <a:schemeClr val="tx2"/>
                </a:solidFill>
              </a:rPr>
              <a:t>     </a:t>
            </a:r>
            <a:r>
              <a:rPr lang="en-US" sz="1600" dirty="0">
                <a:solidFill>
                  <a:schemeClr val="tx2"/>
                </a:solidFill>
              </a:rPr>
              <a:t> -</a:t>
            </a:r>
            <a:r>
              <a:rPr lang="bg-BG" sz="1600" i="1" dirty="0">
                <a:solidFill>
                  <a:schemeClr val="tx2"/>
                </a:solidFill>
              </a:rPr>
              <a:t> </a:t>
            </a:r>
            <a:r>
              <a:rPr lang="bg-BG" sz="1600" i="1" dirty="0" smtClean="0">
                <a:solidFill>
                  <a:schemeClr val="tx2"/>
                </a:solidFill>
              </a:rPr>
              <a:t>развитие на технически кадри от класически и нови професии</a:t>
            </a:r>
            <a:endParaRPr lang="bg-BG" sz="1600" i="1" dirty="0">
              <a:solidFill>
                <a:schemeClr val="tx2"/>
              </a:solidFill>
            </a:endParaRPr>
          </a:p>
          <a:p>
            <a:endParaRPr lang="bg-BG" sz="16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600" b="1" dirty="0" smtClean="0">
                <a:solidFill>
                  <a:schemeClr val="tx2"/>
                </a:solidFill>
              </a:rPr>
              <a:t>Развитие на образователната инфраструктура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      -</a:t>
            </a:r>
            <a:r>
              <a:rPr lang="bg-BG" sz="1600" i="1" dirty="0">
                <a:solidFill>
                  <a:schemeClr val="tx2"/>
                </a:solidFill>
              </a:rPr>
              <a:t> </a:t>
            </a:r>
            <a:r>
              <a:rPr lang="bg-BG" sz="1600" i="1" dirty="0" smtClean="0">
                <a:solidFill>
                  <a:schemeClr val="tx2"/>
                </a:solidFill>
              </a:rPr>
              <a:t>публично-частно партньорство за развитие на регионален колеж</a:t>
            </a:r>
            <a:endParaRPr lang="bg-BG" sz="1600" i="1" dirty="0">
              <a:solidFill>
                <a:schemeClr val="tx2"/>
              </a:solidFill>
            </a:endParaRPr>
          </a:p>
          <a:p>
            <a:endParaRPr lang="bg-BG" sz="1600" i="1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600" b="1" dirty="0" smtClean="0">
                <a:solidFill>
                  <a:schemeClr val="tx2"/>
                </a:solidFill>
              </a:rPr>
              <a:t>Привличане на обучителен ресурс и продукти</a:t>
            </a:r>
            <a:endParaRPr lang="bg-BG" sz="1600" b="1" dirty="0">
              <a:solidFill>
                <a:schemeClr val="tx2"/>
              </a:solidFill>
            </a:endParaRPr>
          </a:p>
          <a:p>
            <a:r>
              <a:rPr lang="bg-BG" sz="1600" dirty="0">
                <a:solidFill>
                  <a:schemeClr val="tx2"/>
                </a:solidFill>
              </a:rPr>
              <a:t>     </a:t>
            </a:r>
            <a:r>
              <a:rPr lang="en-US" sz="1600" dirty="0">
                <a:solidFill>
                  <a:schemeClr val="tx2"/>
                </a:solidFill>
              </a:rPr>
              <a:t> -</a:t>
            </a:r>
            <a:r>
              <a:rPr lang="bg-BG" sz="1600" i="1" dirty="0">
                <a:solidFill>
                  <a:schemeClr val="tx2"/>
                </a:solidFill>
              </a:rPr>
              <a:t> </a:t>
            </a:r>
            <a:r>
              <a:rPr lang="bg-BG" sz="1600" i="1" dirty="0" smtClean="0">
                <a:solidFill>
                  <a:schemeClr val="tx2"/>
                </a:solidFill>
              </a:rPr>
              <a:t>добри преподаватели и учебни програми, специалисти от компаниите </a:t>
            </a:r>
            <a:endParaRPr lang="bg-BG" sz="1600" i="1" dirty="0">
              <a:solidFill>
                <a:schemeClr val="tx2"/>
              </a:solidFill>
            </a:endParaRPr>
          </a:p>
          <a:p>
            <a:endParaRPr lang="bg-BG" sz="1600" i="1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600" b="1" dirty="0" smtClean="0">
                <a:solidFill>
                  <a:schemeClr val="tx2"/>
                </a:solidFill>
              </a:rPr>
              <a:t>Привличане на млади хора към региона</a:t>
            </a:r>
            <a:endParaRPr lang="bg-BG" sz="1600" b="1" dirty="0">
              <a:solidFill>
                <a:schemeClr val="tx2"/>
              </a:solidFill>
            </a:endParaRPr>
          </a:p>
          <a:p>
            <a:r>
              <a:rPr lang="bg-BG" sz="1600" dirty="0">
                <a:solidFill>
                  <a:schemeClr val="tx2"/>
                </a:solidFill>
              </a:rPr>
              <a:t>     </a:t>
            </a:r>
            <a:r>
              <a:rPr lang="en-US" sz="1600" dirty="0" smtClean="0">
                <a:solidFill>
                  <a:schemeClr val="tx2"/>
                </a:solidFill>
              </a:rPr>
              <a:t> -</a:t>
            </a:r>
            <a:r>
              <a:rPr lang="bg-BG" sz="1600" i="1" dirty="0" smtClean="0">
                <a:solidFill>
                  <a:schemeClr val="tx2"/>
                </a:solidFill>
              </a:rPr>
              <a:t> бранидинг и маркетинг на регионалния колеж в страната и чужбина</a:t>
            </a:r>
            <a:endParaRPr lang="bg-BG" sz="1600" i="1" dirty="0">
              <a:solidFill>
                <a:schemeClr val="tx2"/>
              </a:solidFill>
            </a:endParaRPr>
          </a:p>
          <a:p>
            <a:endParaRPr lang="bg-BG" sz="16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600" b="1" dirty="0" smtClean="0">
                <a:solidFill>
                  <a:schemeClr val="tx2"/>
                </a:solidFill>
              </a:rPr>
              <a:t>Партниране с образователния вертикал</a:t>
            </a:r>
            <a:endParaRPr lang="bg-BG" sz="1600" b="1" dirty="0">
              <a:solidFill>
                <a:schemeClr val="tx2"/>
              </a:solidFill>
            </a:endParaRPr>
          </a:p>
          <a:p>
            <a:r>
              <a:rPr lang="bg-BG" sz="1600" dirty="0">
                <a:solidFill>
                  <a:schemeClr val="tx2"/>
                </a:solidFill>
              </a:rPr>
              <a:t>     </a:t>
            </a:r>
            <a:r>
              <a:rPr lang="en-US" sz="1600" dirty="0" smtClean="0">
                <a:solidFill>
                  <a:schemeClr val="tx2"/>
                </a:solidFill>
              </a:rPr>
              <a:t> -</a:t>
            </a:r>
            <a:r>
              <a:rPr lang="bg-BG" sz="1600" i="1" dirty="0" smtClean="0">
                <a:solidFill>
                  <a:schemeClr val="tx2"/>
                </a:solidFill>
              </a:rPr>
              <a:t> интеграция </a:t>
            </a:r>
            <a:r>
              <a:rPr lang="bg-BG" sz="1600" i="1" dirty="0">
                <a:solidFill>
                  <a:schemeClr val="tx2"/>
                </a:solidFill>
              </a:rPr>
              <a:t>с Минно-геоложки, Химико-технологичен, Технически </a:t>
            </a:r>
            <a:r>
              <a:rPr lang="bg-BG" sz="1600" i="1" dirty="0" smtClean="0">
                <a:solidFill>
                  <a:schemeClr val="tx2"/>
                </a:solidFill>
              </a:rPr>
              <a:t>университети</a:t>
            </a:r>
            <a:endParaRPr lang="en-GB" sz="16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smtClean="0">
                <a:solidFill>
                  <a:schemeClr val="bg1"/>
                </a:solidFill>
              </a:rPr>
              <a:t>Клъстери: политики, практики и предизвикателства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000" y="720000"/>
            <a:ext cx="9057536" cy="5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ИНОВАЦИИ</a:t>
            </a:r>
            <a:endParaRPr lang="en-US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88000" y="0"/>
            <a:ext cx="2311400" cy="365125"/>
          </a:xfrm>
        </p:spPr>
        <p:txBody>
          <a:bodyPr/>
          <a:lstStyle/>
          <a:p>
            <a:pPr>
              <a:defRPr/>
            </a:pPr>
            <a:r>
              <a:rPr lang="bg-BG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88037" y="1199189"/>
            <a:ext cx="1732820" cy="1669805"/>
            <a:chOff x="5124599" y="0"/>
            <a:chExt cx="1479400" cy="1279855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Connector 15"/>
            <p:cNvSpPr/>
            <p:nvPr/>
          </p:nvSpPr>
          <p:spPr>
            <a:xfrm>
              <a:off x="5124599" y="0"/>
              <a:ext cx="1479400" cy="1279855"/>
            </a:xfrm>
            <a:prstGeom prst="flowChartConnector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owchart: Connector 4"/>
            <p:cNvSpPr/>
            <p:nvPr/>
          </p:nvSpPr>
          <p:spPr>
            <a:xfrm>
              <a:off x="5341252" y="187430"/>
              <a:ext cx="1046094" cy="9049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МГУ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Минна и добивна индустрии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Околна среда и води</a:t>
              </a:r>
              <a:endParaRPr lang="bg-BG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88036" y="5071563"/>
            <a:ext cx="1732820" cy="1669805"/>
            <a:chOff x="5124599" y="0"/>
            <a:chExt cx="1479400" cy="1279855"/>
          </a:xfrm>
          <a:solidFill>
            <a:schemeClr val="accent3">
              <a:lumMod val="50000"/>
            </a:schemeClr>
          </a:solidFill>
        </p:grpSpPr>
        <p:sp>
          <p:nvSpPr>
            <p:cNvPr id="19" name="Flowchart: Connector 18"/>
            <p:cNvSpPr/>
            <p:nvPr/>
          </p:nvSpPr>
          <p:spPr>
            <a:xfrm>
              <a:off x="5124599" y="0"/>
              <a:ext cx="1479400" cy="1279855"/>
            </a:xfrm>
            <a:prstGeom prst="flowChartConnector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lowchart: Connector 4"/>
            <p:cNvSpPr/>
            <p:nvPr/>
          </p:nvSpPr>
          <p:spPr>
            <a:xfrm>
              <a:off x="5341252" y="187430"/>
              <a:ext cx="1046094" cy="9049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ВА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Защита на населението и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критичната инфраструктура</a:t>
              </a:r>
              <a:endParaRPr lang="bg-BG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00500" y="1196752"/>
            <a:ext cx="1732820" cy="1669805"/>
            <a:chOff x="5124599" y="0"/>
            <a:chExt cx="1479400" cy="1279855"/>
          </a:xfrm>
          <a:solidFill>
            <a:schemeClr val="accent6">
              <a:lumMod val="50000"/>
            </a:schemeClr>
          </a:solidFill>
        </p:grpSpPr>
        <p:sp>
          <p:nvSpPr>
            <p:cNvPr id="22" name="Flowchart: Connector 21"/>
            <p:cNvSpPr/>
            <p:nvPr/>
          </p:nvSpPr>
          <p:spPr>
            <a:xfrm>
              <a:off x="5124599" y="0"/>
              <a:ext cx="1479400" cy="1279855"/>
            </a:xfrm>
            <a:prstGeom prst="flowChartConnector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lowchart: Connector 4"/>
            <p:cNvSpPr/>
            <p:nvPr/>
          </p:nvSpPr>
          <p:spPr>
            <a:xfrm>
              <a:off x="5341252" y="187430"/>
              <a:ext cx="1046094" cy="9049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ХТМУ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Материало</a:t>
              </a:r>
              <a:r>
                <a:rPr lang="bg-BG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- знание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Цветна металургия</a:t>
              </a:r>
              <a:endParaRPr lang="bg-BG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00499" y="3140968"/>
            <a:ext cx="1732820" cy="1669805"/>
            <a:chOff x="5124599" y="0"/>
            <a:chExt cx="1479400" cy="127985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5" name="Flowchart: Connector 24"/>
            <p:cNvSpPr/>
            <p:nvPr/>
          </p:nvSpPr>
          <p:spPr>
            <a:xfrm>
              <a:off x="5124599" y="0"/>
              <a:ext cx="1479400" cy="1279855"/>
            </a:xfrm>
            <a:prstGeom prst="flowChartConnector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owchart: Connector 4"/>
            <p:cNvSpPr/>
            <p:nvPr/>
          </p:nvSpPr>
          <p:spPr>
            <a:xfrm>
              <a:off x="5341252" y="187430"/>
              <a:ext cx="1046094" cy="9049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УАСГ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Техническа инфраструктура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Сгради и съоръжения</a:t>
              </a:r>
              <a:endParaRPr lang="bg-BG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100497" y="5071563"/>
            <a:ext cx="1732820" cy="1669805"/>
            <a:chOff x="5124599" y="0"/>
            <a:chExt cx="1479400" cy="1279855"/>
          </a:xfrm>
          <a:solidFill>
            <a:srgbClr val="FF0000"/>
          </a:solidFill>
        </p:grpSpPr>
        <p:sp>
          <p:nvSpPr>
            <p:cNvPr id="28" name="Flowchart: Connector 27"/>
            <p:cNvSpPr/>
            <p:nvPr/>
          </p:nvSpPr>
          <p:spPr>
            <a:xfrm>
              <a:off x="5124599" y="0"/>
              <a:ext cx="1479400" cy="1279855"/>
            </a:xfrm>
            <a:prstGeom prst="flowChartConnector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lowchart: Connector 4"/>
            <p:cNvSpPr/>
            <p:nvPr/>
          </p:nvSpPr>
          <p:spPr>
            <a:xfrm>
              <a:off x="5341252" y="187430"/>
              <a:ext cx="1046094" cy="9049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ТУ София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Енергийна инфраструктура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Пазари и търговия</a:t>
              </a:r>
              <a:endParaRPr lang="bg-BG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72683" y="1196752"/>
            <a:ext cx="1732820" cy="1669805"/>
            <a:chOff x="5124599" y="0"/>
            <a:chExt cx="1479400" cy="1279855"/>
          </a:xfrm>
          <a:solidFill>
            <a:schemeClr val="accent3">
              <a:lumMod val="50000"/>
            </a:schemeClr>
          </a:solidFill>
        </p:grpSpPr>
        <p:sp>
          <p:nvSpPr>
            <p:cNvPr id="31" name="Flowchart: Connector 30"/>
            <p:cNvSpPr/>
            <p:nvPr/>
          </p:nvSpPr>
          <p:spPr>
            <a:xfrm>
              <a:off x="5124599" y="0"/>
              <a:ext cx="1479400" cy="1279855"/>
            </a:xfrm>
            <a:prstGeom prst="flowChartConnector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Flowchart: Connector 4"/>
            <p:cNvSpPr/>
            <p:nvPr/>
          </p:nvSpPr>
          <p:spPr>
            <a:xfrm>
              <a:off x="5341252" y="187430"/>
              <a:ext cx="1046094" cy="9049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ЛТУ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Ландшафтна</a:t>
              </a:r>
              <a:r>
                <a:rPr lang="bg-BG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архитектура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Околна среда и води</a:t>
              </a:r>
              <a:endParaRPr lang="bg-BG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072682" y="3140968"/>
            <a:ext cx="1732820" cy="1669805"/>
            <a:chOff x="5124599" y="0"/>
            <a:chExt cx="1479400" cy="1279855"/>
          </a:xfrm>
          <a:solidFill>
            <a:schemeClr val="accent4"/>
          </a:solidFill>
        </p:grpSpPr>
        <p:sp>
          <p:nvSpPr>
            <p:cNvPr id="34" name="Flowchart: Connector 33"/>
            <p:cNvSpPr/>
            <p:nvPr/>
          </p:nvSpPr>
          <p:spPr>
            <a:xfrm>
              <a:off x="5124599" y="0"/>
              <a:ext cx="1479400" cy="1279855"/>
            </a:xfrm>
            <a:prstGeom prst="flowChartConnector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lowchart: Connector 4"/>
            <p:cNvSpPr/>
            <p:nvPr/>
          </p:nvSpPr>
          <p:spPr>
            <a:xfrm>
              <a:off x="5341252" y="187430"/>
              <a:ext cx="1046094" cy="9049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СУ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bg-BG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Клъстери и </a:t>
              </a:r>
              <a:r>
                <a:rPr lang="bg-BG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конку-рентоспособност</a:t>
              </a:r>
              <a:endParaRPr lang="bg-BG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Публично-частно партньорство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72680" y="5071563"/>
            <a:ext cx="1732820" cy="1669805"/>
            <a:chOff x="5124599" y="0"/>
            <a:chExt cx="1479400" cy="1279855"/>
          </a:xfrm>
        </p:grpSpPr>
        <p:sp>
          <p:nvSpPr>
            <p:cNvPr id="37" name="Flowchart: Connector 36"/>
            <p:cNvSpPr/>
            <p:nvPr/>
          </p:nvSpPr>
          <p:spPr>
            <a:xfrm>
              <a:off x="5124599" y="0"/>
              <a:ext cx="1479400" cy="1279855"/>
            </a:xfrm>
            <a:prstGeom prst="flowChartConnector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Flowchart: Connector 4"/>
            <p:cNvSpPr/>
            <p:nvPr/>
          </p:nvSpPr>
          <p:spPr>
            <a:xfrm>
              <a:off x="5341252" y="187430"/>
              <a:ext cx="1046094" cy="904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УНСС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Регионално развитие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Транспорт и логистика</a:t>
              </a:r>
              <a:endParaRPr lang="bg-BG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71282" y="2683257"/>
            <a:ext cx="2314822" cy="2191529"/>
            <a:chOff x="1765542" y="809010"/>
            <a:chExt cx="3030943" cy="3030879"/>
          </a:xfrm>
          <a:scene3d>
            <a:camera prst="orthographicFront"/>
            <a:lightRig rig="flat" dir="t"/>
          </a:scene3d>
        </p:grpSpPr>
        <p:sp>
          <p:nvSpPr>
            <p:cNvPr id="40" name="Oval 39"/>
            <p:cNvSpPr/>
            <p:nvPr/>
          </p:nvSpPr>
          <p:spPr>
            <a:xfrm>
              <a:off x="2402695" y="1321351"/>
              <a:ext cx="2393790" cy="2518538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bg-BG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клъстер</a:t>
              </a:r>
            </a:p>
            <a:p>
              <a:pPr algn="ctr"/>
              <a:r>
                <a:rPr lang="bg-BG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СРЕДНОГОРИЕ партньорство за стабилност</a:t>
              </a:r>
            </a:p>
            <a:p>
              <a:pPr algn="ctr"/>
              <a:r>
                <a:rPr lang="bg-BG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 растеж</a:t>
              </a:r>
              <a:endParaRPr lang="bg-BG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Oval 4"/>
            <p:cNvSpPr/>
            <p:nvPr/>
          </p:nvSpPr>
          <p:spPr>
            <a:xfrm>
              <a:off x="1765542" y="809010"/>
              <a:ext cx="2510914" cy="25108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6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718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smtClean="0">
                <a:solidFill>
                  <a:schemeClr val="bg1"/>
                </a:solidFill>
              </a:rPr>
              <a:t>Клъстери: политики, практики и предизвикателства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92000" y="1439999"/>
            <a:ext cx="8640000" cy="5040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bg-BG" sz="1800" dirty="0" smtClean="0">
                <a:solidFill>
                  <a:schemeClr val="tx2"/>
                </a:solidFill>
              </a:rPr>
              <a:t>През месец януари 2011 година списанието „Харвард Бизнес Ревю“ публикува основополагащата статия на </a:t>
            </a:r>
            <a:r>
              <a:rPr lang="bg-BG" sz="1800" b="1" dirty="0" smtClean="0">
                <a:solidFill>
                  <a:schemeClr val="tx2"/>
                </a:solidFill>
              </a:rPr>
              <a:t>Майкъл Портър и Марк Крамър: „Създаване на споделена стойност. Как да преосмислим капитализма – и да отприщим вълната от иновации и растеж?“</a:t>
            </a:r>
            <a:r>
              <a:rPr lang="en-US" sz="2000" i="1" baseline="30000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bg-BG" sz="2000" i="1" baseline="30000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bg-BG" sz="1000" dirty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1600" i="1" dirty="0">
                <a:solidFill>
                  <a:schemeClr val="tx2"/>
                </a:solidFill>
              </a:rPr>
              <a:t>Концепцията на </a:t>
            </a:r>
            <a:r>
              <a:rPr lang="ru-RU" sz="1600" i="1" dirty="0" smtClean="0">
                <a:solidFill>
                  <a:schemeClr val="tx2"/>
                </a:solidFill>
              </a:rPr>
              <a:t>споделената </a:t>
            </a:r>
            <a:r>
              <a:rPr lang="ru-RU" sz="1600" i="1" dirty="0">
                <a:solidFill>
                  <a:schemeClr val="tx2"/>
                </a:solidFill>
              </a:rPr>
              <a:t>стойност </a:t>
            </a:r>
            <a:r>
              <a:rPr lang="ru-RU" sz="1600" i="1" dirty="0" smtClean="0">
                <a:solidFill>
                  <a:schemeClr val="tx2"/>
                </a:solidFill>
              </a:rPr>
              <a:t>проповядва, </a:t>
            </a:r>
            <a:r>
              <a:rPr lang="ru-RU" sz="1600" i="1" dirty="0">
                <a:solidFill>
                  <a:schemeClr val="tx2"/>
                </a:solidFill>
              </a:rPr>
              <a:t>че </a:t>
            </a:r>
            <a:r>
              <a:rPr lang="ru-RU" sz="1600" b="1" i="1" dirty="0" smtClean="0">
                <a:solidFill>
                  <a:schemeClr val="tx2"/>
                </a:solidFill>
              </a:rPr>
              <a:t>пазарите се развиват не само от нуждите на корпорациите, но и от нуждите </a:t>
            </a:r>
            <a:r>
              <a:rPr lang="ru-RU" sz="1600" b="1" i="1" dirty="0">
                <a:solidFill>
                  <a:schemeClr val="tx2"/>
                </a:solidFill>
              </a:rPr>
              <a:t>на </a:t>
            </a:r>
            <a:r>
              <a:rPr lang="ru-RU" sz="1600" b="1" i="1" dirty="0" smtClean="0">
                <a:solidFill>
                  <a:schemeClr val="tx2"/>
                </a:solidFill>
              </a:rPr>
              <a:t>обществото</a:t>
            </a:r>
            <a:r>
              <a:rPr lang="ru-RU" sz="1600" i="1" dirty="0" smtClean="0">
                <a:solidFill>
                  <a:schemeClr val="tx2"/>
                </a:solidFill>
              </a:rPr>
              <a:t>. Дългосрочна, </a:t>
            </a:r>
            <a:r>
              <a:rPr lang="ru-RU" sz="1600" i="1" dirty="0">
                <a:solidFill>
                  <a:schemeClr val="tx2"/>
                </a:solidFill>
              </a:rPr>
              <a:t>устойчива и конкурентоспособна икономическа стойност </a:t>
            </a:r>
            <a:r>
              <a:rPr lang="ru-RU" sz="1600" i="1" dirty="0" smtClean="0">
                <a:solidFill>
                  <a:schemeClr val="tx2"/>
                </a:solidFill>
              </a:rPr>
              <a:t>може да бъде постигната само когато бизнесът инвестира и в </a:t>
            </a:r>
            <a:r>
              <a:rPr lang="ru-RU" sz="1600" i="1" dirty="0">
                <a:solidFill>
                  <a:schemeClr val="tx2"/>
                </a:solidFill>
              </a:rPr>
              <a:t>нуждите на обществото. </a:t>
            </a:r>
            <a:r>
              <a:rPr lang="ru-RU" sz="1600" i="1" dirty="0" smtClean="0">
                <a:solidFill>
                  <a:schemeClr val="tx2"/>
                </a:solidFill>
              </a:rPr>
              <a:t>Затова целите </a:t>
            </a:r>
            <a:r>
              <a:rPr lang="ru-RU" sz="1600" i="1" dirty="0">
                <a:solidFill>
                  <a:schemeClr val="tx2"/>
                </a:solidFill>
              </a:rPr>
              <a:t>на капитализма и </a:t>
            </a:r>
            <a:r>
              <a:rPr lang="ru-RU" sz="1600" i="1" dirty="0" smtClean="0">
                <a:solidFill>
                  <a:schemeClr val="tx2"/>
                </a:solidFill>
              </a:rPr>
              <a:t>на корпорациите </a:t>
            </a:r>
            <a:r>
              <a:rPr lang="ru-RU" sz="1600" i="1" dirty="0">
                <a:solidFill>
                  <a:schemeClr val="tx2"/>
                </a:solidFill>
              </a:rPr>
              <a:t>трябва да </a:t>
            </a:r>
            <a:r>
              <a:rPr lang="ru-RU" sz="1600" i="1" dirty="0" smtClean="0">
                <a:solidFill>
                  <a:schemeClr val="tx2"/>
                </a:solidFill>
              </a:rPr>
              <a:t>бъдат предефинирани </a:t>
            </a:r>
            <a:r>
              <a:rPr lang="ru-RU" sz="1600" i="1" dirty="0">
                <a:solidFill>
                  <a:schemeClr val="tx2"/>
                </a:solidFill>
              </a:rPr>
              <a:t>като създаване на споделена стойност, а не </a:t>
            </a:r>
            <a:r>
              <a:rPr lang="ru-RU" sz="1600" i="1" dirty="0" smtClean="0">
                <a:solidFill>
                  <a:schemeClr val="tx2"/>
                </a:solidFill>
              </a:rPr>
              <a:t>само на печалба единствено за </a:t>
            </a:r>
            <a:r>
              <a:rPr lang="ru-RU" sz="1600" i="1" dirty="0">
                <a:solidFill>
                  <a:schemeClr val="tx2"/>
                </a:solidFill>
              </a:rPr>
              <a:t>себе си. </a:t>
            </a:r>
            <a:r>
              <a:rPr lang="ru-RU" sz="1600" i="1" dirty="0" smtClean="0">
                <a:solidFill>
                  <a:schemeClr val="tx2"/>
                </a:solidFill>
              </a:rPr>
              <a:t>Чрез </a:t>
            </a:r>
            <a:r>
              <a:rPr lang="ru-RU" sz="1600" i="1" dirty="0">
                <a:solidFill>
                  <a:schemeClr val="tx2"/>
                </a:solidFill>
              </a:rPr>
              <a:t>разширяване на </a:t>
            </a:r>
            <a:r>
              <a:rPr lang="ru-RU" sz="1600" i="1" dirty="0" smtClean="0">
                <a:solidFill>
                  <a:schemeClr val="tx2"/>
                </a:solidFill>
              </a:rPr>
              <a:t>гледната точка </a:t>
            </a:r>
            <a:r>
              <a:rPr lang="ru-RU" sz="1600" i="1" dirty="0">
                <a:solidFill>
                  <a:schemeClr val="tx2"/>
                </a:solidFill>
              </a:rPr>
              <a:t>и приемане на </a:t>
            </a:r>
            <a:r>
              <a:rPr lang="ru-RU" sz="1600" i="1" dirty="0" smtClean="0">
                <a:solidFill>
                  <a:schemeClr val="tx2"/>
                </a:solidFill>
              </a:rPr>
              <a:t>мисълта за създаване на споделена стойност</a:t>
            </a:r>
            <a:r>
              <a:rPr lang="ru-RU" sz="1600" i="1" dirty="0">
                <a:solidFill>
                  <a:schemeClr val="tx2"/>
                </a:solidFill>
              </a:rPr>
              <a:t>, ние признаваме, че </a:t>
            </a:r>
            <a:r>
              <a:rPr lang="ru-RU" sz="1600" b="1" i="1" dirty="0" smtClean="0">
                <a:solidFill>
                  <a:schemeClr val="tx2"/>
                </a:solidFill>
              </a:rPr>
              <a:t>конкурентоспособността </a:t>
            </a:r>
            <a:r>
              <a:rPr lang="ru-RU" sz="1600" b="1" i="1" dirty="0">
                <a:solidFill>
                  <a:schemeClr val="tx2"/>
                </a:solidFill>
              </a:rPr>
              <a:t>на една компания и здравето на </a:t>
            </a:r>
            <a:r>
              <a:rPr lang="ru-RU" sz="1600" b="1" i="1" dirty="0" smtClean="0">
                <a:solidFill>
                  <a:schemeClr val="tx2"/>
                </a:solidFill>
              </a:rPr>
              <a:t>общността </a:t>
            </a:r>
            <a:r>
              <a:rPr lang="ru-RU" sz="1600" b="1" i="1" dirty="0">
                <a:solidFill>
                  <a:schemeClr val="tx2"/>
                </a:solidFill>
              </a:rPr>
              <a:t>около </a:t>
            </a:r>
            <a:r>
              <a:rPr lang="ru-RU" sz="1600" b="1" i="1" dirty="0" smtClean="0">
                <a:solidFill>
                  <a:schemeClr val="tx2"/>
                </a:solidFill>
              </a:rPr>
              <a:t>нея </a:t>
            </a:r>
            <a:r>
              <a:rPr lang="ru-RU" sz="1600" b="1" i="1" dirty="0">
                <a:solidFill>
                  <a:schemeClr val="tx2"/>
                </a:solidFill>
              </a:rPr>
              <a:t>са тясно </a:t>
            </a:r>
            <a:r>
              <a:rPr lang="ru-RU" sz="1600" b="1" i="1" dirty="0" smtClean="0">
                <a:solidFill>
                  <a:schemeClr val="tx2"/>
                </a:solidFill>
              </a:rPr>
              <a:t>преплетени</a:t>
            </a:r>
            <a:r>
              <a:rPr lang="ru-RU" sz="1600" i="1" dirty="0" smtClean="0">
                <a:solidFill>
                  <a:schemeClr val="tx2"/>
                </a:solidFill>
              </a:rPr>
              <a:t>. Тъй както обществото се нуждае от успешен бизнес, така и бизнесът </a:t>
            </a:r>
            <a:r>
              <a:rPr lang="ru-RU" sz="1600" i="1" dirty="0">
                <a:solidFill>
                  <a:schemeClr val="tx2"/>
                </a:solidFill>
              </a:rPr>
              <a:t>се нуждае от </a:t>
            </a:r>
            <a:r>
              <a:rPr lang="ru-RU" sz="1600" i="1" dirty="0" smtClean="0">
                <a:solidFill>
                  <a:schemeClr val="tx2"/>
                </a:solidFill>
              </a:rPr>
              <a:t>успешна общност. Не </a:t>
            </a:r>
            <a:r>
              <a:rPr lang="ru-RU" sz="1600" i="1" dirty="0">
                <a:solidFill>
                  <a:schemeClr val="tx2"/>
                </a:solidFill>
              </a:rPr>
              <a:t>само </a:t>
            </a:r>
            <a:r>
              <a:rPr lang="ru-RU" sz="1600" i="1" dirty="0" smtClean="0">
                <a:solidFill>
                  <a:schemeClr val="tx2"/>
                </a:solidFill>
              </a:rPr>
              <a:t>за да създава търсене </a:t>
            </a:r>
            <a:r>
              <a:rPr lang="ru-RU" sz="1600" i="1" dirty="0">
                <a:solidFill>
                  <a:schemeClr val="tx2"/>
                </a:solidFill>
              </a:rPr>
              <a:t>на своите </a:t>
            </a:r>
            <a:r>
              <a:rPr lang="ru-RU" sz="1600" i="1" dirty="0" smtClean="0">
                <a:solidFill>
                  <a:schemeClr val="tx2"/>
                </a:solidFill>
              </a:rPr>
              <a:t>продукти и услуги, </a:t>
            </a:r>
            <a:r>
              <a:rPr lang="ru-RU" sz="1600" i="1" dirty="0">
                <a:solidFill>
                  <a:schemeClr val="tx2"/>
                </a:solidFill>
              </a:rPr>
              <a:t>но </a:t>
            </a:r>
            <a:r>
              <a:rPr lang="ru-RU" sz="1600" i="1" dirty="0" smtClean="0">
                <a:solidFill>
                  <a:schemeClr val="tx2"/>
                </a:solidFill>
              </a:rPr>
              <a:t>и за да осигури развитието на ключови публични </a:t>
            </a:r>
            <a:r>
              <a:rPr lang="ru-RU" sz="1600" i="1" dirty="0">
                <a:solidFill>
                  <a:schemeClr val="tx2"/>
                </a:solidFill>
              </a:rPr>
              <a:t>активи и </a:t>
            </a:r>
            <a:r>
              <a:rPr lang="ru-RU" sz="1600" i="1" dirty="0" smtClean="0">
                <a:solidFill>
                  <a:schemeClr val="tx2"/>
                </a:solidFill>
              </a:rPr>
              <a:t>на благоприятна и устойчива обкръжаваща среда.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bg-BG" sz="1000" i="1" dirty="0" smtClean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600" i="1" dirty="0" smtClean="0">
                <a:solidFill>
                  <a:schemeClr val="accent3">
                    <a:lumMod val="75000"/>
                  </a:schemeClr>
                </a:solidFill>
              </a:rPr>
              <a:t>A1: </a:t>
            </a:r>
            <a:r>
              <a:rPr lang="en-US" sz="1600" i="1" dirty="0" smtClean="0">
                <a:solidFill>
                  <a:schemeClr val="tx2"/>
                </a:solidFill>
              </a:rPr>
              <a:t>Michael Porter and Mark Kramer “Creating Shared Value. How to Reinvent Capitalism – And Unleash the Wave for Innovations and Growth?, Harvard Business Review, Jan 2011</a:t>
            </a:r>
          </a:p>
        </p:txBody>
      </p:sp>
      <p:pic>
        <p:nvPicPr>
          <p:cNvPr id="10" name="Picture 2" descr="Header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720000" y="720000"/>
            <a:ext cx="8915400" cy="5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КАУЗИ: СЪЗДАВАНЕ НА СПОДЕЛЕН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bg-BG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СТОЙНОСТ</a:t>
            </a:r>
            <a:endParaRPr lang="en-US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88000" y="0"/>
            <a:ext cx="2311400" cy="365125"/>
          </a:xfrm>
        </p:spPr>
        <p:txBody>
          <a:bodyPr/>
          <a:lstStyle/>
          <a:p>
            <a:pPr>
              <a:defRPr/>
            </a:pPr>
            <a:fld id="{F8F9EDEE-46B7-4D7F-B457-6BBBF7ABFD3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smtClean="0">
                <a:solidFill>
                  <a:schemeClr val="bg1"/>
                </a:solidFill>
              </a:rPr>
              <a:t>Клъстери: политики, практики и предизвикателства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2" descr="Header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0" y="720000"/>
            <a:ext cx="9903446" cy="5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ЗА ВНИМАНИЕТО</a:t>
            </a:r>
            <a:endParaRPr lang="en-US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88000" y="0"/>
            <a:ext cx="2311400" cy="365125"/>
          </a:xfrm>
        </p:spPr>
        <p:txBody>
          <a:bodyPr/>
          <a:lstStyle/>
          <a:p>
            <a:pPr>
              <a:defRPr/>
            </a:pPr>
            <a:fld id="{F8F9EDEE-46B7-4D7F-B457-6BBBF7ABFD3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0" y="1988840"/>
            <a:ext cx="99060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2000" dirty="0" smtClean="0">
                <a:solidFill>
                  <a:schemeClr val="tx2"/>
                </a:solidFill>
              </a:rPr>
              <a:t>Николай Минков</a:t>
            </a:r>
            <a:endParaRPr lang="en-US" sz="2000" dirty="0" smtClean="0">
              <a:solidFill>
                <a:schemeClr val="tx2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800" dirty="0" smtClean="0">
                <a:solidFill>
                  <a:schemeClr val="tx2"/>
                </a:solidFill>
              </a:rPr>
              <a:t>изпълнителен директор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n</a:t>
            </a:r>
            <a:r>
              <a:rPr lang="bg-BG" sz="1800" dirty="0" smtClean="0">
                <a:solidFill>
                  <a:schemeClr val="tx2"/>
                </a:solidFill>
              </a:rPr>
              <a:t>.</a:t>
            </a:r>
            <a:r>
              <a:rPr lang="en-US" sz="1800" dirty="0" smtClean="0">
                <a:solidFill>
                  <a:schemeClr val="tx2"/>
                </a:solidFill>
              </a:rPr>
              <a:t>minkov@srednogorie.eu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2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srednogorie.eu</a:t>
            </a:r>
            <a:endParaRPr lang="bg-BG" sz="24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800" dirty="0" smtClean="0">
                <a:solidFill>
                  <a:schemeClr val="tx2"/>
                </a:solidFill>
              </a:rPr>
              <a:t>Средногорие Мед индустриален клъстер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800" dirty="0" smtClean="0">
                <a:solidFill>
                  <a:schemeClr val="tx2"/>
                </a:solidFill>
              </a:rPr>
              <a:t>„Илиев“ Център за образование и култура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800" dirty="0" smtClean="0">
                <a:solidFill>
                  <a:schemeClr val="tx2"/>
                </a:solidFill>
              </a:rPr>
              <a:t>Американски университет в България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bg-BG" sz="1800" dirty="0" smtClean="0">
                <a:solidFill>
                  <a:schemeClr val="tx2"/>
                </a:solidFill>
              </a:rPr>
              <a:t>ул. Университетски парк №1, София 1700</a:t>
            </a:r>
            <a:endParaRPr lang="bg-BG" sz="1800" dirty="0">
              <a:solidFill>
                <a:schemeClr val="tx2"/>
              </a:solidFill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5589240"/>
            <a:ext cx="990600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</a:rPr>
              <a:t>24</a:t>
            </a:r>
            <a:r>
              <a:rPr lang="bg-BG" dirty="0" smtClean="0">
                <a:solidFill>
                  <a:schemeClr val="tx2"/>
                </a:solidFill>
              </a:rPr>
              <a:t> октомври 2013 година</a:t>
            </a:r>
            <a:endParaRPr lang="en-US" dirty="0">
              <a:solidFill>
                <a:schemeClr val="tx2"/>
              </a:solidFill>
            </a:endParaRPr>
          </a:p>
          <a:p>
            <a:pPr algn="ctr" eaLnBrk="1" hangingPunct="1"/>
            <a:r>
              <a:rPr lang="bg-BG" dirty="0" smtClean="0">
                <a:solidFill>
                  <a:schemeClr val="tx2"/>
                </a:solidFill>
              </a:rPr>
              <a:t>Интер Експо Център, град София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smtClean="0">
                <a:solidFill>
                  <a:schemeClr val="bg1"/>
                </a:solidFill>
              </a:rPr>
              <a:t>Клъстери: политики, практики и предизвикателства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000" y="720000"/>
            <a:ext cx="9057536" cy="5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КЛЮЧОВИ АКТИВИ</a:t>
            </a:r>
            <a:endParaRPr lang="en-US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08859" y="8828"/>
            <a:ext cx="425252" cy="365125"/>
          </a:xfrm>
        </p:spPr>
        <p:txBody>
          <a:bodyPr/>
          <a:lstStyle/>
          <a:p>
            <a:pPr>
              <a:defRPr/>
            </a:pPr>
            <a:fld id="{6B55A268-95FB-4DD4-8F0E-41AC1A4E71B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92000" y="1440000"/>
            <a:ext cx="89154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bg-BG" sz="1600" dirty="0" smtClean="0">
                <a:solidFill>
                  <a:schemeClr val="tx2"/>
                </a:solidFill>
              </a:rPr>
              <a:t>Природните ресурси;</a:t>
            </a:r>
          </a:p>
          <a:p>
            <a:pPr eaLnBrk="1" hangingPunct="1">
              <a:spcBef>
                <a:spcPct val="0"/>
              </a:spcBef>
            </a:pPr>
            <a:r>
              <a:rPr lang="bg-BG" sz="1600" dirty="0" smtClean="0">
                <a:solidFill>
                  <a:schemeClr val="tx2"/>
                </a:solidFill>
              </a:rPr>
              <a:t>Енергийните източници;</a:t>
            </a:r>
          </a:p>
          <a:p>
            <a:pPr eaLnBrk="1" hangingPunct="1">
              <a:spcBef>
                <a:spcPct val="0"/>
              </a:spcBef>
            </a:pPr>
            <a:r>
              <a:rPr lang="bg-BG" sz="1600" dirty="0">
                <a:solidFill>
                  <a:schemeClr val="tx2"/>
                </a:solidFill>
              </a:rPr>
              <a:t>Капиталоемките сектори;</a:t>
            </a:r>
          </a:p>
          <a:p>
            <a:pPr eaLnBrk="1" hangingPunct="1">
              <a:spcBef>
                <a:spcPct val="0"/>
              </a:spcBef>
            </a:pPr>
            <a:r>
              <a:rPr lang="bg-BG" sz="1600" dirty="0" smtClean="0">
                <a:solidFill>
                  <a:schemeClr val="tx2"/>
                </a:solidFill>
              </a:rPr>
              <a:t>Техническата инфраструктура;</a:t>
            </a:r>
          </a:p>
          <a:p>
            <a:pPr eaLnBrk="1" hangingPunct="1">
              <a:spcBef>
                <a:spcPct val="0"/>
              </a:spcBef>
            </a:pPr>
            <a:r>
              <a:rPr lang="bg-BG" sz="1600" dirty="0" smtClean="0">
                <a:solidFill>
                  <a:schemeClr val="tx2"/>
                </a:solidFill>
              </a:rPr>
              <a:t>Сградите и съоръженията;</a:t>
            </a:r>
          </a:p>
          <a:p>
            <a:pPr eaLnBrk="1" hangingPunct="1">
              <a:spcBef>
                <a:spcPct val="0"/>
              </a:spcBef>
            </a:pPr>
            <a:r>
              <a:rPr lang="bg-BG" sz="1600" dirty="0">
                <a:solidFill>
                  <a:schemeClr val="tx2"/>
                </a:solidFill>
              </a:rPr>
              <a:t>Базовите </a:t>
            </a:r>
            <a:r>
              <a:rPr lang="bg-BG" sz="1600" dirty="0" smtClean="0">
                <a:solidFill>
                  <a:schemeClr val="tx2"/>
                </a:solidFill>
              </a:rPr>
              <a:t>предприятия;</a:t>
            </a:r>
            <a:endParaRPr lang="bg-BG" sz="16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bg-BG" sz="1600" dirty="0" smtClean="0">
                <a:solidFill>
                  <a:schemeClr val="tx2"/>
                </a:solidFill>
              </a:rPr>
              <a:t>Околната среда.</a:t>
            </a:r>
          </a:p>
          <a:p>
            <a:pPr eaLnBrk="1" hangingPunct="1">
              <a:spcBef>
                <a:spcPct val="0"/>
              </a:spcBef>
            </a:pPr>
            <a:endParaRPr lang="bg-BG" sz="1600" dirty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bg-BG" sz="1600" b="1" i="1" dirty="0" smtClean="0">
                <a:solidFill>
                  <a:srgbClr val="009900"/>
                </a:solidFill>
              </a:rPr>
              <a:t>Как </a:t>
            </a:r>
            <a:r>
              <a:rPr lang="bg-BG" sz="1600" b="1" i="1" dirty="0" err="1" smtClean="0">
                <a:solidFill>
                  <a:srgbClr val="009900"/>
                </a:solidFill>
              </a:rPr>
              <a:t>капиталоемките</a:t>
            </a:r>
            <a:r>
              <a:rPr lang="bg-BG" sz="1600" b="1" i="1" dirty="0" smtClean="0">
                <a:solidFill>
                  <a:srgbClr val="009900"/>
                </a:solidFill>
              </a:rPr>
              <a:t> производства в страната създават икономическа стабилност и перспектива?</a:t>
            </a:r>
            <a:endParaRPr lang="en-US" sz="1600" b="1" i="1" dirty="0" smtClean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smtClean="0">
                <a:solidFill>
                  <a:schemeClr val="bg1"/>
                </a:solidFill>
              </a:rPr>
              <a:t>Клъстери: политики, практики и предизвикателства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000" y="720000"/>
            <a:ext cx="9057536" cy="5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КЛЮЧОВИ СЕКТОРИ</a:t>
            </a:r>
            <a:endParaRPr lang="en-US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08859" y="8828"/>
            <a:ext cx="425252" cy="365125"/>
          </a:xfrm>
        </p:spPr>
        <p:txBody>
          <a:bodyPr/>
          <a:lstStyle/>
          <a:p>
            <a:pPr>
              <a:defRPr/>
            </a:pPr>
            <a:fld id="{6B55A268-95FB-4DD4-8F0E-41AC1A4E71B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92000" y="1440000"/>
            <a:ext cx="89154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bg-BG" sz="1600" dirty="0" smtClean="0">
                <a:solidFill>
                  <a:schemeClr val="tx2"/>
                </a:solidFill>
              </a:rPr>
              <a:t>Течни </a:t>
            </a:r>
            <a:r>
              <a:rPr lang="bg-BG" sz="1600" dirty="0">
                <a:solidFill>
                  <a:schemeClr val="tx2"/>
                </a:solidFill>
              </a:rPr>
              <a:t>горива;</a:t>
            </a:r>
          </a:p>
          <a:p>
            <a:pPr eaLnBrk="1" hangingPunct="1">
              <a:spcBef>
                <a:spcPct val="0"/>
              </a:spcBef>
            </a:pPr>
            <a:r>
              <a:rPr lang="bg-BG" sz="1600" dirty="0">
                <a:solidFill>
                  <a:schemeClr val="tx2"/>
                </a:solidFill>
              </a:rPr>
              <a:t>Твърдите горива;</a:t>
            </a:r>
          </a:p>
          <a:p>
            <a:pPr eaLnBrk="1" hangingPunct="1">
              <a:spcBef>
                <a:spcPct val="0"/>
              </a:spcBef>
            </a:pPr>
            <a:r>
              <a:rPr lang="bg-BG" sz="1600" dirty="0">
                <a:solidFill>
                  <a:schemeClr val="tx2"/>
                </a:solidFill>
              </a:rPr>
              <a:t>Индустриалните </a:t>
            </a:r>
            <a:r>
              <a:rPr lang="bg-BG" sz="1600" dirty="0" smtClean="0">
                <a:solidFill>
                  <a:schemeClr val="tx2"/>
                </a:solidFill>
              </a:rPr>
              <a:t>минерали;</a:t>
            </a:r>
            <a:endParaRPr lang="bg-BG" sz="16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bg-BG" sz="1600" dirty="0" smtClean="0">
                <a:solidFill>
                  <a:schemeClr val="tx2"/>
                </a:solidFill>
              </a:rPr>
              <a:t>Металните полезни изкопаеми;</a:t>
            </a:r>
          </a:p>
          <a:p>
            <a:pPr eaLnBrk="1" hangingPunct="1">
              <a:spcBef>
                <a:spcPct val="0"/>
              </a:spcBef>
            </a:pPr>
            <a:r>
              <a:rPr lang="bg-BG" sz="1600" dirty="0" smtClean="0">
                <a:solidFill>
                  <a:schemeClr val="tx2"/>
                </a:solidFill>
              </a:rPr>
              <a:t>Енергийното производство;</a:t>
            </a:r>
            <a:endParaRPr lang="bg-BG" sz="16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bg-BG" sz="1600" dirty="0" err="1" smtClean="0">
                <a:solidFill>
                  <a:schemeClr val="tx2"/>
                </a:solidFill>
              </a:rPr>
              <a:t>Процесните</a:t>
            </a:r>
            <a:r>
              <a:rPr lang="bg-BG" sz="1600" dirty="0" smtClean="0">
                <a:solidFill>
                  <a:schemeClr val="tx2"/>
                </a:solidFill>
              </a:rPr>
              <a:t> индустрии;</a:t>
            </a:r>
          </a:p>
          <a:p>
            <a:pPr eaLnBrk="1" hangingPunct="1">
              <a:spcBef>
                <a:spcPct val="0"/>
              </a:spcBef>
            </a:pPr>
            <a:r>
              <a:rPr lang="bg-BG" sz="1600" dirty="0" smtClean="0">
                <a:solidFill>
                  <a:schemeClr val="tx2"/>
                </a:solidFill>
              </a:rPr>
              <a:t>Мрежови индустрии.</a:t>
            </a:r>
          </a:p>
          <a:p>
            <a:pPr eaLnBrk="1" hangingPunct="1">
              <a:spcBef>
                <a:spcPct val="0"/>
              </a:spcBef>
            </a:pPr>
            <a:endParaRPr lang="bg-BG" sz="1600" dirty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bg-BG" sz="1600" b="1" i="1" dirty="0" smtClean="0">
                <a:solidFill>
                  <a:srgbClr val="009900"/>
                </a:solidFill>
              </a:rPr>
              <a:t>Как ключовите сектори в страната генерират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bg-BG" sz="1600" b="1" i="1" dirty="0" smtClean="0">
                <a:solidFill>
                  <a:srgbClr val="009900"/>
                </a:solidFill>
              </a:rPr>
              <a:t>потенциал за устойчиво икономическо развитие?</a:t>
            </a:r>
            <a:endParaRPr lang="en-US" sz="1600" b="1" i="1" dirty="0" smtClean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smtClean="0">
                <a:solidFill>
                  <a:schemeClr val="bg1"/>
                </a:solidFill>
              </a:rPr>
              <a:t>Клъстери: политики, практики и предизвикателства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000" y="720000"/>
            <a:ext cx="9057536" cy="5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КЛЮЧОВИ РЕЗЕРВИ</a:t>
            </a:r>
            <a:endParaRPr lang="en-US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08859" y="8828"/>
            <a:ext cx="425252" cy="365125"/>
          </a:xfrm>
        </p:spPr>
        <p:txBody>
          <a:bodyPr/>
          <a:lstStyle/>
          <a:p>
            <a:pPr>
              <a:defRPr/>
            </a:pPr>
            <a:fld id="{6B55A268-95FB-4DD4-8F0E-41AC1A4E71B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92000" y="1440000"/>
            <a:ext cx="89154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bg-BG" sz="1600" dirty="0" smtClean="0">
                <a:solidFill>
                  <a:schemeClr val="tx2"/>
                </a:solidFill>
              </a:rPr>
              <a:t>Активи и поддръжка;</a:t>
            </a:r>
          </a:p>
          <a:p>
            <a:pPr eaLnBrk="1" hangingPunct="1">
              <a:spcBef>
                <a:spcPct val="0"/>
              </a:spcBef>
            </a:pPr>
            <a:r>
              <a:rPr lang="bg-BG" sz="1600" dirty="0" smtClean="0">
                <a:solidFill>
                  <a:schemeClr val="tx2"/>
                </a:solidFill>
              </a:rPr>
              <a:t>Пътища и съоръжения;</a:t>
            </a:r>
          </a:p>
          <a:p>
            <a:pPr eaLnBrk="1" hangingPunct="1">
              <a:spcBef>
                <a:spcPct val="0"/>
              </a:spcBef>
            </a:pPr>
            <a:r>
              <a:rPr lang="bg-BG" sz="1600" dirty="0">
                <a:solidFill>
                  <a:schemeClr val="tx2"/>
                </a:solidFill>
              </a:rPr>
              <a:t>Сградите и съоръженията;</a:t>
            </a:r>
          </a:p>
          <a:p>
            <a:pPr eaLnBrk="1" hangingPunct="1">
              <a:spcBef>
                <a:spcPct val="0"/>
              </a:spcBef>
            </a:pPr>
            <a:r>
              <a:rPr lang="bg-BG" sz="1600" dirty="0" smtClean="0">
                <a:solidFill>
                  <a:schemeClr val="tx2"/>
                </a:solidFill>
              </a:rPr>
              <a:t>Машините и съоръженията;</a:t>
            </a:r>
          </a:p>
          <a:p>
            <a:pPr eaLnBrk="1" hangingPunct="1">
              <a:spcBef>
                <a:spcPct val="0"/>
              </a:spcBef>
            </a:pPr>
            <a:r>
              <a:rPr lang="bg-BG" sz="1600" dirty="0" smtClean="0">
                <a:solidFill>
                  <a:schemeClr val="tx2"/>
                </a:solidFill>
              </a:rPr>
              <a:t>Автомобилите и съоръженията;</a:t>
            </a:r>
          </a:p>
          <a:p>
            <a:pPr eaLnBrk="1" hangingPunct="1">
              <a:spcBef>
                <a:spcPct val="0"/>
              </a:spcBef>
            </a:pPr>
            <a:r>
              <a:rPr lang="bg-BG" sz="1600" dirty="0" smtClean="0">
                <a:solidFill>
                  <a:schemeClr val="tx2"/>
                </a:solidFill>
              </a:rPr>
              <a:t>Логистика и веригата на доставки;</a:t>
            </a:r>
          </a:p>
          <a:p>
            <a:pPr eaLnBrk="1" hangingPunct="1">
              <a:spcBef>
                <a:spcPct val="0"/>
              </a:spcBef>
            </a:pPr>
            <a:r>
              <a:rPr lang="bg-BG" sz="1600" dirty="0" smtClean="0">
                <a:solidFill>
                  <a:schemeClr val="tx2"/>
                </a:solidFill>
              </a:rPr>
              <a:t>Местният капацитет и съдържание.</a:t>
            </a:r>
          </a:p>
          <a:p>
            <a:pPr eaLnBrk="1" hangingPunct="1">
              <a:spcBef>
                <a:spcPct val="0"/>
              </a:spcBef>
            </a:pPr>
            <a:endParaRPr lang="bg-BG" sz="1600" dirty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bg-BG" sz="1600" b="1" i="1" dirty="0" smtClean="0">
                <a:solidFill>
                  <a:srgbClr val="009900"/>
                </a:solidFill>
              </a:rPr>
              <a:t>Как разходните центрове в базовите индустрии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bg-BG" sz="1600" b="1" i="1" dirty="0" smtClean="0">
                <a:solidFill>
                  <a:srgbClr val="009900"/>
                </a:solidFill>
              </a:rPr>
              <a:t>генерират допълнителна добавена стойност?</a:t>
            </a:r>
            <a:endParaRPr lang="en-US" sz="1600" b="1" i="1" dirty="0" smtClean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smtClean="0">
                <a:solidFill>
                  <a:schemeClr val="bg1"/>
                </a:solidFill>
              </a:rPr>
              <a:t>Клъстери: политики, практики и предизвикателства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000" y="720000"/>
            <a:ext cx="9057536" cy="5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КЛЪСТЕРИ</a:t>
            </a:r>
            <a:endParaRPr lang="en-US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08859" y="8828"/>
            <a:ext cx="425252" cy="365125"/>
          </a:xfrm>
        </p:spPr>
        <p:txBody>
          <a:bodyPr/>
          <a:lstStyle/>
          <a:p>
            <a:pPr>
              <a:defRPr/>
            </a:pPr>
            <a:fld id="{6B55A268-95FB-4DD4-8F0E-41AC1A4E71B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761312" y="2223132"/>
            <a:ext cx="1078524" cy="1239683"/>
            <a:chOff x="3038691" y="3126"/>
            <a:chExt cx="1078524" cy="1239683"/>
          </a:xfrm>
        </p:grpSpPr>
        <p:sp>
          <p:nvSpPr>
            <p:cNvPr id="13" name="Hexagon 12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 smtClean="0"/>
                <a:t>Околна среда</a:t>
              </a:r>
              <a:endParaRPr lang="bg-BG" sz="10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85248" y="3264669"/>
            <a:ext cx="1078524" cy="1239683"/>
            <a:chOff x="3038691" y="3126"/>
            <a:chExt cx="1078524" cy="1239683"/>
          </a:xfrm>
        </p:grpSpPr>
        <p:sp>
          <p:nvSpPr>
            <p:cNvPr id="16" name="Hexagon 15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 smtClean="0"/>
                <a:t>Логистика и транспорт</a:t>
              </a:r>
              <a:endParaRPr lang="bg-BG" sz="10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09184" y="4311169"/>
            <a:ext cx="1078524" cy="1239683"/>
            <a:chOff x="3038691" y="3126"/>
            <a:chExt cx="1078524" cy="1239683"/>
          </a:xfrm>
        </p:grpSpPr>
        <p:sp>
          <p:nvSpPr>
            <p:cNvPr id="19" name="Hexagon 18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 smtClean="0"/>
                <a:t>Бизнес климат</a:t>
              </a:r>
              <a:endParaRPr lang="bg-BG" sz="10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33120" y="5357669"/>
            <a:ext cx="1078524" cy="1239683"/>
            <a:chOff x="3038691" y="3126"/>
            <a:chExt cx="1078524" cy="1239683"/>
          </a:xfrm>
        </p:grpSpPr>
        <p:sp>
          <p:nvSpPr>
            <p:cNvPr id="22" name="Hexagon 21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Hexagon 4"/>
            <p:cNvSpPr/>
            <p:nvPr/>
          </p:nvSpPr>
          <p:spPr>
            <a:xfrm>
              <a:off x="3109103" y="196311"/>
              <a:ext cx="910455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dirty="0" smtClean="0"/>
                <a:t>Мениджмънт и лидерство</a:t>
              </a:r>
              <a:endParaRPr lang="bg-BG" sz="10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09184" y="2223508"/>
            <a:ext cx="1078524" cy="1239683"/>
            <a:chOff x="3038691" y="3126"/>
            <a:chExt cx="1078524" cy="1239683"/>
          </a:xfrm>
        </p:grpSpPr>
        <p:sp>
          <p:nvSpPr>
            <p:cNvPr id="25" name="Hexagon 24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 smtClean="0"/>
                <a:t>Машини и оборудване</a:t>
              </a:r>
              <a:endParaRPr lang="bg-BG" sz="10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457056" y="2223509"/>
            <a:ext cx="1078524" cy="1239683"/>
            <a:chOff x="3038691" y="3126"/>
            <a:chExt cx="1078524" cy="1239683"/>
          </a:xfrm>
        </p:grpSpPr>
        <p:sp>
          <p:nvSpPr>
            <p:cNvPr id="28" name="Hexagon 27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 smtClean="0"/>
                <a:t>Енергия и вода</a:t>
              </a:r>
              <a:endParaRPr lang="bg-BG" sz="1000" kern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04928" y="2223510"/>
            <a:ext cx="1078524" cy="1239683"/>
            <a:chOff x="3038691" y="3126"/>
            <a:chExt cx="1078524" cy="1239683"/>
          </a:xfrm>
        </p:grpSpPr>
        <p:sp>
          <p:nvSpPr>
            <p:cNvPr id="31" name="Hexagon 30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 smtClean="0"/>
                <a:t>Суровини и материали</a:t>
              </a:r>
              <a:endParaRPr lang="bg-BG" sz="1000" kern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33120" y="3264669"/>
            <a:ext cx="1078524" cy="1239683"/>
            <a:chOff x="3038691" y="3126"/>
            <a:chExt cx="1078524" cy="1239683"/>
          </a:xfrm>
        </p:grpSpPr>
        <p:sp>
          <p:nvSpPr>
            <p:cNvPr id="34" name="Hexagon 33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 smtClean="0"/>
                <a:t>Ремонт и поддръжка</a:t>
              </a:r>
              <a:endParaRPr lang="bg-BG" sz="1000" kern="12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80992" y="3264669"/>
            <a:ext cx="1078524" cy="1239683"/>
            <a:chOff x="3038691" y="3126"/>
            <a:chExt cx="1078524" cy="1239683"/>
          </a:xfrm>
        </p:grpSpPr>
        <p:sp>
          <p:nvSpPr>
            <p:cNvPr id="37" name="Hexagon 36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Hexagon 4"/>
            <p:cNvSpPr/>
            <p:nvPr/>
          </p:nvSpPr>
          <p:spPr>
            <a:xfrm>
              <a:off x="3109103" y="196311"/>
              <a:ext cx="910455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bg-BG" sz="1000" kern="1200" dirty="0" smtClean="0"/>
                <a:t>Инженеринг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 smtClean="0"/>
                <a:t>и услуги</a:t>
              </a:r>
              <a:endParaRPr lang="bg-BG" sz="1000" kern="1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57056" y="4311169"/>
            <a:ext cx="1078524" cy="1239683"/>
            <a:chOff x="3038691" y="3126"/>
            <a:chExt cx="1078524" cy="1239683"/>
          </a:xfrm>
        </p:grpSpPr>
        <p:sp>
          <p:nvSpPr>
            <p:cNvPr id="40" name="Hexagon 39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 smtClean="0"/>
                <a:t>Пазари и партньори</a:t>
              </a:r>
              <a:endParaRPr lang="bg-BG" sz="1000" kern="12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337376" y="1177012"/>
            <a:ext cx="1078524" cy="1239683"/>
            <a:chOff x="3038691" y="3126"/>
            <a:chExt cx="1078524" cy="1239683"/>
          </a:xfrm>
        </p:grpSpPr>
        <p:sp>
          <p:nvSpPr>
            <p:cNvPr id="43" name="Hexagon 42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 smtClean="0"/>
                <a:t>Капитали и финанси</a:t>
              </a:r>
              <a:endParaRPr lang="bg-BG" sz="1000" kern="12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185248" y="1177013"/>
            <a:ext cx="1078524" cy="1239683"/>
            <a:chOff x="3038691" y="3126"/>
            <a:chExt cx="1078524" cy="1239683"/>
          </a:xfrm>
        </p:grpSpPr>
        <p:sp>
          <p:nvSpPr>
            <p:cNvPr id="46" name="Hexagon 45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 smtClean="0"/>
                <a:t>Технологии и иновации</a:t>
              </a:r>
              <a:endParaRPr lang="bg-BG" sz="1000" kern="12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033120" y="1177014"/>
            <a:ext cx="1078524" cy="1239683"/>
            <a:chOff x="3038691" y="3126"/>
            <a:chExt cx="1078524" cy="1239683"/>
          </a:xfrm>
        </p:grpSpPr>
        <p:sp>
          <p:nvSpPr>
            <p:cNvPr id="49" name="Hexagon 48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 err="1" smtClean="0"/>
                <a:t>Инфра-структура</a:t>
              </a:r>
              <a:endParaRPr lang="bg-BG" sz="1000" kern="12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80992" y="1176634"/>
            <a:ext cx="1078524" cy="1239683"/>
            <a:chOff x="3038691" y="3126"/>
            <a:chExt cx="1078524" cy="1239683"/>
          </a:xfrm>
        </p:grpSpPr>
        <p:sp>
          <p:nvSpPr>
            <p:cNvPr id="52" name="Hexagon 51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 smtClean="0"/>
                <a:t>Природни ресурси</a:t>
              </a:r>
              <a:endParaRPr lang="bg-BG" sz="1000" kern="12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728864" y="1176634"/>
            <a:ext cx="1078524" cy="1239683"/>
            <a:chOff x="3038691" y="3126"/>
            <a:chExt cx="1078524" cy="1239683"/>
          </a:xfrm>
        </p:grpSpPr>
        <p:sp>
          <p:nvSpPr>
            <p:cNvPr id="55" name="Hexagon 54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 smtClean="0"/>
                <a:t>Човешки ресурси</a:t>
              </a:r>
              <a:endParaRPr lang="bg-BG" sz="1000" kern="1200" dirty="0"/>
            </a:p>
          </p:txBody>
        </p:sp>
      </p:grp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792001" y="1440000"/>
            <a:ext cx="3273004" cy="385423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... географски свързана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концентрация </a:t>
            </a:r>
            <a:r>
              <a:rPr lang="ru-RU" sz="1600" dirty="0">
                <a:solidFill>
                  <a:schemeClr val="tx2"/>
                </a:solidFill>
              </a:rPr>
              <a:t>от сходни, взаимообвързани </a:t>
            </a:r>
            <a:r>
              <a:rPr lang="ru-RU" sz="1600" dirty="0" smtClean="0">
                <a:solidFill>
                  <a:schemeClr val="tx2"/>
                </a:solidFill>
              </a:rPr>
              <a:t>и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допълващи </a:t>
            </a:r>
            <a:r>
              <a:rPr lang="ru-RU" sz="1600" dirty="0">
                <a:solidFill>
                  <a:schemeClr val="tx2"/>
                </a:solidFill>
              </a:rPr>
              <a:t>се </a:t>
            </a:r>
            <a:r>
              <a:rPr lang="ru-RU" sz="1600" dirty="0" smtClean="0">
                <a:solidFill>
                  <a:schemeClr val="tx2"/>
                </a:solidFill>
              </a:rPr>
              <a:t>компании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с активни </a:t>
            </a:r>
            <a:r>
              <a:rPr lang="ru-RU" sz="1600" dirty="0">
                <a:solidFill>
                  <a:schemeClr val="tx2"/>
                </a:solidFill>
              </a:rPr>
              <a:t>канали за </a:t>
            </a:r>
            <a:r>
              <a:rPr lang="ru-RU" sz="1600" dirty="0" smtClean="0">
                <a:solidFill>
                  <a:schemeClr val="tx2"/>
                </a:solidFill>
              </a:rPr>
              <a:t>делови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взаимоотношения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smtClean="0">
                <a:solidFill>
                  <a:schemeClr val="tx2"/>
                </a:solidFill>
              </a:rPr>
              <a:t>комуникация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и </a:t>
            </a:r>
            <a:r>
              <a:rPr lang="ru-RU" sz="1600" dirty="0">
                <a:solidFill>
                  <a:schemeClr val="tx2"/>
                </a:solidFill>
              </a:rPr>
              <a:t>диалог, които </a:t>
            </a:r>
            <a:r>
              <a:rPr lang="ru-RU" sz="1600" dirty="0" smtClean="0">
                <a:solidFill>
                  <a:schemeClr val="tx2"/>
                </a:solidFill>
              </a:rPr>
              <a:t>използват </a:t>
            </a:r>
            <a:r>
              <a:rPr lang="ru-RU" sz="1600" dirty="0">
                <a:solidFill>
                  <a:schemeClr val="tx2"/>
                </a:solidFill>
              </a:rPr>
              <a:t>обща специализирана инфраструктура, пазари на труд и услуги и са изправени пред </a:t>
            </a:r>
            <a:r>
              <a:rPr lang="ru-RU" sz="1600" dirty="0" smtClean="0">
                <a:solidFill>
                  <a:schemeClr val="tx2"/>
                </a:solidFill>
              </a:rPr>
              <a:t>общи заплахи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и възможности </a:t>
            </a:r>
            <a:r>
              <a:rPr lang="ru-RU" sz="1600" dirty="0">
                <a:solidFill>
                  <a:schemeClr val="tx2"/>
                </a:solidFill>
              </a:rPr>
              <a:t>за </a:t>
            </a:r>
            <a:r>
              <a:rPr lang="ru-RU" sz="1600" dirty="0" smtClean="0">
                <a:solidFill>
                  <a:schemeClr val="tx2"/>
                </a:solidFill>
              </a:rPr>
              <a:t>развитие ...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Майкъл Портър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0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" y="0"/>
            <a:ext cx="10209363" cy="6885385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smtClean="0">
                <a:solidFill>
                  <a:schemeClr val="bg1"/>
                </a:solidFill>
              </a:rPr>
              <a:t>Клъстери: политики, практики и предизвикателства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2" descr="Header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88000" y="0"/>
            <a:ext cx="2311400" cy="365125"/>
          </a:xfrm>
        </p:spPr>
        <p:txBody>
          <a:bodyPr/>
          <a:lstStyle/>
          <a:p>
            <a:pPr>
              <a:defRPr/>
            </a:pPr>
            <a:fld id="{F8F9EDEE-46B7-4D7F-B457-6BBBF7ABFD3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6616" y="1412776"/>
            <a:ext cx="1560169" cy="430887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g-BG" sz="1100" dirty="0" smtClean="0">
                <a:solidFill>
                  <a:schemeClr val="bg1"/>
                </a:solidFill>
              </a:rPr>
              <a:t>Ядрен Енергиен Клъстер Козлодуй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5653" y="2108663"/>
            <a:ext cx="1560169" cy="430887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g-BG" sz="1100" dirty="0" smtClean="0">
                <a:solidFill>
                  <a:schemeClr val="bg1"/>
                </a:solidFill>
              </a:rPr>
              <a:t>Енергиен Клъстер</a:t>
            </a:r>
          </a:p>
          <a:p>
            <a:r>
              <a:rPr lang="bg-BG" sz="1100" dirty="0" smtClean="0">
                <a:solidFill>
                  <a:schemeClr val="bg1"/>
                </a:solidFill>
              </a:rPr>
              <a:t>Варна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9757" y="1795026"/>
            <a:ext cx="1560169" cy="430887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g-BG" sz="1100" dirty="0" smtClean="0">
                <a:solidFill>
                  <a:schemeClr val="bg1"/>
                </a:solidFill>
              </a:rPr>
              <a:t>Ядрен Енергиен Клъстер Белене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2968" y="4365104"/>
            <a:ext cx="1560169" cy="430887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g-BG" sz="1100" dirty="0" smtClean="0">
                <a:solidFill>
                  <a:schemeClr val="bg1"/>
                </a:solidFill>
              </a:rPr>
              <a:t>Енергиен Клъстер</a:t>
            </a:r>
          </a:p>
          <a:p>
            <a:r>
              <a:rPr lang="bg-BG" sz="1100" dirty="0" smtClean="0">
                <a:solidFill>
                  <a:schemeClr val="bg1"/>
                </a:solidFill>
              </a:rPr>
              <a:t>Марица Изток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0496" y="4798313"/>
            <a:ext cx="1560169" cy="430887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g-BG" sz="1100" dirty="0" smtClean="0">
                <a:solidFill>
                  <a:schemeClr val="bg1"/>
                </a:solidFill>
              </a:rPr>
              <a:t>Енергиен Клъстер Пловдив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5288" y="4077072"/>
            <a:ext cx="1560169" cy="430887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g-BG" sz="1100" dirty="0" smtClean="0">
                <a:solidFill>
                  <a:schemeClr val="bg1"/>
                </a:solidFill>
              </a:rPr>
              <a:t>Енергиен Клъстер</a:t>
            </a:r>
          </a:p>
          <a:p>
            <a:r>
              <a:rPr lang="bg-BG" sz="1100" dirty="0" smtClean="0">
                <a:solidFill>
                  <a:schemeClr val="bg1"/>
                </a:solidFill>
              </a:rPr>
              <a:t>Бургас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0503" y="3358153"/>
            <a:ext cx="1560169" cy="430887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g-BG" sz="1100" dirty="0" smtClean="0">
                <a:solidFill>
                  <a:schemeClr val="bg1"/>
                </a:solidFill>
              </a:rPr>
              <a:t>Енергиен Клъстер София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0560" y="3789040"/>
            <a:ext cx="1560169" cy="430887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g-BG" sz="1100" dirty="0" smtClean="0">
                <a:solidFill>
                  <a:schemeClr val="bg1"/>
                </a:solidFill>
              </a:rPr>
              <a:t>Индустриален Клъстер</a:t>
            </a:r>
          </a:p>
          <a:p>
            <a:r>
              <a:rPr lang="bg-BG" sz="1100" dirty="0" smtClean="0">
                <a:solidFill>
                  <a:schemeClr val="bg1"/>
                </a:solidFill>
              </a:rPr>
              <a:t>Средногорие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7176" y="2348880"/>
            <a:ext cx="1560169" cy="430887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g-BG" sz="1100" dirty="0" smtClean="0">
                <a:solidFill>
                  <a:schemeClr val="bg1"/>
                </a:solidFill>
              </a:rPr>
              <a:t>Индустриален Клъстер</a:t>
            </a:r>
          </a:p>
          <a:p>
            <a:r>
              <a:rPr lang="bg-BG" sz="1100" dirty="0" smtClean="0">
                <a:solidFill>
                  <a:schemeClr val="bg1"/>
                </a:solidFill>
              </a:rPr>
              <a:t>Девня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26456" y="1772816"/>
            <a:ext cx="1560169" cy="430887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g-BG" sz="1100" dirty="0" smtClean="0">
                <a:solidFill>
                  <a:schemeClr val="bg1"/>
                </a:solidFill>
              </a:rPr>
              <a:t>Индустриален Клъстер</a:t>
            </a:r>
          </a:p>
          <a:p>
            <a:r>
              <a:rPr lang="bg-BG" sz="1100" dirty="0" smtClean="0">
                <a:solidFill>
                  <a:schemeClr val="bg1"/>
                </a:solidFill>
              </a:rPr>
              <a:t>Лудогорие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456" y="3934217"/>
            <a:ext cx="1560169" cy="430887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g-BG" sz="1100" dirty="0" smtClean="0">
                <a:solidFill>
                  <a:schemeClr val="bg1"/>
                </a:solidFill>
              </a:rPr>
              <a:t>Индустриален Клъстер</a:t>
            </a:r>
          </a:p>
          <a:p>
            <a:r>
              <a:rPr lang="bg-BG" sz="1100" dirty="0" smtClean="0">
                <a:solidFill>
                  <a:schemeClr val="bg1"/>
                </a:solidFill>
              </a:rPr>
              <a:t>Перник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00872" y="5013176"/>
            <a:ext cx="1560169" cy="430887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g-BG" sz="1100" dirty="0" smtClean="0">
                <a:solidFill>
                  <a:schemeClr val="bg1"/>
                </a:solidFill>
              </a:rPr>
              <a:t>Индустриален Клъстер</a:t>
            </a:r>
          </a:p>
          <a:p>
            <a:r>
              <a:rPr lang="bg-BG" sz="1100" dirty="0" smtClean="0">
                <a:solidFill>
                  <a:schemeClr val="bg1"/>
                </a:solidFill>
              </a:rPr>
              <a:t>Пловдив 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2840" y="5589240"/>
            <a:ext cx="1560169" cy="430887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g-BG" sz="1100" dirty="0" smtClean="0">
                <a:solidFill>
                  <a:schemeClr val="bg1"/>
                </a:solidFill>
              </a:rPr>
              <a:t>Индустриален Клъстер</a:t>
            </a:r>
          </a:p>
          <a:p>
            <a:r>
              <a:rPr lang="bg-BG" sz="1100" dirty="0" smtClean="0">
                <a:solidFill>
                  <a:schemeClr val="bg1"/>
                </a:solidFill>
              </a:rPr>
              <a:t>Родопи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92924" y="2757463"/>
            <a:ext cx="1560169" cy="430887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g-BG" sz="1100" dirty="0" smtClean="0">
                <a:solidFill>
                  <a:schemeClr val="bg1"/>
                </a:solidFill>
              </a:rPr>
              <a:t>Индустриален Клъстер</a:t>
            </a:r>
          </a:p>
          <a:p>
            <a:r>
              <a:rPr lang="bg-BG" sz="1100" dirty="0" smtClean="0">
                <a:solidFill>
                  <a:schemeClr val="bg1"/>
                </a:solidFill>
              </a:rPr>
              <a:t>Севлиево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224056" y="720000"/>
            <a:ext cx="6465248" cy="5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КЛЪСТЕРИ И РЕГИОНИ</a:t>
            </a:r>
            <a:endParaRPr lang="en-US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57056" y="1196752"/>
            <a:ext cx="1560169" cy="430887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g-BG" sz="1100" dirty="0" smtClean="0">
                <a:solidFill>
                  <a:schemeClr val="bg1"/>
                </a:solidFill>
              </a:rPr>
              <a:t>Индустриален Клъстер</a:t>
            </a:r>
          </a:p>
          <a:p>
            <a:r>
              <a:rPr lang="bg-BG" sz="1100" dirty="0" smtClean="0">
                <a:solidFill>
                  <a:schemeClr val="bg1"/>
                </a:solidFill>
              </a:rPr>
              <a:t>Русе</a:t>
            </a:r>
            <a:endParaRPr lang="bg-BG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" y="0"/>
            <a:ext cx="10209363" cy="6885385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smtClean="0">
                <a:solidFill>
                  <a:schemeClr val="bg1"/>
                </a:solidFill>
              </a:rPr>
              <a:t>Клъстери: политики, практики и предизвикателства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2" descr="Header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88000" y="0"/>
            <a:ext cx="2311400" cy="365125"/>
          </a:xfrm>
        </p:spPr>
        <p:txBody>
          <a:bodyPr/>
          <a:lstStyle/>
          <a:p>
            <a:pPr>
              <a:defRPr/>
            </a:pPr>
            <a:fld id="{F8F9EDEE-46B7-4D7F-B457-6BBBF7ABFD3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224056" y="720000"/>
            <a:ext cx="6465248" cy="5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КЛЪСТЕР СРЕДНОГОРИЕ</a:t>
            </a:r>
            <a:endParaRPr lang="en-US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072680" y="2605623"/>
            <a:ext cx="2314822" cy="2191529"/>
            <a:chOff x="1765542" y="809010"/>
            <a:chExt cx="3030943" cy="3030879"/>
          </a:xfrm>
          <a:scene3d>
            <a:camera prst="orthographicFront"/>
            <a:lightRig rig="flat" dir="t"/>
          </a:scene3d>
        </p:grpSpPr>
        <p:sp>
          <p:nvSpPr>
            <p:cNvPr id="29" name="Oval 28"/>
            <p:cNvSpPr/>
            <p:nvPr/>
          </p:nvSpPr>
          <p:spPr>
            <a:xfrm>
              <a:off x="2402695" y="1321351"/>
              <a:ext cx="2393790" cy="2518538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bg-BG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клъстер</a:t>
              </a:r>
            </a:p>
            <a:p>
              <a:pPr algn="ctr"/>
              <a:r>
                <a:rPr lang="bg-BG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СРЕДНОГОРИЕ партньорство за стабилност</a:t>
              </a:r>
            </a:p>
            <a:p>
              <a:pPr algn="ctr"/>
              <a:r>
                <a:rPr lang="bg-BG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 растеж</a:t>
              </a:r>
              <a:endParaRPr lang="bg-BG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Oval 4"/>
            <p:cNvSpPr/>
            <p:nvPr/>
          </p:nvSpPr>
          <p:spPr>
            <a:xfrm>
              <a:off x="1765542" y="809010"/>
              <a:ext cx="2510914" cy="25108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6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0313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20000" y="720000"/>
            <a:ext cx="9057536" cy="5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СРЕДНОГОРИЕ: ХАРАКТЕРИСТИКА</a:t>
            </a:r>
            <a:endParaRPr lang="en-US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92000" y="1440000"/>
            <a:ext cx="89154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bg-BG" sz="1600" b="1" dirty="0" smtClean="0">
                <a:solidFill>
                  <a:schemeClr val="tx2"/>
                </a:solidFill>
              </a:rPr>
              <a:t>Природна </a:t>
            </a:r>
            <a:r>
              <a:rPr lang="bg-BG" sz="1600" b="1" dirty="0">
                <a:solidFill>
                  <a:schemeClr val="tx2"/>
                </a:solidFill>
              </a:rPr>
              <a:t>даденост</a:t>
            </a:r>
          </a:p>
          <a:p>
            <a:r>
              <a:rPr lang="bg-BG" sz="1600" dirty="0">
                <a:solidFill>
                  <a:schemeClr val="tx2"/>
                </a:solidFill>
              </a:rPr>
              <a:t>     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bg-BG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-</a:t>
            </a:r>
            <a:r>
              <a:rPr lang="bg-BG" sz="1600" i="1" dirty="0" smtClean="0">
                <a:solidFill>
                  <a:schemeClr val="tx2"/>
                </a:solidFill>
              </a:rPr>
              <a:t> </a:t>
            </a:r>
            <a:r>
              <a:rPr lang="bg-BG" sz="1600" i="1" dirty="0">
                <a:solidFill>
                  <a:schemeClr val="tx2"/>
                </a:solidFill>
              </a:rPr>
              <a:t>добив и обогатяване на руди на цветни </a:t>
            </a:r>
            <a:r>
              <a:rPr lang="bg-BG" sz="1600" i="1" dirty="0" smtClean="0">
                <a:solidFill>
                  <a:schemeClr val="tx2"/>
                </a:solidFill>
              </a:rPr>
              <a:t>метали</a:t>
            </a:r>
            <a:endParaRPr lang="bg-BG" sz="1600" i="1" dirty="0">
              <a:solidFill>
                <a:schemeClr val="tx2"/>
              </a:solidFill>
            </a:endParaRPr>
          </a:p>
          <a:p>
            <a:endParaRPr lang="bg-BG" sz="1000" dirty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bg-BG" sz="1600" b="1" dirty="0">
                <a:solidFill>
                  <a:schemeClr val="tx2"/>
                </a:solidFill>
              </a:rPr>
              <a:t>Екологична екстензивност</a:t>
            </a:r>
          </a:p>
          <a:p>
            <a:r>
              <a:rPr lang="bg-BG" sz="1600" dirty="0">
                <a:solidFill>
                  <a:schemeClr val="tx2"/>
                </a:solidFill>
              </a:rPr>
              <a:t>     </a:t>
            </a:r>
            <a:r>
              <a:rPr lang="bg-BG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-</a:t>
            </a:r>
            <a:r>
              <a:rPr lang="bg-BG" sz="1600" i="1" dirty="0">
                <a:solidFill>
                  <a:schemeClr val="tx2"/>
                </a:solidFill>
              </a:rPr>
              <a:t> наследени проблеми </a:t>
            </a:r>
            <a:r>
              <a:rPr lang="bg-BG" sz="1600" i="1" dirty="0" smtClean="0">
                <a:solidFill>
                  <a:schemeClr val="tx2"/>
                </a:solidFill>
              </a:rPr>
              <a:t>за </a:t>
            </a:r>
            <a:r>
              <a:rPr lang="bg-BG" sz="1600" i="1" dirty="0">
                <a:solidFill>
                  <a:schemeClr val="tx2"/>
                </a:solidFill>
              </a:rPr>
              <a:t>възстановяване на околната среда</a:t>
            </a:r>
          </a:p>
          <a:p>
            <a:endParaRPr lang="bg-BG" sz="1000" dirty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bg-BG" sz="1600" b="1" dirty="0">
                <a:solidFill>
                  <a:schemeClr val="tx2"/>
                </a:solidFill>
              </a:rPr>
              <a:t>Енергийна интензивност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    </a:t>
            </a:r>
            <a:r>
              <a:rPr lang="bg-BG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  </a:t>
            </a:r>
            <a:r>
              <a:rPr lang="en-US" sz="1600" dirty="0">
                <a:solidFill>
                  <a:schemeClr val="tx2"/>
                </a:solidFill>
              </a:rPr>
              <a:t>-</a:t>
            </a:r>
            <a:r>
              <a:rPr lang="bg-BG" sz="1600" i="1" dirty="0">
                <a:solidFill>
                  <a:schemeClr val="tx2"/>
                </a:solidFill>
              </a:rPr>
              <a:t> големи индустриални потребители на горива и енергия</a:t>
            </a:r>
          </a:p>
          <a:p>
            <a:endParaRPr lang="bg-BG" sz="1000" i="1" dirty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bg-BG" sz="1600" b="1" dirty="0">
                <a:solidFill>
                  <a:schemeClr val="tx2"/>
                </a:solidFill>
              </a:rPr>
              <a:t>Урбанистична разпокъсаност</a:t>
            </a:r>
          </a:p>
          <a:p>
            <a:r>
              <a:rPr lang="bg-BG" sz="1600" dirty="0">
                <a:solidFill>
                  <a:schemeClr val="tx2"/>
                </a:solidFill>
              </a:rPr>
              <a:t>  </a:t>
            </a:r>
            <a:r>
              <a:rPr lang="bg-BG" sz="1600" dirty="0" smtClean="0">
                <a:solidFill>
                  <a:schemeClr val="tx2"/>
                </a:solidFill>
              </a:rPr>
              <a:t>    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-</a:t>
            </a:r>
            <a:r>
              <a:rPr lang="bg-BG" sz="1600" i="1" dirty="0">
                <a:solidFill>
                  <a:schemeClr val="tx2"/>
                </a:solidFill>
              </a:rPr>
              <a:t> малки по население и </a:t>
            </a:r>
            <a:r>
              <a:rPr lang="bg-BG" sz="1600" i="1" dirty="0" smtClean="0">
                <a:solidFill>
                  <a:schemeClr val="tx2"/>
                </a:solidFill>
              </a:rPr>
              <a:t>отдалечени </a:t>
            </a:r>
            <a:r>
              <a:rPr lang="bg-BG" sz="1600" i="1" dirty="0">
                <a:solidFill>
                  <a:schemeClr val="tx2"/>
                </a:solidFill>
              </a:rPr>
              <a:t>селищни системи</a:t>
            </a:r>
          </a:p>
          <a:p>
            <a:endParaRPr lang="bg-BG" sz="1000" i="1" dirty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bg-BG" sz="1600" b="1" dirty="0" smtClean="0">
                <a:solidFill>
                  <a:schemeClr val="tx2"/>
                </a:solidFill>
              </a:rPr>
              <a:t>Експортна </a:t>
            </a:r>
            <a:r>
              <a:rPr lang="bg-BG" sz="1600" b="1" dirty="0">
                <a:solidFill>
                  <a:schemeClr val="tx2"/>
                </a:solidFill>
              </a:rPr>
              <a:t>насоченост</a:t>
            </a:r>
          </a:p>
          <a:p>
            <a:r>
              <a:rPr lang="bg-BG" sz="1600" dirty="0">
                <a:solidFill>
                  <a:schemeClr val="tx2"/>
                </a:solidFill>
              </a:rPr>
              <a:t>  </a:t>
            </a:r>
            <a:r>
              <a:rPr lang="bg-BG" sz="1600" dirty="0" smtClean="0">
                <a:solidFill>
                  <a:schemeClr val="tx2"/>
                </a:solidFill>
              </a:rPr>
              <a:t>    </a:t>
            </a:r>
            <a:r>
              <a:rPr lang="en-US" sz="1600" dirty="0" smtClean="0">
                <a:solidFill>
                  <a:schemeClr val="tx2"/>
                </a:solidFill>
              </a:rPr>
              <a:t> -</a:t>
            </a:r>
            <a:r>
              <a:rPr lang="bg-BG" sz="1600" i="1" dirty="0" smtClean="0">
                <a:solidFill>
                  <a:schemeClr val="tx2"/>
                </a:solidFill>
              </a:rPr>
              <a:t> </a:t>
            </a:r>
            <a:r>
              <a:rPr lang="bg-BG" sz="1600" i="1" dirty="0">
                <a:solidFill>
                  <a:schemeClr val="tx2"/>
                </a:solidFill>
              </a:rPr>
              <a:t>интегрирани и експортно насочени базови </a:t>
            </a:r>
            <a:r>
              <a:rPr lang="bg-BG" sz="1600" i="1" dirty="0" smtClean="0">
                <a:solidFill>
                  <a:schemeClr val="tx2"/>
                </a:solidFill>
              </a:rPr>
              <a:t>индустрии</a:t>
            </a:r>
            <a:endParaRPr lang="bg-BG" sz="1600" i="1" dirty="0">
              <a:solidFill>
                <a:schemeClr val="tx2"/>
              </a:solidFill>
            </a:endParaRPr>
          </a:p>
          <a:p>
            <a:endParaRPr lang="bg-BG" sz="1000" dirty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bg-BG" sz="1600" b="1" dirty="0" smtClean="0">
                <a:solidFill>
                  <a:schemeClr val="tx2"/>
                </a:solidFill>
              </a:rPr>
              <a:t>Икономическа значимост</a:t>
            </a:r>
            <a:endParaRPr lang="bg-BG" sz="1600" b="1" dirty="0">
              <a:solidFill>
                <a:schemeClr val="tx2"/>
              </a:solidFill>
            </a:endParaRPr>
          </a:p>
          <a:p>
            <a:r>
              <a:rPr lang="bg-BG" sz="1600" dirty="0">
                <a:solidFill>
                  <a:schemeClr val="tx2"/>
                </a:solidFill>
              </a:rPr>
              <a:t> </a:t>
            </a:r>
            <a:r>
              <a:rPr lang="bg-BG" sz="1600" dirty="0" smtClean="0">
                <a:solidFill>
                  <a:schemeClr val="tx2"/>
                </a:solidFill>
              </a:rPr>
              <a:t>     </a:t>
            </a:r>
            <a:r>
              <a:rPr lang="en-US" sz="1600" dirty="0" smtClean="0">
                <a:solidFill>
                  <a:schemeClr val="tx2"/>
                </a:solidFill>
              </a:rPr>
              <a:t> -</a:t>
            </a:r>
            <a:r>
              <a:rPr lang="bg-BG" sz="1600" i="1" dirty="0" smtClean="0">
                <a:solidFill>
                  <a:schemeClr val="tx2"/>
                </a:solidFill>
              </a:rPr>
              <a:t> с ключов принос към БВП, големи работодатели, инвеститори, данъкоплатци</a:t>
            </a:r>
          </a:p>
          <a:p>
            <a:endParaRPr lang="bg-BG" sz="1600" dirty="0" smtClean="0">
              <a:solidFill>
                <a:schemeClr val="tx2"/>
              </a:solidFill>
            </a:endParaRPr>
          </a:p>
          <a:p>
            <a:r>
              <a:rPr lang="bg-BG" sz="1600" i="1" u="sng" dirty="0" smtClean="0">
                <a:solidFill>
                  <a:srgbClr val="009900"/>
                </a:solidFill>
              </a:rPr>
              <a:t>Извод</a:t>
            </a:r>
            <a:r>
              <a:rPr lang="bg-BG" sz="1600" i="1" dirty="0">
                <a:solidFill>
                  <a:srgbClr val="009900"/>
                </a:solidFill>
              </a:rPr>
              <a:t>: </a:t>
            </a:r>
            <a:r>
              <a:rPr lang="bg-BG" sz="1600" i="1" dirty="0" smtClean="0">
                <a:solidFill>
                  <a:srgbClr val="009900"/>
                </a:solidFill>
              </a:rPr>
              <a:t>Централно Средногорие има ресурси и потенциал за икономическо развитие, което предопределя развитието на дългосрочна стратегия за партньорство между предприятия, училища, университети и общини за изследване и развитие, иновации и предприемачество.</a:t>
            </a:r>
            <a:endParaRPr lang="en-US" sz="1600" i="1" dirty="0">
              <a:solidFill>
                <a:srgbClr val="00990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smtClean="0">
                <a:solidFill>
                  <a:schemeClr val="bg1"/>
                </a:solidFill>
              </a:rPr>
              <a:t>Клъстери: политики, практики и предизвикателства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88000" y="0"/>
            <a:ext cx="2311400" cy="365125"/>
          </a:xfrm>
        </p:spPr>
        <p:txBody>
          <a:bodyPr/>
          <a:lstStyle/>
          <a:p>
            <a:pPr>
              <a:defRPr/>
            </a:pPr>
            <a:r>
              <a:rPr lang="bg-BG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smtClean="0">
                <a:solidFill>
                  <a:schemeClr val="bg1"/>
                </a:solidFill>
              </a:rPr>
              <a:t>Клъстери: политики, практики и предизвикателства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000" y="720000"/>
            <a:ext cx="9057536" cy="5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СРЕДНОГОРИЕ: ПОТЕНЦИАЛ</a:t>
            </a:r>
            <a:endParaRPr lang="en-US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92000" y="1440000"/>
            <a:ext cx="876951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000" indent="-342000">
              <a:buFont typeface="Wingdings" pitchFamily="2" charset="2"/>
              <a:buChar char="ü"/>
            </a:pPr>
            <a:r>
              <a:rPr lang="bg-BG" sz="1600" b="1" dirty="0" smtClean="0">
                <a:solidFill>
                  <a:schemeClr val="tx2"/>
                </a:solidFill>
              </a:rPr>
              <a:t>Вода и енергия</a:t>
            </a:r>
            <a:endParaRPr lang="bg-BG" sz="1600" b="1" dirty="0">
              <a:solidFill>
                <a:schemeClr val="tx2"/>
              </a:solidFill>
            </a:endParaRPr>
          </a:p>
          <a:p>
            <a:pPr marL="342000" indent="-342000"/>
            <a:r>
              <a:rPr lang="bg-BG" sz="1600" dirty="0">
                <a:solidFill>
                  <a:schemeClr val="tx2"/>
                </a:solidFill>
              </a:rPr>
              <a:t>     </a:t>
            </a:r>
            <a:r>
              <a:rPr lang="en-US" sz="1600" dirty="0">
                <a:solidFill>
                  <a:schemeClr val="tx2"/>
                </a:solidFill>
              </a:rPr>
              <a:t> -</a:t>
            </a:r>
            <a:r>
              <a:rPr lang="bg-BG" sz="1600" i="1" dirty="0">
                <a:solidFill>
                  <a:schemeClr val="tx2"/>
                </a:solidFill>
              </a:rPr>
              <a:t> </a:t>
            </a:r>
            <a:r>
              <a:rPr lang="bg-BG" sz="1600" i="1" dirty="0" smtClean="0">
                <a:solidFill>
                  <a:schemeClr val="tx2"/>
                </a:solidFill>
              </a:rPr>
              <a:t>развитие на водните и енергийни баланси, инфраструктура и услуги </a:t>
            </a:r>
            <a:endParaRPr lang="bg-BG" sz="1600" i="1" dirty="0">
              <a:solidFill>
                <a:schemeClr val="tx2"/>
              </a:solidFill>
            </a:endParaRPr>
          </a:p>
          <a:p>
            <a:pPr marL="342000" indent="-342000"/>
            <a:endParaRPr lang="bg-BG" sz="1000" dirty="0">
              <a:solidFill>
                <a:schemeClr val="tx2"/>
              </a:solidFill>
            </a:endParaRPr>
          </a:p>
          <a:p>
            <a:pPr marL="342000" indent="-342000">
              <a:buFont typeface="Wingdings" pitchFamily="2" charset="2"/>
              <a:buChar char="ü"/>
            </a:pPr>
            <a:r>
              <a:rPr lang="bg-BG" sz="1600" b="1" dirty="0" smtClean="0">
                <a:solidFill>
                  <a:schemeClr val="tx2"/>
                </a:solidFill>
              </a:rPr>
              <a:t>Транспорт и комуникации</a:t>
            </a:r>
            <a:endParaRPr lang="en-US" sz="1600" b="1" dirty="0">
              <a:solidFill>
                <a:schemeClr val="tx2"/>
              </a:solidFill>
            </a:endParaRPr>
          </a:p>
          <a:p>
            <a:pPr marL="342000" indent="-342000"/>
            <a:r>
              <a:rPr lang="en-US" sz="1600" dirty="0">
                <a:solidFill>
                  <a:schemeClr val="tx2"/>
                </a:solidFill>
              </a:rPr>
              <a:t>      -</a:t>
            </a:r>
            <a:r>
              <a:rPr lang="bg-BG" sz="1600" i="1" dirty="0">
                <a:solidFill>
                  <a:schemeClr val="tx2"/>
                </a:solidFill>
              </a:rPr>
              <a:t> </a:t>
            </a:r>
            <a:r>
              <a:rPr lang="bg-BG" sz="1600" i="1" dirty="0" smtClean="0">
                <a:solidFill>
                  <a:schemeClr val="tx2"/>
                </a:solidFill>
              </a:rPr>
              <a:t>поддържане и развитие на транспортната инфраструктура и услуги</a:t>
            </a:r>
            <a:endParaRPr lang="bg-BG" sz="1600" i="1" dirty="0">
              <a:solidFill>
                <a:schemeClr val="tx2"/>
              </a:solidFill>
            </a:endParaRPr>
          </a:p>
          <a:p>
            <a:pPr marL="342000" indent="-342000"/>
            <a:endParaRPr lang="bg-BG" sz="1000" i="1" dirty="0">
              <a:solidFill>
                <a:schemeClr val="tx2"/>
              </a:solidFill>
            </a:endParaRPr>
          </a:p>
          <a:p>
            <a:pPr marL="342000" indent="-342000">
              <a:buFont typeface="Wingdings" pitchFamily="2" charset="2"/>
              <a:buChar char="ü"/>
            </a:pPr>
            <a:r>
              <a:rPr lang="bg-BG" sz="1600" b="1" dirty="0">
                <a:solidFill>
                  <a:schemeClr val="tx2"/>
                </a:solidFill>
              </a:rPr>
              <a:t>Околна среда</a:t>
            </a:r>
          </a:p>
          <a:p>
            <a:pPr marL="342000" indent="-342000"/>
            <a:r>
              <a:rPr lang="bg-BG" sz="1600" dirty="0">
                <a:solidFill>
                  <a:schemeClr val="tx2"/>
                </a:solidFill>
              </a:rPr>
              <a:t>     </a:t>
            </a:r>
            <a:r>
              <a:rPr lang="en-US" sz="1600" dirty="0">
                <a:solidFill>
                  <a:schemeClr val="tx2"/>
                </a:solidFill>
              </a:rPr>
              <a:t> -</a:t>
            </a:r>
            <a:r>
              <a:rPr lang="bg-BG" sz="1600" i="1" dirty="0">
                <a:solidFill>
                  <a:schemeClr val="tx2"/>
                </a:solidFill>
              </a:rPr>
              <a:t> </a:t>
            </a:r>
            <a:r>
              <a:rPr lang="bg-BG" sz="1600" i="1" dirty="0" smtClean="0">
                <a:solidFill>
                  <a:schemeClr val="tx2"/>
                </a:solidFill>
              </a:rPr>
              <a:t>мониторинг, опазване </a:t>
            </a:r>
            <a:r>
              <a:rPr lang="bg-BG" sz="1600" i="1" dirty="0">
                <a:solidFill>
                  <a:schemeClr val="tx2"/>
                </a:solidFill>
              </a:rPr>
              <a:t>и възстановяване на околната среда</a:t>
            </a:r>
          </a:p>
          <a:p>
            <a:pPr marL="342000" indent="-342000"/>
            <a:endParaRPr lang="bg-BG" sz="1000" dirty="0">
              <a:solidFill>
                <a:schemeClr val="tx2"/>
              </a:solidFill>
            </a:endParaRPr>
          </a:p>
          <a:p>
            <a:pPr marL="342000" indent="-342000">
              <a:buFont typeface="Wingdings" pitchFamily="2" charset="2"/>
              <a:buChar char="ü"/>
            </a:pPr>
            <a:r>
              <a:rPr lang="bg-BG" sz="1600" b="1" dirty="0" smtClean="0">
                <a:solidFill>
                  <a:schemeClr val="tx2"/>
                </a:solidFill>
              </a:rPr>
              <a:t>Здравословни и безопасни условия на труд и живот</a:t>
            </a:r>
            <a:endParaRPr lang="bg-BG" sz="1600" b="1" dirty="0">
              <a:solidFill>
                <a:schemeClr val="tx2"/>
              </a:solidFill>
            </a:endParaRPr>
          </a:p>
          <a:p>
            <a:pPr marL="342000" indent="-342000"/>
            <a:r>
              <a:rPr lang="bg-BG" sz="1600" dirty="0">
                <a:solidFill>
                  <a:schemeClr val="tx2"/>
                </a:solidFill>
              </a:rPr>
              <a:t>     </a:t>
            </a:r>
            <a:r>
              <a:rPr lang="en-US" sz="1600" dirty="0">
                <a:solidFill>
                  <a:schemeClr val="tx2"/>
                </a:solidFill>
              </a:rPr>
              <a:t> -</a:t>
            </a:r>
            <a:r>
              <a:rPr lang="bg-BG" sz="1600" i="1" dirty="0">
                <a:solidFill>
                  <a:schemeClr val="tx2"/>
                </a:solidFill>
              </a:rPr>
              <a:t> </a:t>
            </a:r>
            <a:r>
              <a:rPr lang="bg-BG" sz="1600" i="1" dirty="0" smtClean="0">
                <a:solidFill>
                  <a:schemeClr val="tx2"/>
                </a:solidFill>
              </a:rPr>
              <a:t>подобряване условията на труд и развитие на здравните услуги</a:t>
            </a:r>
            <a:endParaRPr lang="bg-BG" sz="1600" i="1" dirty="0">
              <a:solidFill>
                <a:schemeClr val="tx2"/>
              </a:solidFill>
            </a:endParaRPr>
          </a:p>
          <a:p>
            <a:pPr marL="342000" indent="-342000"/>
            <a:endParaRPr lang="bg-BG" sz="1000" i="1" dirty="0">
              <a:solidFill>
                <a:schemeClr val="tx2"/>
              </a:solidFill>
            </a:endParaRPr>
          </a:p>
          <a:p>
            <a:pPr marL="342000" indent="-342000">
              <a:buFont typeface="Wingdings" pitchFamily="2" charset="2"/>
              <a:buChar char="ü"/>
            </a:pPr>
            <a:r>
              <a:rPr lang="bg-BG" sz="1600" b="1" dirty="0" smtClean="0">
                <a:solidFill>
                  <a:schemeClr val="tx2"/>
                </a:solidFill>
              </a:rPr>
              <a:t>Образование и обучение</a:t>
            </a:r>
            <a:endParaRPr lang="bg-BG" sz="1600" b="1" dirty="0">
              <a:solidFill>
                <a:schemeClr val="tx2"/>
              </a:solidFill>
            </a:endParaRPr>
          </a:p>
          <a:p>
            <a:pPr marL="342000" indent="-342000"/>
            <a:r>
              <a:rPr lang="bg-BG" sz="1600" dirty="0">
                <a:solidFill>
                  <a:schemeClr val="tx2"/>
                </a:solidFill>
              </a:rPr>
              <a:t>     </a:t>
            </a:r>
            <a:r>
              <a:rPr lang="en-US" sz="1600" dirty="0" smtClean="0">
                <a:solidFill>
                  <a:schemeClr val="tx2"/>
                </a:solidFill>
              </a:rPr>
              <a:t> -</a:t>
            </a:r>
            <a:r>
              <a:rPr lang="bg-BG" sz="1600" i="1" dirty="0" smtClean="0">
                <a:solidFill>
                  <a:schemeClr val="tx2"/>
                </a:solidFill>
              </a:rPr>
              <a:t> развитие на професионалното образование и обучение</a:t>
            </a:r>
            <a:endParaRPr lang="bg-BG" sz="1600" i="1" dirty="0">
              <a:solidFill>
                <a:schemeClr val="tx2"/>
              </a:solidFill>
            </a:endParaRPr>
          </a:p>
          <a:p>
            <a:pPr marL="342000" indent="-342000"/>
            <a:endParaRPr lang="bg-BG" sz="1000" dirty="0">
              <a:solidFill>
                <a:schemeClr val="tx2"/>
              </a:solidFill>
            </a:endParaRPr>
          </a:p>
          <a:p>
            <a:pPr marL="342000" indent="-342000">
              <a:buFont typeface="Wingdings" pitchFamily="2" charset="2"/>
              <a:buChar char="ü"/>
            </a:pPr>
            <a:r>
              <a:rPr lang="bg-BG" sz="1600" b="1" dirty="0" smtClean="0">
                <a:solidFill>
                  <a:schemeClr val="tx2"/>
                </a:solidFill>
              </a:rPr>
              <a:t>Технологии и иновации</a:t>
            </a:r>
            <a:endParaRPr lang="bg-BG" sz="1600" b="1" dirty="0">
              <a:solidFill>
                <a:schemeClr val="tx2"/>
              </a:solidFill>
            </a:endParaRPr>
          </a:p>
          <a:p>
            <a:pPr marL="342000" indent="-342000"/>
            <a:r>
              <a:rPr lang="bg-BG" sz="1600" dirty="0">
                <a:solidFill>
                  <a:schemeClr val="tx2"/>
                </a:solidFill>
              </a:rPr>
              <a:t>     </a:t>
            </a:r>
            <a:r>
              <a:rPr lang="en-US" sz="1600" dirty="0" smtClean="0">
                <a:solidFill>
                  <a:schemeClr val="tx2"/>
                </a:solidFill>
              </a:rPr>
              <a:t> -</a:t>
            </a:r>
            <a:r>
              <a:rPr lang="bg-BG" sz="1600" i="1" dirty="0" smtClean="0">
                <a:solidFill>
                  <a:schemeClr val="tx2"/>
                </a:solidFill>
              </a:rPr>
              <a:t> инвестиции в технологично развитие, иновации и предприемачество</a:t>
            </a:r>
          </a:p>
          <a:p>
            <a:endParaRPr lang="bg-BG" sz="1600" dirty="0">
              <a:solidFill>
                <a:schemeClr val="tx2"/>
              </a:solidFill>
            </a:endParaRPr>
          </a:p>
          <a:p>
            <a:r>
              <a:rPr lang="bg-BG" sz="1600" i="1" u="sng" dirty="0">
                <a:solidFill>
                  <a:srgbClr val="009900"/>
                </a:solidFill>
              </a:rPr>
              <a:t>Извод</a:t>
            </a:r>
            <a:r>
              <a:rPr lang="bg-BG" sz="1600" i="1" dirty="0">
                <a:solidFill>
                  <a:srgbClr val="009900"/>
                </a:solidFill>
              </a:rPr>
              <a:t>: </a:t>
            </a:r>
            <a:r>
              <a:rPr lang="bg-BG" sz="1600" i="1" dirty="0" smtClean="0">
                <a:solidFill>
                  <a:srgbClr val="009900"/>
                </a:solidFill>
              </a:rPr>
              <a:t>Стратегическите направления за развитие на предприятията, общините и региона предполагат разработване на дългосрочна програма, планове </a:t>
            </a:r>
            <a:r>
              <a:rPr lang="bg-BG" sz="1600" i="1" dirty="0">
                <a:solidFill>
                  <a:srgbClr val="009900"/>
                </a:solidFill>
              </a:rPr>
              <a:t>и </a:t>
            </a:r>
            <a:r>
              <a:rPr lang="bg-BG" sz="1600" i="1" dirty="0" smtClean="0">
                <a:solidFill>
                  <a:srgbClr val="009900"/>
                </a:solidFill>
              </a:rPr>
              <a:t>проекти за развитие на изследователски и приложни звена за технологично развитие, иновации и предприемачество.</a:t>
            </a:r>
            <a:endParaRPr lang="en-US" sz="1600" i="1" dirty="0">
              <a:solidFill>
                <a:srgbClr val="009900"/>
              </a:solidFill>
            </a:endParaRP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88000" y="0"/>
            <a:ext cx="2311400" cy="365125"/>
          </a:xfrm>
        </p:spPr>
        <p:txBody>
          <a:bodyPr/>
          <a:lstStyle/>
          <a:p>
            <a:pPr>
              <a:defRPr/>
            </a:pPr>
            <a:r>
              <a:rPr lang="bg-BG" dirty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1382</Words>
  <Application>Microsoft Office PowerPoint</Application>
  <PresentationFormat>A4 Paper (210x297 mm)</PresentationFormat>
  <Paragraphs>278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Private Partnerships</dc:title>
  <dc:creator>Nikolay Minkov</dc:creator>
  <cp:lastModifiedBy>TP</cp:lastModifiedBy>
  <cp:revision>350</cp:revision>
  <cp:lastPrinted>2013-09-18T13:21:44Z</cp:lastPrinted>
  <dcterms:created xsi:type="dcterms:W3CDTF">2010-09-29T12:21:12Z</dcterms:created>
  <dcterms:modified xsi:type="dcterms:W3CDTF">2013-10-24T07:14:47Z</dcterms:modified>
</cp:coreProperties>
</file>