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7" r:id="rId11"/>
    <p:sldId id="268" r:id="rId12"/>
  </p:sldIdLst>
  <p:sldSz cx="9144000" cy="6858000" type="screen4x3"/>
  <p:notesSz cx="6877050" cy="10002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6C07-4E8E-4DD2-9590-1CD242960F34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5BDF-9D59-4BCA-B1B0-042CCC318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194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6C07-4E8E-4DD2-9590-1CD242960F34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5BDF-9D59-4BCA-B1B0-042CCC318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9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6C07-4E8E-4DD2-9590-1CD242960F34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5BDF-9D59-4BCA-B1B0-042CCC318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80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6C07-4E8E-4DD2-9590-1CD242960F34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5BDF-9D59-4BCA-B1B0-042CCC318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1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6C07-4E8E-4DD2-9590-1CD242960F34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5BDF-9D59-4BCA-B1B0-042CCC318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990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6C07-4E8E-4DD2-9590-1CD242960F34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5BDF-9D59-4BCA-B1B0-042CCC318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7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6C07-4E8E-4DD2-9590-1CD242960F34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5BDF-9D59-4BCA-B1B0-042CCC318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30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6C07-4E8E-4DD2-9590-1CD242960F34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5BDF-9D59-4BCA-B1B0-042CCC318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60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6C07-4E8E-4DD2-9590-1CD242960F34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5BDF-9D59-4BCA-B1B0-042CCC318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161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6C07-4E8E-4DD2-9590-1CD242960F34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5BDF-9D59-4BCA-B1B0-042CCC318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6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6C07-4E8E-4DD2-9590-1CD242960F34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5BDF-9D59-4BCA-B1B0-042CCC318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4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D6C07-4E8E-4DD2-9590-1CD242960F34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05BDF-9D59-4BCA-B1B0-042CCC318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9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РЕИНДУСТРИАЛИЗАЦИЯ </a:t>
            </a:r>
            <a:r>
              <a:rPr lang="en-US" dirty="0" smtClean="0"/>
              <a:t> BG ??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066800"/>
          </a:xfrm>
        </p:spPr>
        <p:txBody>
          <a:bodyPr>
            <a:normAutofit/>
          </a:bodyPr>
          <a:lstStyle/>
          <a:p>
            <a:r>
              <a:rPr lang="bg-BG" sz="1800" dirty="0" smtClean="0"/>
              <a:t>Никола Зикатанов</a:t>
            </a:r>
          </a:p>
          <a:p>
            <a:r>
              <a:rPr lang="en-US" sz="1800" dirty="0" smtClean="0"/>
              <a:t>n.zikatanov@zlatenlv.com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84677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Реиндустриализация ЕС /</a:t>
            </a:r>
            <a:r>
              <a:rPr lang="en-US" dirty="0" smtClean="0"/>
              <a:t>BG </a:t>
            </a:r>
            <a:r>
              <a:rPr lang="bg-BG" dirty="0" smtClean="0"/>
              <a:t>- Предизвикателства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Екологични норми и спазването им у нас</a:t>
            </a:r>
          </a:p>
          <a:p>
            <a:r>
              <a:rPr lang="bg-BG" dirty="0" smtClean="0"/>
              <a:t>Обособяване на </a:t>
            </a:r>
            <a:r>
              <a:rPr lang="en-US" dirty="0" smtClean="0"/>
              <a:t>BG </a:t>
            </a:r>
            <a:r>
              <a:rPr lang="bg-BG" dirty="0" smtClean="0"/>
              <a:t>като </a:t>
            </a:r>
            <a:r>
              <a:rPr lang="bg-BG" dirty="0" smtClean="0"/>
              <a:t>периферна зона с ниско технологична индустрия</a:t>
            </a:r>
          </a:p>
          <a:p>
            <a:r>
              <a:rPr lang="bg-BG" dirty="0" smtClean="0"/>
              <a:t>Демографски промени с траен характер  </a:t>
            </a:r>
          </a:p>
          <a:p>
            <a:pPr marL="0" indent="0">
              <a:buNone/>
            </a:pP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1850878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Все пак – и от нас зависи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pPr marL="0" indent="0">
              <a:buNone/>
            </a:pPr>
            <a:r>
              <a:rPr lang="bg-BG" dirty="0" smtClean="0"/>
              <a:t>		Благодаря за вниманието.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73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Къде е ЕС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bg-BG" dirty="0" smtClean="0"/>
              <a:t>Индустрията в ЕС – 16% от общия БВП и продължава да намалява</a:t>
            </a:r>
          </a:p>
          <a:p>
            <a:r>
              <a:rPr lang="bg-BG" dirty="0" smtClean="0"/>
              <a:t>В индустрията – 80% от иновациите, 75% от експорта на ЕС; 1 ново работно място в индустрията = + 1 работно място в услугите</a:t>
            </a:r>
          </a:p>
          <a:p>
            <a:r>
              <a:rPr lang="bg-BG" dirty="0" smtClean="0"/>
              <a:t>Възстановяването от кризата буксува. ЕС отстъпва от позициите си спрямо САЩ и страните от Далечния Изток по отношение на основни сектори, иновации, патенти...</a:t>
            </a:r>
          </a:p>
          <a:p>
            <a:r>
              <a:rPr lang="bg-BG" dirty="0" smtClean="0"/>
              <a:t>Цел: до 2020 – индустрията на ЕС  = 20% от БВП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988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Основни стълбове на реиндустриализацията в ЕС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bg-BG" dirty="0" smtClean="0"/>
              <a:t>Иновации – 6 приоритетни области: високи технологии, ключови технологии, биотехнологии, чисти превозни средства, устойчиво строителство и ресурси, умни мрежи</a:t>
            </a:r>
          </a:p>
          <a:p>
            <a:r>
              <a:rPr lang="bg-BG" dirty="0" smtClean="0"/>
              <a:t>Подобряване на пазарните условия – вътре в ЕС и извън него</a:t>
            </a:r>
          </a:p>
          <a:p>
            <a:r>
              <a:rPr lang="bg-BG" dirty="0" smtClean="0"/>
              <a:t>Достъп до капитал – мобилизиране на обществени ресурси и отключване на частните капитали</a:t>
            </a:r>
          </a:p>
          <a:p>
            <a:r>
              <a:rPr lang="bg-BG" dirty="0" smtClean="0"/>
              <a:t>Човешки капитал и умения – обучение през целия живот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61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Къде сме ние?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BG</a:t>
            </a:r>
            <a:r>
              <a:rPr lang="bg-BG" dirty="0" smtClean="0"/>
              <a:t> е в групата на „догонващите страни в ЕС“, заедно с</a:t>
            </a:r>
            <a:r>
              <a:rPr lang="en-US" dirty="0" smtClean="0"/>
              <a:t> CZ, HU, LT, LV, PL, RO, SK</a:t>
            </a:r>
          </a:p>
          <a:p>
            <a:r>
              <a:rPr lang="en-US" dirty="0" smtClean="0"/>
              <a:t>BG </a:t>
            </a:r>
            <a:r>
              <a:rPr lang="bg-BG" dirty="0" smtClean="0"/>
              <a:t>индустрията – </a:t>
            </a:r>
            <a:r>
              <a:rPr lang="en-US" dirty="0" smtClean="0"/>
              <a:t>&gt;25% </a:t>
            </a:r>
            <a:r>
              <a:rPr lang="bg-BG" dirty="0" smtClean="0"/>
              <a:t> БВП</a:t>
            </a:r>
          </a:p>
          <a:p>
            <a:r>
              <a:rPr lang="bg-BG" dirty="0" smtClean="0"/>
              <a:t>Значи ли това, че сме изпреварили страните от ЕС?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30462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 </a:t>
            </a:r>
            <a:r>
              <a:rPr lang="bg-BG" dirty="0" smtClean="0"/>
              <a:t>реалности: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dirty="0" smtClean="0"/>
              <a:t>Безработица</a:t>
            </a:r>
          </a:p>
          <a:p>
            <a:r>
              <a:rPr lang="bg-BG" dirty="0" smtClean="0"/>
              <a:t>Емиграция  и демографска криза</a:t>
            </a:r>
          </a:p>
          <a:p>
            <a:r>
              <a:rPr lang="bg-BG" dirty="0" smtClean="0"/>
              <a:t>Иновации, патенти, високи технологии, достъп до капитали -???</a:t>
            </a:r>
          </a:p>
          <a:p>
            <a:r>
              <a:rPr lang="bg-BG" dirty="0" smtClean="0"/>
              <a:t>Чуждестранни инвестиции</a:t>
            </a:r>
          </a:p>
          <a:p>
            <a:r>
              <a:rPr lang="bg-BG" dirty="0" smtClean="0"/>
              <a:t>Бизнес среда, нови сигнали към бизнеса</a:t>
            </a:r>
          </a:p>
          <a:p>
            <a:pPr marL="0" indent="0">
              <a:buNone/>
            </a:pPr>
            <a:r>
              <a:rPr lang="bg-BG" dirty="0"/>
              <a:t> </a:t>
            </a:r>
            <a:r>
              <a:rPr lang="bg-BG" dirty="0" smtClean="0"/>
              <a:t>- административна тежест, регулации</a:t>
            </a:r>
          </a:p>
          <a:p>
            <a:pPr>
              <a:buFontTx/>
              <a:buChar char="-"/>
            </a:pPr>
            <a:r>
              <a:rPr lang="bg-BG" dirty="0"/>
              <a:t>ц</a:t>
            </a:r>
            <a:r>
              <a:rPr lang="bg-BG" dirty="0" smtClean="0"/>
              <a:t>ена на труда и  тенденции</a:t>
            </a:r>
          </a:p>
          <a:p>
            <a:pPr>
              <a:buFontTx/>
              <a:buChar char="-"/>
            </a:pPr>
            <a:r>
              <a:rPr lang="bg-BG" dirty="0"/>
              <a:t>н</a:t>
            </a:r>
            <a:r>
              <a:rPr lang="bg-BG" dirty="0" smtClean="0"/>
              <a:t>ово законодателство – спрямо ВЕИ, офшорни фирми, мораториум за земята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094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Реиндустриализация </a:t>
            </a:r>
            <a:r>
              <a:rPr lang="en-US" dirty="0" smtClean="0"/>
              <a:t>BG </a:t>
            </a:r>
            <a:r>
              <a:rPr lang="bg-BG" dirty="0" smtClean="0"/>
              <a:t>- Субекти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g-BG" dirty="0" smtClean="0"/>
              <a:t>Кой ще прави реиндустриализацията в </a:t>
            </a:r>
            <a:r>
              <a:rPr lang="en-US" dirty="0" smtClean="0"/>
              <a:t>BG</a:t>
            </a:r>
            <a:r>
              <a:rPr lang="bg-BG" dirty="0" smtClean="0"/>
              <a:t> ?</a:t>
            </a:r>
          </a:p>
          <a:p>
            <a:pPr marL="0" indent="0">
              <a:buNone/>
            </a:pPr>
            <a:r>
              <a:rPr lang="bg-BG" dirty="0"/>
              <a:t>	</a:t>
            </a:r>
            <a:r>
              <a:rPr lang="bg-BG" dirty="0" smtClean="0"/>
              <a:t>- работещи местни фирми</a:t>
            </a:r>
          </a:p>
          <a:p>
            <a:pPr marL="0" indent="0">
              <a:buNone/>
            </a:pPr>
            <a:r>
              <a:rPr lang="bg-BG" dirty="0"/>
              <a:t>	</a:t>
            </a:r>
            <a:r>
              <a:rPr lang="bg-BG" dirty="0" smtClean="0"/>
              <a:t>- нови бизнеси на местни лица </a:t>
            </a:r>
          </a:p>
          <a:p>
            <a:pPr marL="0" indent="0">
              <a:buNone/>
            </a:pPr>
            <a:r>
              <a:rPr lang="bg-BG" dirty="0"/>
              <a:t>	</a:t>
            </a:r>
            <a:r>
              <a:rPr lang="bg-BG" dirty="0" smtClean="0"/>
              <a:t>- чужди фирми, работещи тук</a:t>
            </a:r>
          </a:p>
          <a:p>
            <a:pPr marL="0" indent="0">
              <a:buNone/>
            </a:pPr>
            <a:r>
              <a:rPr lang="bg-BG" dirty="0"/>
              <a:t>	</a:t>
            </a:r>
            <a:r>
              <a:rPr lang="bg-BG" dirty="0" smtClean="0"/>
              <a:t>- нови чужди фирми</a:t>
            </a:r>
          </a:p>
          <a:p>
            <a:pPr marL="0" indent="0">
              <a:buNone/>
            </a:pPr>
            <a:r>
              <a:rPr lang="bg-BG" dirty="0"/>
              <a:t>	</a:t>
            </a:r>
            <a:r>
              <a:rPr lang="bg-BG" dirty="0" smtClean="0"/>
              <a:t>- държавата ???</a:t>
            </a:r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r>
              <a:rPr lang="bg-BG" dirty="0" smtClean="0"/>
              <a:t>Какво правим за да стимулираме тези субекти?</a:t>
            </a:r>
            <a:endParaRPr lang="bg-BG" dirty="0" smtClean="0"/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435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Реиндустриализация </a:t>
            </a:r>
            <a:r>
              <a:rPr lang="en-US" dirty="0" smtClean="0"/>
              <a:t>BG </a:t>
            </a:r>
            <a:r>
              <a:rPr lang="bg-BG" dirty="0" smtClean="0"/>
              <a:t>- Области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dirty="0" smtClean="0"/>
              <a:t>Машиностроене </a:t>
            </a:r>
            <a:r>
              <a:rPr lang="bg-BG" dirty="0"/>
              <a:t> </a:t>
            </a:r>
            <a:endParaRPr lang="en-US" dirty="0"/>
          </a:p>
          <a:p>
            <a:r>
              <a:rPr lang="bg-BG" dirty="0"/>
              <a:t>Фармация</a:t>
            </a:r>
            <a:endParaRPr lang="en-US" dirty="0"/>
          </a:p>
          <a:p>
            <a:r>
              <a:rPr lang="bg-BG" dirty="0"/>
              <a:t>Електроника</a:t>
            </a:r>
            <a:endParaRPr lang="en-US" dirty="0"/>
          </a:p>
          <a:p>
            <a:r>
              <a:rPr lang="bg-BG" dirty="0"/>
              <a:t>ИКТ </a:t>
            </a:r>
            <a:endParaRPr lang="en-US" dirty="0"/>
          </a:p>
          <a:p>
            <a:r>
              <a:rPr lang="bg-BG" dirty="0"/>
              <a:t>Хранителна промишленост</a:t>
            </a:r>
            <a:endParaRPr lang="en-US" dirty="0"/>
          </a:p>
          <a:p>
            <a:r>
              <a:rPr lang="bg-BG" dirty="0"/>
              <a:t>Креативни индустрии (дизайн, изкуства, маркетинг)</a:t>
            </a:r>
            <a:endParaRPr lang="en-US" dirty="0"/>
          </a:p>
          <a:p>
            <a:pPr marL="0" indent="0">
              <a:buNone/>
            </a:pPr>
            <a:r>
              <a:rPr lang="bg-BG" dirty="0"/>
              <a:t> </a:t>
            </a:r>
            <a:endParaRPr lang="en-US" dirty="0"/>
          </a:p>
          <a:p>
            <a:r>
              <a:rPr lang="bg-BG" dirty="0"/>
              <a:t>Енергийна ефективност, рециклиране на отпадъци, ВЕИ за собствени нужди и т.н.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2500803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Реиндустриализация </a:t>
            </a:r>
            <a:r>
              <a:rPr lang="en-US" dirty="0" smtClean="0"/>
              <a:t>BG </a:t>
            </a:r>
            <a:r>
              <a:rPr lang="bg-BG" dirty="0" smtClean="0"/>
              <a:t>- Ресурси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Административен капацитет и бизнес среда</a:t>
            </a:r>
          </a:p>
          <a:p>
            <a:r>
              <a:rPr lang="bg-BG" dirty="0" smtClean="0"/>
              <a:t>Инфраструктура – транспортна, енергийна, информационна</a:t>
            </a:r>
          </a:p>
          <a:p>
            <a:r>
              <a:rPr lang="bg-BG" dirty="0" smtClean="0"/>
              <a:t>Капитали</a:t>
            </a:r>
          </a:p>
          <a:p>
            <a:pPr lvl="1"/>
            <a:r>
              <a:rPr lang="bg-BG" dirty="0" smtClean="0"/>
              <a:t>Месни частни ресурси</a:t>
            </a:r>
          </a:p>
          <a:p>
            <a:pPr lvl="1"/>
            <a:r>
              <a:rPr lang="bg-BG" dirty="0" smtClean="0"/>
              <a:t>Местни обществени ресурси</a:t>
            </a:r>
          </a:p>
          <a:p>
            <a:pPr lvl="1"/>
            <a:r>
              <a:rPr lang="bg-BG" dirty="0" smtClean="0"/>
              <a:t>Европейски програми </a:t>
            </a:r>
          </a:p>
          <a:p>
            <a:pPr lvl="1"/>
            <a:r>
              <a:rPr lang="bg-BG" dirty="0" smtClean="0"/>
              <a:t>Чуждестанни инвестиции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802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Какво да се прави - алтернативи 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Кои сектори могат да създадат голям брой нови работни места, вкл. за неквалифицирани работници ?</a:t>
            </a:r>
          </a:p>
          <a:p>
            <a:r>
              <a:rPr lang="bg-BG" dirty="0" smtClean="0"/>
              <a:t>Какво да предложим на младите и квалифицираните за да останат  в </a:t>
            </a:r>
            <a:r>
              <a:rPr lang="en-US" dirty="0" smtClean="0"/>
              <a:t>BG</a:t>
            </a:r>
            <a:r>
              <a:rPr lang="bg-BG" dirty="0" smtClean="0"/>
              <a:t> и поне някои от заминалите да се върнат</a:t>
            </a:r>
            <a:r>
              <a:rPr lang="en-US" dirty="0" smtClean="0"/>
              <a:t>?</a:t>
            </a:r>
            <a:endParaRPr lang="bg-BG" dirty="0" smtClean="0"/>
          </a:p>
          <a:p>
            <a:r>
              <a:rPr lang="bg-BG" dirty="0" smtClean="0"/>
              <a:t>Как да оптимизираме използването на европейски фондове?</a:t>
            </a:r>
            <a:endParaRPr lang="en-US" dirty="0" smtClean="0"/>
          </a:p>
          <a:p>
            <a:r>
              <a:rPr lang="bg-BG" dirty="0" smtClean="0"/>
              <a:t>Как да привлечем външни инвестиции?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472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392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РЕИНДУСТРИАЛИЗАЦИЯ  BG ??</vt:lpstr>
      <vt:lpstr>Къде е ЕС ?</vt:lpstr>
      <vt:lpstr>Основни стълбове на реиндустриализацията в ЕС</vt:lpstr>
      <vt:lpstr>Къде сме ние?</vt:lpstr>
      <vt:lpstr>BG реалности:</vt:lpstr>
      <vt:lpstr>Реиндустриализация BG - Субекти</vt:lpstr>
      <vt:lpstr>Реиндустриализация BG - Области</vt:lpstr>
      <vt:lpstr>Реиндустриализация BG - Ресурси</vt:lpstr>
      <vt:lpstr>Какво да се прави - алтернативи ??</vt:lpstr>
      <vt:lpstr>Реиндустриализация ЕС /BG - Предизвикателства</vt:lpstr>
      <vt:lpstr>Все пак – и от нас зависи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Nikola</dc:creator>
  <cp:lastModifiedBy>Nikola</cp:lastModifiedBy>
  <cp:revision>17</cp:revision>
  <cp:lastPrinted>2013-10-24T08:04:32Z</cp:lastPrinted>
  <dcterms:created xsi:type="dcterms:W3CDTF">2013-10-24T05:18:24Z</dcterms:created>
  <dcterms:modified xsi:type="dcterms:W3CDTF">2013-10-24T08:08:41Z</dcterms:modified>
</cp:coreProperties>
</file>