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831" r:id="rId2"/>
  </p:sldMasterIdLst>
  <p:notesMasterIdLst>
    <p:notesMasterId r:id="rId14"/>
  </p:notesMasterIdLst>
  <p:handoutMasterIdLst>
    <p:handoutMasterId r:id="rId15"/>
  </p:handoutMasterIdLst>
  <p:sldIdLst>
    <p:sldId id="256" r:id="rId3"/>
    <p:sldId id="399" r:id="rId4"/>
    <p:sldId id="411" r:id="rId5"/>
    <p:sldId id="407" r:id="rId6"/>
    <p:sldId id="308" r:id="rId7"/>
    <p:sldId id="408" r:id="rId8"/>
    <p:sldId id="319" r:id="rId9"/>
    <p:sldId id="393" r:id="rId10"/>
    <p:sldId id="409" r:id="rId11"/>
    <p:sldId id="410" r:id="rId12"/>
    <p:sldId id="264" r:id="rId13"/>
  </p:sldIdLst>
  <p:sldSz cx="9144000" cy="6858000" type="screen4x3"/>
  <p:notesSz cx="6858000" cy="9926638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017" autoAdjust="0"/>
    <p:restoredTop sz="94610" autoAdjust="0"/>
  </p:normalViewPr>
  <p:slideViewPr>
    <p:cSldViewPr>
      <p:cViewPr>
        <p:scale>
          <a:sx n="90" d="100"/>
          <a:sy n="90" d="100"/>
        </p:scale>
        <p:origin x="-167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3EB14-96C9-45E2-9181-6F952FA25A4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2806B-D93A-4FF6-98E1-71B195EF1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67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noProof="0" smtClean="0"/>
              <a:t>Click to edit Master text styles</a:t>
            </a:r>
          </a:p>
          <a:p>
            <a:pPr lvl="1"/>
            <a:r>
              <a:rPr lang="bg-BG" noProof="0" smtClean="0"/>
              <a:t>Second level</a:t>
            </a:r>
          </a:p>
          <a:p>
            <a:pPr lvl="2"/>
            <a:r>
              <a:rPr lang="bg-BG" noProof="0" smtClean="0"/>
              <a:t>Third level</a:t>
            </a:r>
          </a:p>
          <a:p>
            <a:pPr lvl="3"/>
            <a:r>
              <a:rPr lang="bg-BG" noProof="0" smtClean="0"/>
              <a:t>Fourth level</a:t>
            </a:r>
          </a:p>
          <a:p>
            <a:pPr lvl="4"/>
            <a:r>
              <a:rPr lang="bg-BG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71800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C1B8E8D-44FC-4A16-95FB-B11F0F632D8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34512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Picture4"/>
          <p:cNvPicPr>
            <a:picLocks noChangeAspect="1" noChangeArrowheads="1"/>
          </p:cNvPicPr>
          <p:nvPr userDrawn="1"/>
        </p:nvPicPr>
        <p:blipFill>
          <a:blip r:embed="rId3" cstate="print"/>
          <a:srcRect t="18495"/>
          <a:stretch>
            <a:fillRect/>
          </a:stretch>
        </p:blipFill>
        <p:spPr bwMode="auto">
          <a:xfrm>
            <a:off x="0" y="1268413"/>
            <a:ext cx="91440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bg-BG" noProof="0" smtClean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Picture4"/>
          <p:cNvPicPr>
            <a:picLocks noChangeAspect="1" noChangeArrowheads="1"/>
          </p:cNvPicPr>
          <p:nvPr userDrawn="1"/>
        </p:nvPicPr>
        <p:blipFill>
          <a:blip r:embed="rId3" cstate="print"/>
          <a:srcRect t="18495"/>
          <a:stretch>
            <a:fillRect/>
          </a:stretch>
        </p:blipFill>
        <p:spPr bwMode="auto">
          <a:xfrm>
            <a:off x="0" y="1268413"/>
            <a:ext cx="91440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830" r:id="rId1"/>
    <p:sldLayoutId id="2147483818" r:id="rId2"/>
  </p:sldLayoutIdLst>
  <p:transition>
    <p:fade/>
  </p:transition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5"/>
        </a:buBlip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bg1"/>
          </a:solidFill>
          <a:latin typeface="+mn-lt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6"/>
        </a:buBlip>
        <a:defRPr sz="2400">
          <a:solidFill>
            <a:schemeClr val="bg1"/>
          </a:solidFill>
          <a:latin typeface="+mn-lt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6"/>
        </a:buBlip>
        <a:defRPr sz="2400">
          <a:solidFill>
            <a:schemeClr val="bg1"/>
          </a:solidFill>
          <a:latin typeface="+mn-lt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6"/>
        </a:buBlip>
        <a:defRPr sz="2400">
          <a:solidFill>
            <a:schemeClr val="bg1"/>
          </a:solidFill>
          <a:latin typeface="+mn-lt"/>
        </a:defRPr>
      </a:lvl5pPr>
      <a:lvl6pPr marL="23987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6"/>
        </a:buBlip>
        <a:defRPr sz="2400">
          <a:solidFill>
            <a:schemeClr val="bg1"/>
          </a:solidFill>
          <a:latin typeface="+mn-lt"/>
        </a:defRPr>
      </a:lvl6pPr>
      <a:lvl7pPr marL="28559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6"/>
        </a:buBlip>
        <a:defRPr sz="2400">
          <a:solidFill>
            <a:schemeClr val="bg1"/>
          </a:solidFill>
          <a:latin typeface="+mn-lt"/>
        </a:defRPr>
      </a:lvl7pPr>
      <a:lvl8pPr marL="33131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6"/>
        </a:buBlip>
        <a:defRPr sz="2400">
          <a:solidFill>
            <a:schemeClr val="bg1"/>
          </a:solidFill>
          <a:latin typeface="+mn-lt"/>
        </a:defRPr>
      </a:lvl8pPr>
      <a:lvl9pPr marL="37703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6"/>
        </a:buBlip>
        <a:defRPr sz="2400">
          <a:solidFill>
            <a:schemeClr val="bg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</p:sldLayoutIdLst>
  <p:transition>
    <p:fade/>
  </p:transition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800">
          <a:solidFill>
            <a:schemeClr val="bg1"/>
          </a:solidFill>
          <a:latin typeface="+mn-lt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5pPr>
      <a:lvl6pPr marL="23987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6pPr>
      <a:lvl7pPr marL="28559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7pPr>
      <a:lvl8pPr marL="33131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8pPr>
      <a:lvl9pPr marL="37703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bg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7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4450"/>
            <a:ext cx="12192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110"/>
          <p:cNvSpPr txBox="1">
            <a:spLocks noChangeArrowheads="1"/>
          </p:cNvSpPr>
          <p:nvPr/>
        </p:nvSpPr>
        <p:spPr bwMode="white">
          <a:xfrm>
            <a:off x="2124075" y="2420938"/>
            <a:ext cx="64087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2813" eaLnBrk="0" hangingPunct="0">
              <a:lnSpc>
                <a:spcPct val="90000"/>
              </a:lnSpc>
            </a:pPr>
            <a:r>
              <a:rPr lang="bg-BG" sz="2800" b="1" dirty="0">
                <a:latin typeface="Bookman Old Style" pitchFamily="18" charset="0"/>
                <a:cs typeface="Arial" pitchFamily="34" charset="0"/>
              </a:rPr>
              <a:t/>
            </a:r>
            <a:br>
              <a:rPr lang="bg-BG" sz="2800" b="1" dirty="0">
                <a:latin typeface="Bookman Old Style" pitchFamily="18" charset="0"/>
                <a:cs typeface="Arial" pitchFamily="34" charset="0"/>
              </a:rPr>
            </a:br>
            <a:r>
              <a:rPr lang="bg-BG" sz="2800" b="1" dirty="0">
                <a:latin typeface="Bookman Old Style" pitchFamily="18" charset="0"/>
                <a:cs typeface="Arial" pitchFamily="34" charset="0"/>
              </a:rPr>
              <a:t>ОПЕРАТИВНА ПРОГРАМА</a:t>
            </a:r>
            <a:r>
              <a:rPr lang="bg-BG" sz="2800" b="1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Calibri" pitchFamily="34" charset="0"/>
                <a:cs typeface="Arial" pitchFamily="34" charset="0"/>
              </a:rPr>
              <a:t>“</a:t>
            </a:r>
            <a:r>
              <a:rPr lang="bg-BG" sz="2800" b="1" dirty="0">
                <a:latin typeface="Bookman Old Style" pitchFamily="18" charset="0"/>
                <a:cs typeface="Arial" pitchFamily="34" charset="0"/>
              </a:rPr>
              <a:t>ИНОВАЦИИ И КОНКУРЕНТОСПОСОБНОСТ</a:t>
            </a:r>
            <a:r>
              <a:rPr lang="bg-BG" sz="2800" b="1" dirty="0">
                <a:latin typeface="Calibri" pitchFamily="34" charset="0"/>
                <a:cs typeface="Arial" pitchFamily="34" charset="0"/>
              </a:rPr>
              <a:t>”</a:t>
            </a:r>
            <a:r>
              <a:rPr lang="en-US" sz="2800" b="1" dirty="0">
                <a:latin typeface="Calibri" pitchFamily="34" charset="0"/>
                <a:cs typeface="Arial" pitchFamily="34" charset="0"/>
              </a:rPr>
              <a:t> </a:t>
            </a:r>
            <a:br>
              <a:rPr lang="en-US" sz="2800" b="1" dirty="0">
                <a:latin typeface="Calibri" pitchFamily="34" charset="0"/>
                <a:cs typeface="Arial" pitchFamily="34" charset="0"/>
              </a:rPr>
            </a:br>
            <a:r>
              <a:rPr lang="en-US" sz="2800" b="1" dirty="0">
                <a:latin typeface="Calibri" pitchFamily="34" charset="0"/>
                <a:cs typeface="Arial" pitchFamily="34" charset="0"/>
              </a:rPr>
              <a:t>2014-2020</a:t>
            </a:r>
            <a:endParaRPr lang="bg-BG" sz="2800" b="1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2400" i="1" dirty="0" smtClean="0"/>
              <a:t>ОП „Иновации и конкурентоспособност“</a:t>
            </a:r>
            <a:br>
              <a:rPr lang="bg-BG" sz="2400" i="1" dirty="0" smtClean="0"/>
            </a:br>
            <a:r>
              <a:rPr lang="bg-BG" sz="2400" i="1" dirty="0" smtClean="0"/>
              <a:t>Инструменти и бенефициенти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395536" y="1484784"/>
            <a:ext cx="8229600" cy="50405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just">
              <a:lnSpc>
                <a:spcPct val="114000"/>
              </a:lnSpc>
              <a:spcBef>
                <a:spcPts val="900"/>
              </a:spcBef>
              <a:buNone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Индикативни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и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нструменти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за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изпълнение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програмата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Грантове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за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предоставяне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безвъзмездна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финансова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помощ</a:t>
            </a:r>
            <a:endParaRPr lang="ru-RU" sz="14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Ваучери</a:t>
            </a:r>
            <a:endParaRPr lang="ru-RU" sz="14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Финансови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инструменти</a:t>
            </a:r>
            <a:endParaRPr lang="ru-RU" sz="14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1600" b="1" i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ru-RU" sz="1600" b="1" dirty="0" err="1">
                <a:latin typeface="Arial" pitchFamily="34" charset="0"/>
                <a:cs typeface="Arial" pitchFamily="34" charset="0"/>
              </a:rPr>
              <a:t>Индикативни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бенефициенти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микро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, малки,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средни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големи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предприятия,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междинни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предприятия – “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mid-caps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” (в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зависимост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от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финалните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разпоредби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приложимия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Регламент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) или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техни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обединения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включително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партньорства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с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научноизследователски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организации; „София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Техпарк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“;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агенции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, ведомства и организации на бизнеса и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други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юридически лица,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които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са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свързани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с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предоставянето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на услуги за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подкрепа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на бизнеса и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подобряване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на бизнес-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средата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16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Приоритетна ос 3: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Техническа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помощ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spcBef>
                <a:spcPts val="900"/>
              </a:spcBef>
            </a:pPr>
            <a:endParaRPr lang="bg-BG" sz="1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5949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/>
          </p:cNvSpPr>
          <p:nvPr/>
        </p:nvSpPr>
        <p:spPr bwMode="white">
          <a:xfrm>
            <a:off x="1260475" y="2452688"/>
            <a:ext cx="6624638" cy="44319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/>
          <a:p>
            <a:pPr algn="ctr" defTabSz="912813">
              <a:lnSpc>
                <a:spcPct val="90000"/>
              </a:lnSpc>
              <a:defRPr/>
            </a:pPr>
            <a:r>
              <a:rPr lang="bg-BG" sz="3200" b="1" i="1" dirty="0">
                <a:effectLst>
                  <a:outerShdw blurRad="38100" dist="38100" dir="2700000" algn="tl">
                    <a:srgbClr val="050595"/>
                  </a:outerShdw>
                </a:effectLst>
                <a:cs typeface="Arial" pitchFamily="34" charset="0"/>
              </a:rPr>
              <a:t>Благодаря за вниманието!</a:t>
            </a:r>
            <a:endParaRPr lang="en-US" sz="3200" b="1" i="1" dirty="0">
              <a:effectLst>
                <a:outerShdw blurRad="38100" dist="38100" dir="2700000" algn="tl">
                  <a:srgbClr val="050595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2400" i="1" dirty="0" smtClean="0"/>
              <a:t>ОП „Иновации и конкурентоспособност“</a:t>
            </a:r>
            <a:br>
              <a:rPr lang="bg-BG" sz="2400" i="1" dirty="0" smtClean="0"/>
            </a:br>
            <a:r>
              <a:rPr lang="bg-BG" sz="2400" i="1" dirty="0" smtClean="0"/>
              <a:t>Напредък в подготовката на програмата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500034" y="2357430"/>
            <a:ext cx="8158162" cy="409906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just">
              <a:lnSpc>
                <a:spcPct val="113000"/>
              </a:lnSpc>
              <a:spcBef>
                <a:spcPts val="900"/>
              </a:spcBef>
              <a:spcAft>
                <a:spcPts val="1000"/>
              </a:spcAft>
              <a:buNone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Извършени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качествено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проучване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чрез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дълбочинни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интервюта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или фокус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групи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сред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бенефициенти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други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заинтересовани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страни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отношение опита им с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настоящата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ОП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„Конкурентоспособност“ 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bg-BG" sz="1400" b="1" dirty="0">
                <a:latin typeface="Arial" pitchFamily="34" charset="0"/>
                <a:cs typeface="Arial" pitchFamily="34" charset="0"/>
              </a:rPr>
              <a:t>национално представително проучване </a:t>
            </a:r>
            <a:r>
              <a:rPr lang="bg-BG" sz="1400" dirty="0">
                <a:latin typeface="Arial" pitchFamily="34" charset="0"/>
                <a:cs typeface="Arial" pitchFamily="34" charset="0"/>
              </a:rPr>
              <a:t>с използване на количествени методи сред широката група на потенциалните 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бенефициенти.</a:t>
            </a:r>
            <a:r>
              <a:rPr lang="bg-BG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Целта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е да се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очертаят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основните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трудности и да се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формулират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конкретни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предложения или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насоки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за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промяна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следващия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програмен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период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1400" dirty="0" smtClean="0">
                <a:latin typeface="Arial" pitchFamily="34" charset="0"/>
                <a:cs typeface="Arial" pitchFamily="34" charset="0"/>
              </a:rPr>
              <a:t>В процеса на разработване на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ОП „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Иновации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конкурентоспособност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”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2014-2020 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 се цели постигане на активен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 диалог с всички заинтересовани страни 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за идентифициране на действителните нужди  на бизнеса и постигане на конкурентоспособно развитие на икономиката.</a:t>
            </a:r>
          </a:p>
          <a:p>
            <a:pPr algn="just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Проведени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две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официални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заседания на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тематичната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работна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група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за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разработване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ОП „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Иновации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конкурентоспособност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”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2014-2020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първото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на 26.04.2013,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второто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на 11.07.2013)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bg-BG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1400" dirty="0" smtClean="0">
                <a:latin typeface="Arial" pitchFamily="34" charset="0"/>
                <a:cs typeface="Arial" pitchFamily="34" charset="0"/>
              </a:rPr>
              <a:t>Проект на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ОП „Иновации и конкурентоспособност“ 2014-2020 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е изпратен за първи кръг технически консултации с Европейската комисия.</a:t>
            </a:r>
          </a:p>
          <a:p>
            <a:pPr lvl="0" algn="just">
              <a:lnSpc>
                <a:spcPct val="113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1400" dirty="0" smtClean="0">
                <a:latin typeface="Arial" pitchFamily="34" charset="0"/>
                <a:cs typeface="Arial" pitchFamily="34" charset="0"/>
              </a:rPr>
              <a:t>Стартирани са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b="1" dirty="0" err="1" smtClean="0">
                <a:latin typeface="Arial" pitchFamily="34" charset="0"/>
                <a:cs typeface="Arial" pitchFamily="34" charset="0"/>
              </a:rPr>
              <a:t>процедур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за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b="1" dirty="0" err="1" smtClean="0">
                <a:latin typeface="Arial" pitchFamily="34" charset="0"/>
                <a:cs typeface="Arial" pitchFamily="34" charset="0"/>
              </a:rPr>
              <a:t>избор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en-GB" sz="1400" b="1" dirty="0" err="1" smtClean="0">
                <a:latin typeface="Arial" pitchFamily="34" charset="0"/>
                <a:cs typeface="Arial" pitchFamily="34" charset="0"/>
              </a:rPr>
              <a:t>консултанти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които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подпомогнат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процеса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b="1" dirty="0" err="1" smtClean="0">
                <a:latin typeface="Arial" pitchFamily="34" charset="0"/>
                <a:cs typeface="Arial" pitchFamily="34" charset="0"/>
              </a:rPr>
              <a:t>по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b="1" dirty="0" err="1" smtClean="0">
                <a:latin typeface="Arial" pitchFamily="34" charset="0"/>
                <a:cs typeface="Arial" pitchFamily="34" charset="0"/>
              </a:rPr>
              <a:t>разработване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en-GB" sz="1400" b="1" dirty="0" err="1" smtClean="0">
                <a:latin typeface="Arial" pitchFamily="34" charset="0"/>
                <a:cs typeface="Arial" pitchFamily="34" charset="0"/>
              </a:rPr>
              <a:t>новата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оперативна програма и да извършат </a:t>
            </a:r>
            <a:r>
              <a:rPr lang="bg-BG" sz="1400" b="1" dirty="0">
                <a:latin typeface="Arial" pitchFamily="34" charset="0"/>
                <a:cs typeface="Arial" pitchFamily="34" charset="0"/>
              </a:rPr>
              <a:t>цялостен анализ на текущата ОПРКБИ 2007-2013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bg-BG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1400" dirty="0" smtClean="0">
                <a:latin typeface="Arial" pitchFamily="34" charset="0"/>
                <a:cs typeface="Arial" pitchFamily="34" charset="0"/>
              </a:rPr>
              <a:t>също така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независима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b="1" dirty="0" err="1" smtClean="0">
                <a:latin typeface="Arial" pitchFamily="34" charset="0"/>
                <a:cs typeface="Arial" pitchFamily="34" charset="0"/>
              </a:rPr>
              <a:t>предварителна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 (ex-ante) 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и екологична оценка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на ОП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ИК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2014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2020</a:t>
            </a:r>
            <a:r>
              <a:rPr lang="bg-BG" sz="1400" b="1" dirty="0" smtClean="0">
                <a:latin typeface="Arial" pitchFamily="34" charset="0"/>
                <a:cs typeface="Arial" pitchFamily="34" charset="0"/>
              </a:rPr>
              <a:t> .</a:t>
            </a:r>
            <a:endParaRPr lang="bg-BG" sz="1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lnSpc>
                <a:spcPct val="113000"/>
              </a:lnSpc>
              <a:spcBef>
                <a:spcPts val="900"/>
              </a:spcBef>
              <a:spcAft>
                <a:spcPts val="1000"/>
              </a:spcAft>
            </a:pPr>
            <a:endParaRPr lang="bg-BG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3000"/>
              </a:lnSpc>
              <a:spcBef>
                <a:spcPts val="900"/>
              </a:spcBef>
              <a:spcAft>
                <a:spcPts val="0"/>
              </a:spcAft>
            </a:pPr>
            <a:endParaRPr lang="bg-BG" sz="1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spcBef>
                <a:spcPts val="900"/>
              </a:spcBef>
            </a:pPr>
            <a:endParaRPr lang="bg-BG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2400" i="1" dirty="0" smtClean="0"/>
              <a:t>ОП „Иновации и конкурентоспособност“</a:t>
            </a:r>
            <a:br>
              <a:rPr lang="bg-BG" sz="2400" i="1" dirty="0" smtClean="0"/>
            </a:br>
            <a:r>
              <a:rPr lang="bg-BG" sz="2400" i="1" dirty="0" smtClean="0"/>
              <a:t>Идентифицирани </a:t>
            </a:r>
            <a:r>
              <a:rPr lang="bg-BG" sz="2400" i="1" dirty="0"/>
              <a:t>о</a:t>
            </a:r>
            <a:r>
              <a:rPr lang="bg-BG" sz="2400" i="1" dirty="0" smtClean="0"/>
              <a:t>сновни проблеми пред икономиката</a:t>
            </a:r>
            <a:r>
              <a:rPr lang="en-US" sz="2400" i="1" dirty="0" smtClean="0"/>
              <a:t> </a:t>
            </a:r>
            <a:endParaRPr lang="bg-BG" sz="2400" i="1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467544" y="1484784"/>
            <a:ext cx="8190652" cy="497171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14000"/>
              </a:lnSpc>
              <a:spcBef>
                <a:spcPts val="900"/>
              </a:spcBef>
            </a:pPr>
            <a:r>
              <a:rPr lang="bg-BG" sz="1600" b="1" i="1" dirty="0" smtClean="0">
                <a:latin typeface="Arial" pitchFamily="34" charset="0"/>
                <a:cs typeface="Arial" pitchFamily="34" charset="0"/>
              </a:rPr>
              <a:t>Идентифицирани основни проблеми пред икономиката:</a:t>
            </a:r>
          </a:p>
          <a:p>
            <a:pPr algn="just">
              <a:lnSpc>
                <a:spcPct val="114000"/>
              </a:lnSpc>
              <a:spcBef>
                <a:spcPts val="900"/>
              </a:spcBef>
              <a:buFont typeface="Wingdings" pitchFamily="2" charset="2"/>
              <a:buChar char="Ø"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България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-слабо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развита страна-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членка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(БВП на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човек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от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населението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- 45 % от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средното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за ЕС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14000"/>
              </a:lnSpc>
              <a:spcBef>
                <a:spcPts val="900"/>
              </a:spcBef>
              <a:buFont typeface="Wingdings" pitchFamily="2" charset="2"/>
              <a:buChar char="Ø"/>
            </a:pPr>
            <a:r>
              <a:rPr lang="bg-BG" sz="1600" dirty="0">
                <a:latin typeface="Arial" pitchFamily="34" charset="0"/>
                <a:cs typeface="Arial" pitchFamily="34" charset="0"/>
              </a:rPr>
              <a:t>ниска степен на иновативност на българските </a:t>
            </a:r>
            <a:r>
              <a:rPr lang="bg-BG" sz="1600" dirty="0" smtClean="0">
                <a:latin typeface="Arial" pitchFamily="34" charset="0"/>
                <a:cs typeface="Arial" pitchFamily="34" charset="0"/>
              </a:rPr>
              <a:t>предприятия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900"/>
              </a:spcBef>
              <a:buFont typeface="Wingdings" pitchFamily="2" charset="2"/>
              <a:buChar char="Ø"/>
            </a:pPr>
            <a:r>
              <a:rPr lang="bg-BG" sz="1600" dirty="0" smtClean="0">
                <a:latin typeface="Arial" pitchFamily="34" charset="0"/>
                <a:cs typeface="Arial" pitchFamily="34" charset="0"/>
              </a:rPr>
              <a:t>ниска </a:t>
            </a:r>
            <a:r>
              <a:rPr lang="bg-BG" sz="1600" dirty="0">
                <a:latin typeface="Arial" pitchFamily="34" charset="0"/>
                <a:cs typeface="Arial" pitchFamily="34" charset="0"/>
              </a:rPr>
              <a:t>степен на интернационализация на </a:t>
            </a:r>
            <a:r>
              <a:rPr lang="bg-BG" sz="1600" dirty="0" smtClean="0">
                <a:latin typeface="Arial" pitchFamily="34" charset="0"/>
                <a:cs typeface="Arial" pitchFamily="34" charset="0"/>
              </a:rPr>
              <a:t>дейността</a:t>
            </a:r>
          </a:p>
          <a:p>
            <a:pPr algn="just">
              <a:lnSpc>
                <a:spcPct val="114000"/>
              </a:lnSpc>
              <a:spcBef>
                <a:spcPts val="9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висока степен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на енергийна неефективност на производствата </a:t>
            </a:r>
          </a:p>
          <a:p>
            <a:pPr algn="just">
              <a:lnSpc>
                <a:spcPct val="114000"/>
              </a:lnSpc>
              <a:spcBef>
                <a:spcPts val="9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ресурсоемкостта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на производството и структурата на износа </a:t>
            </a:r>
            <a:r>
              <a:rPr lang="bg-BG" sz="1600" dirty="0" smtClean="0">
                <a:latin typeface="Arial" pitchFamily="34" charset="0"/>
                <a:cs typeface="Arial" pitchFamily="34" charset="0"/>
              </a:rPr>
              <a:t>(основан предимно на износа на суровини и материали и стоки със сравнително ниска добавена стойност)</a:t>
            </a:r>
          </a:p>
          <a:p>
            <a:pPr algn="just">
              <a:lnSpc>
                <a:spcPct val="114000"/>
              </a:lnSpc>
              <a:spcBef>
                <a:spcPts val="900"/>
              </a:spcBef>
              <a:buFont typeface="Wingdings" pitchFamily="2" charset="2"/>
              <a:buChar char="Ø"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ниска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производителност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труда</a:t>
            </a:r>
            <a:endParaRPr lang="bg-BG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900"/>
              </a:spcBef>
              <a:buFont typeface="Wingdings" pitchFamily="2" charset="2"/>
              <a:buChar char="Ø"/>
            </a:pPr>
            <a:r>
              <a:rPr lang="bg-BG" sz="1600" dirty="0">
                <a:latin typeface="Arial" pitchFamily="34" charset="0"/>
                <a:cs typeface="Arial" pitchFamily="34" charset="0"/>
              </a:rPr>
              <a:t>затруднен достъп до източници на финансиране</a:t>
            </a:r>
          </a:p>
          <a:p>
            <a:pPr algn="just">
              <a:lnSpc>
                <a:spcPct val="114000"/>
              </a:lnSpc>
              <a:spcBef>
                <a:spcPts val="900"/>
              </a:spcBef>
              <a:buFont typeface="Wingdings" pitchFamily="2" charset="2"/>
              <a:buChar char="Ø"/>
            </a:pPr>
            <a:r>
              <a:rPr lang="ru-RU" sz="1600" dirty="0" err="1">
                <a:latin typeface="Arial" pitchFamily="34" charset="0"/>
                <a:cs typeface="Arial" pitchFamily="34" charset="0"/>
              </a:rPr>
              <a:t>недостатъчна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подкрепа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за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стартиращи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предприятия и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иновативни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компании</a:t>
            </a:r>
            <a:endParaRPr lang="bg-BG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spcBef>
                <a:spcPts val="900"/>
              </a:spcBef>
            </a:pPr>
            <a:endParaRPr lang="bg-BG" sz="1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266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2400" i="1" dirty="0" smtClean="0"/>
              <a:t>ОП „Иновации и конкурентоспособност“</a:t>
            </a:r>
            <a:br>
              <a:rPr lang="bg-BG" sz="2400" i="1" dirty="0" smtClean="0"/>
            </a:br>
            <a:r>
              <a:rPr lang="bg-BG" sz="2400" i="1" dirty="0" smtClean="0"/>
              <a:t>Основни </a:t>
            </a:r>
            <a:r>
              <a:rPr lang="bg-BG" sz="2400" i="1" dirty="0" smtClean="0"/>
              <a:t>предизвикателства</a:t>
            </a:r>
            <a:r>
              <a:rPr lang="en-US" sz="2400" i="1" dirty="0" smtClean="0"/>
              <a:t> </a:t>
            </a:r>
            <a:r>
              <a:rPr lang="bg-BG" sz="2400" i="1" dirty="0" smtClean="0"/>
              <a:t>пред икономиката. </a:t>
            </a:r>
            <a:r>
              <a:rPr lang="bg-BG" sz="2400" i="1" dirty="0" smtClean="0"/>
              <a:t>Визия и </a:t>
            </a:r>
            <a:r>
              <a:rPr lang="bg-BG" sz="2400" i="1" dirty="0" smtClean="0"/>
              <a:t>бюджет на ОПИК.</a:t>
            </a:r>
            <a:endParaRPr lang="bg-BG" sz="2400" i="1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483660" y="1628801"/>
            <a:ext cx="8157592" cy="475252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just">
              <a:lnSpc>
                <a:spcPct val="114000"/>
              </a:lnSpc>
              <a:spcBef>
                <a:spcPts val="900"/>
              </a:spcBef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900"/>
              </a:spcBef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900"/>
              </a:spcBef>
              <a:buNone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900"/>
              </a:spcBef>
              <a:buNone/>
            </a:pPr>
            <a:endParaRPr lang="ru-RU" sz="14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900"/>
              </a:spcBef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spcBef>
                <a:spcPts val="900"/>
              </a:spcBef>
            </a:pPr>
            <a:endParaRPr lang="bg-BG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2017" y="1484696"/>
            <a:ext cx="7920881" cy="172828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0488" tIns="91440" rIns="90488" bIns="91440"/>
          <a:lstStyle/>
          <a:p>
            <a:pPr eaLnBrk="0" hangingPunct="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1196" y="3581195"/>
            <a:ext cx="7552456" cy="1881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2813" eaLnBrk="0" hangingPunct="0">
              <a:lnSpc>
                <a:spcPct val="114000"/>
              </a:lnSpc>
              <a:spcBef>
                <a:spcPts val="0"/>
              </a:spcBef>
            </a:pPr>
            <a:endParaRPr lang="ru-RU" sz="1600" b="1" kern="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96875" lvl="0" indent="-396875" algn="just" defTabSz="912813" eaLnBrk="0" hangingPunct="0">
              <a:lnSpc>
                <a:spcPct val="114000"/>
              </a:lnSpc>
              <a:spcBef>
                <a:spcPts val="0"/>
              </a:spcBef>
              <a:buBlip>
                <a:blip r:embed="rId5"/>
              </a:buBlip>
            </a:pPr>
            <a:r>
              <a:rPr lang="ru-RU" sz="1600" b="1" kern="0" dirty="0" err="1" smtClean="0">
                <a:solidFill>
                  <a:srgbClr val="000000"/>
                </a:solidFill>
                <a:cs typeface="Arial" pitchFamily="34" charset="0"/>
              </a:rPr>
              <a:t>Визия</a:t>
            </a:r>
            <a:endParaRPr lang="ru-RU" sz="1600" b="1" kern="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just" defTabSz="912813" eaLnBrk="0" hangingPunct="0">
              <a:lnSpc>
                <a:spcPct val="114000"/>
              </a:lnSpc>
              <a:spcBef>
                <a:spcPts val="0"/>
              </a:spcBef>
            </a:pPr>
            <a:endParaRPr lang="ru-RU" sz="1400" b="1" kern="0" dirty="0">
              <a:solidFill>
                <a:srgbClr val="000000"/>
              </a:solidFill>
              <a:cs typeface="Arial" pitchFamily="34" charset="0"/>
            </a:endParaRPr>
          </a:p>
          <a:p>
            <a:pPr marL="396875" lvl="0" indent="-396875" algn="just" defTabSz="912813" eaLnBrk="0" hangingPunct="0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i="1" kern="0" dirty="0" err="1">
                <a:solidFill>
                  <a:srgbClr val="000000"/>
                </a:solidFill>
                <a:cs typeface="Arial" pitchFamily="34" charset="0"/>
              </a:rPr>
              <a:t>Към</a:t>
            </a:r>
            <a:r>
              <a:rPr lang="ru-RU" sz="1400" b="1" i="1" kern="0" dirty="0">
                <a:solidFill>
                  <a:srgbClr val="000000"/>
                </a:solidFill>
                <a:cs typeface="Arial" pitchFamily="34" charset="0"/>
              </a:rPr>
              <a:t> 2020 г. </a:t>
            </a:r>
            <a:r>
              <a:rPr lang="ru-RU" sz="1400" b="1" i="1" kern="0" dirty="0" err="1">
                <a:solidFill>
                  <a:srgbClr val="000000"/>
                </a:solidFill>
                <a:cs typeface="Arial" pitchFamily="34" charset="0"/>
              </a:rPr>
              <a:t>България</a:t>
            </a:r>
            <a:r>
              <a:rPr lang="ru-RU" sz="1400" b="1" i="1" kern="0" dirty="0">
                <a:solidFill>
                  <a:srgbClr val="000000"/>
                </a:solidFill>
                <a:cs typeface="Arial" pitchFamily="34" charset="0"/>
              </a:rPr>
              <a:t> e страна с ресурсно-</a:t>
            </a:r>
            <a:r>
              <a:rPr lang="ru-RU" sz="1400" b="1" i="1" kern="0" dirty="0" err="1">
                <a:solidFill>
                  <a:srgbClr val="000000"/>
                </a:solidFill>
                <a:cs typeface="Arial" pitchFamily="34" charset="0"/>
              </a:rPr>
              <a:t>ефективна</a:t>
            </a:r>
            <a:r>
              <a:rPr lang="ru-RU" sz="1400" b="1" i="1" kern="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ru-RU" sz="1400" b="1" i="1" kern="0" dirty="0" err="1">
                <a:solidFill>
                  <a:srgbClr val="000000"/>
                </a:solidFill>
                <a:cs typeface="Arial" pitchFamily="34" charset="0"/>
              </a:rPr>
              <a:t>еколого-съобразна</a:t>
            </a:r>
            <a:r>
              <a:rPr lang="ru-RU" sz="1400" b="1" i="1" kern="0" dirty="0">
                <a:solidFill>
                  <a:srgbClr val="000000"/>
                </a:solidFill>
                <a:cs typeface="Arial" pitchFamily="34" charset="0"/>
              </a:rPr>
              <a:t> индустрия и конкурентоспособна </a:t>
            </a:r>
            <a:r>
              <a:rPr lang="ru-RU" sz="1400" b="1" i="1" kern="0" dirty="0" err="1">
                <a:solidFill>
                  <a:srgbClr val="000000"/>
                </a:solidFill>
                <a:cs typeface="Arial" pitchFamily="34" charset="0"/>
              </a:rPr>
              <a:t>икономика</a:t>
            </a:r>
            <a:r>
              <a:rPr lang="ru-RU" sz="1400" b="1" i="1" kern="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ru-RU" sz="1400" b="1" i="1" kern="0" dirty="0" err="1">
                <a:solidFill>
                  <a:srgbClr val="000000"/>
                </a:solidFill>
                <a:cs typeface="Arial" pitchFamily="34" charset="0"/>
              </a:rPr>
              <a:t>осигуряваща</a:t>
            </a:r>
            <a:r>
              <a:rPr lang="ru-RU" sz="1400" b="1" i="1" kern="0" dirty="0">
                <a:solidFill>
                  <a:srgbClr val="000000"/>
                </a:solidFill>
                <a:cs typeface="Arial" pitchFamily="34" charset="0"/>
              </a:rPr>
              <a:t> условия за </a:t>
            </a:r>
            <a:r>
              <a:rPr lang="ru-RU" sz="1400" b="1" i="1" kern="0" dirty="0" err="1">
                <a:solidFill>
                  <a:srgbClr val="000000"/>
                </a:solidFill>
                <a:cs typeface="Arial" pitchFamily="34" charset="0"/>
              </a:rPr>
              <a:t>пълноценна</a:t>
            </a:r>
            <a:r>
              <a:rPr lang="ru-RU" sz="1400" b="1" i="1" kern="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1400" b="1" i="1" kern="0" dirty="0" err="1">
                <a:solidFill>
                  <a:srgbClr val="000000"/>
                </a:solidFill>
                <a:cs typeface="Arial" pitchFamily="34" charset="0"/>
              </a:rPr>
              <a:t>професионална</a:t>
            </a:r>
            <a:r>
              <a:rPr lang="ru-RU" sz="1400" b="1" i="1" kern="0" dirty="0">
                <a:solidFill>
                  <a:srgbClr val="000000"/>
                </a:solidFill>
                <a:cs typeface="Arial" pitchFamily="34" charset="0"/>
              </a:rPr>
              <a:t> реализация на </a:t>
            </a:r>
            <a:r>
              <a:rPr lang="ru-RU" sz="1400" b="1" i="1" kern="0" dirty="0" err="1">
                <a:solidFill>
                  <a:srgbClr val="000000"/>
                </a:solidFill>
                <a:cs typeface="Arial" pitchFamily="34" charset="0"/>
              </a:rPr>
              <a:t>човешкия</a:t>
            </a:r>
            <a:r>
              <a:rPr lang="ru-RU" sz="1400" b="1" i="1" kern="0" dirty="0">
                <a:solidFill>
                  <a:srgbClr val="000000"/>
                </a:solidFill>
                <a:cs typeface="Arial" pitchFamily="34" charset="0"/>
              </a:rPr>
              <a:t> капитал и развитие на </a:t>
            </a:r>
            <a:r>
              <a:rPr lang="ru-RU" sz="1400" b="1" i="1" kern="0" dirty="0" err="1">
                <a:solidFill>
                  <a:srgbClr val="000000"/>
                </a:solidFill>
                <a:cs typeface="Arial" pitchFamily="34" charset="0"/>
              </a:rPr>
              <a:t>регионите</a:t>
            </a:r>
            <a:r>
              <a:rPr lang="ru-RU" sz="1400" b="1" i="1" kern="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1400" b="1" i="1" kern="0" dirty="0" err="1">
                <a:solidFill>
                  <a:srgbClr val="000000"/>
                </a:solidFill>
                <a:cs typeface="Arial" pitchFamily="34" charset="0"/>
              </a:rPr>
              <a:t>съобразно</a:t>
            </a:r>
            <a:r>
              <a:rPr lang="ru-RU" sz="1400" b="1" i="1" kern="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1400" b="1" i="1" kern="0" dirty="0" err="1">
                <a:solidFill>
                  <a:srgbClr val="000000"/>
                </a:solidFill>
                <a:cs typeface="Arial" pitchFamily="34" charset="0"/>
              </a:rPr>
              <a:t>специфичните</a:t>
            </a:r>
            <a:r>
              <a:rPr lang="ru-RU" sz="1400" b="1" i="1" kern="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1400" b="1" i="1" kern="0" dirty="0" err="1">
                <a:solidFill>
                  <a:srgbClr val="000000"/>
                </a:solidFill>
                <a:cs typeface="Arial" pitchFamily="34" charset="0"/>
              </a:rPr>
              <a:t>дадености</a:t>
            </a:r>
            <a:r>
              <a:rPr lang="ru-RU" sz="1400" b="1" i="1" kern="0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  <a:endParaRPr lang="ru-RU" sz="1400" b="1" i="1" kern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0800000">
            <a:off x="1948800" y="3297033"/>
            <a:ext cx="5184775" cy="284162"/>
          </a:xfrm>
          <a:prstGeom prst="triangle">
            <a:avLst>
              <a:gd name="adj" fmla="val 50000"/>
            </a:avLst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0488" tIns="44450" rIns="90488" bIns="44450" anchor="ctr"/>
          <a:lstStyle/>
          <a:p>
            <a:pPr eaLnBrk="0" fontAlgn="auto" hangingPunct="0">
              <a:spcAft>
                <a:spcPts val="0"/>
              </a:spcAft>
              <a:defRPr/>
            </a:pPr>
            <a:endParaRPr lang="de-DE" sz="1600" b="1" kern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5381" y="3717032"/>
            <a:ext cx="7920879" cy="1761326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0488" tIns="91440" rIns="90488" bIns="91440"/>
          <a:lstStyle/>
          <a:p>
            <a:pPr eaLnBrk="0" hangingPunct="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2017" y="1484697"/>
            <a:ext cx="8010815" cy="1636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lvl="0" indent="-396875" algn="just" defTabSz="912813" eaLnBrk="0" hangingPunct="0">
              <a:lnSpc>
                <a:spcPct val="114000"/>
              </a:lnSpc>
              <a:spcBef>
                <a:spcPts val="0"/>
              </a:spcBef>
              <a:buBlip>
                <a:blip r:embed="rId5"/>
              </a:buBlip>
            </a:pPr>
            <a:r>
              <a:rPr lang="ru-RU" sz="1600" b="1" kern="0" dirty="0" err="1" smtClean="0">
                <a:solidFill>
                  <a:srgbClr val="000000"/>
                </a:solidFill>
                <a:cs typeface="Arial" pitchFamily="34" charset="0"/>
              </a:rPr>
              <a:t>Основни</a:t>
            </a:r>
            <a:r>
              <a:rPr lang="ru-RU" sz="1600" b="1" kern="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1600" b="1" kern="0" dirty="0" err="1" smtClean="0">
                <a:solidFill>
                  <a:srgbClr val="000000"/>
                </a:solidFill>
                <a:cs typeface="Arial" pitchFamily="34" charset="0"/>
              </a:rPr>
              <a:t>предизвикателства</a:t>
            </a:r>
            <a:endParaRPr lang="ru-RU" sz="1600" b="1" kern="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just" defTabSz="912813" eaLnBrk="0" hangingPunct="0">
              <a:lnSpc>
                <a:spcPct val="114000"/>
              </a:lnSpc>
              <a:spcBef>
                <a:spcPts val="0"/>
              </a:spcBef>
            </a:pPr>
            <a:endParaRPr lang="ru-RU" sz="1600" b="1" i="1" dirty="0">
              <a:solidFill>
                <a:srgbClr val="000000"/>
              </a:solidFill>
              <a:cs typeface="Arial" pitchFamily="34" charset="0"/>
            </a:endParaRPr>
          </a:p>
          <a:p>
            <a:pPr marL="285750" lvl="0" indent="-285750"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i="1" dirty="0" err="1">
                <a:solidFill>
                  <a:srgbClr val="000000"/>
                </a:solidFill>
                <a:cs typeface="Arial" pitchFamily="34" charset="0"/>
              </a:rPr>
              <a:t>Постигане</a:t>
            </a:r>
            <a:r>
              <a:rPr lang="ru-RU" sz="1400" b="1" i="1" dirty="0">
                <a:solidFill>
                  <a:srgbClr val="000000"/>
                </a:solidFill>
                <a:cs typeface="Arial" pitchFamily="34" charset="0"/>
              </a:rPr>
              <a:t> на ускорен темп на </a:t>
            </a:r>
            <a:r>
              <a:rPr lang="ru-RU" sz="1400" b="1" i="1" dirty="0" err="1">
                <a:solidFill>
                  <a:srgbClr val="000000"/>
                </a:solidFill>
                <a:cs typeface="Arial" pitchFamily="34" charset="0"/>
              </a:rPr>
              <a:t>растеж</a:t>
            </a:r>
            <a:r>
              <a:rPr lang="ru-RU" sz="1400" b="1" i="1" dirty="0">
                <a:solidFill>
                  <a:srgbClr val="000000"/>
                </a:solidFill>
                <a:cs typeface="Arial" pitchFamily="34" charset="0"/>
              </a:rPr>
              <a:t> на </a:t>
            </a:r>
            <a:r>
              <a:rPr lang="ru-RU" sz="1400" b="1" i="1" dirty="0" err="1" smtClean="0">
                <a:solidFill>
                  <a:srgbClr val="000000"/>
                </a:solidFill>
                <a:cs typeface="Arial" pitchFamily="34" charset="0"/>
              </a:rPr>
              <a:t>икономиката</a:t>
            </a:r>
            <a:r>
              <a:rPr lang="ru-RU" sz="1400" b="1" i="1" dirty="0" smtClean="0">
                <a:solidFill>
                  <a:srgbClr val="000000"/>
                </a:solidFill>
                <a:cs typeface="Arial" pitchFamily="34" charset="0"/>
              </a:rPr>
              <a:t> с </a:t>
            </a:r>
            <a:r>
              <a:rPr lang="ru-RU" sz="1400" b="1" i="1" dirty="0">
                <a:solidFill>
                  <a:srgbClr val="000000"/>
                </a:solidFill>
                <a:cs typeface="Arial" pitchFamily="34" charset="0"/>
              </a:rPr>
              <a:t>цел „</a:t>
            </a:r>
            <a:r>
              <a:rPr lang="ru-RU" sz="1400" b="1" i="1" dirty="0" err="1">
                <a:solidFill>
                  <a:srgbClr val="000000"/>
                </a:solidFill>
                <a:cs typeface="Arial" pitchFamily="34" charset="0"/>
              </a:rPr>
              <a:t>догонващо</a:t>
            </a:r>
            <a:r>
              <a:rPr lang="ru-RU" sz="1400" b="1" i="1" dirty="0">
                <a:solidFill>
                  <a:srgbClr val="000000"/>
                </a:solidFill>
                <a:cs typeface="Arial" pitchFamily="34" charset="0"/>
              </a:rPr>
              <a:t> развитие“ (</a:t>
            </a:r>
            <a:r>
              <a:rPr lang="ru-RU" sz="1400" b="1" i="1" dirty="0" err="1">
                <a:solidFill>
                  <a:srgbClr val="000000"/>
                </a:solidFill>
                <a:cs typeface="Arial" pitchFamily="34" charset="0"/>
              </a:rPr>
              <a:t>catch-up</a:t>
            </a:r>
            <a:r>
              <a:rPr lang="ru-RU" sz="1400" b="1" i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1400" b="1" i="1" dirty="0" err="1">
                <a:solidFill>
                  <a:srgbClr val="000000"/>
                </a:solidFill>
                <a:cs typeface="Arial" pitchFamily="34" charset="0"/>
              </a:rPr>
              <a:t>development</a:t>
            </a:r>
            <a:r>
              <a:rPr lang="ru-RU" sz="1400" b="1" i="1" dirty="0" smtClean="0">
                <a:solidFill>
                  <a:srgbClr val="000000"/>
                </a:solidFill>
                <a:cs typeface="Arial" pitchFamily="34" charset="0"/>
              </a:rPr>
              <a:t>);</a:t>
            </a:r>
            <a:endParaRPr lang="ru-RU" sz="1400" b="1" i="1" dirty="0">
              <a:solidFill>
                <a:srgbClr val="000000"/>
              </a:solidFill>
              <a:cs typeface="Arial" pitchFamily="34" charset="0"/>
            </a:endParaRPr>
          </a:p>
          <a:p>
            <a:pPr marL="285750" lvl="0" indent="-285750"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i="1" dirty="0" err="1">
                <a:solidFill>
                  <a:srgbClr val="000000"/>
                </a:solidFill>
                <a:cs typeface="Arial" pitchFamily="34" charset="0"/>
              </a:rPr>
              <a:t>Гарантиране</a:t>
            </a:r>
            <a:r>
              <a:rPr lang="ru-RU" sz="1400" b="1" i="1" dirty="0">
                <a:solidFill>
                  <a:srgbClr val="000000"/>
                </a:solidFill>
                <a:cs typeface="Arial" pitchFamily="34" charset="0"/>
              </a:rPr>
              <a:t> на устойчив темп на </a:t>
            </a:r>
            <a:r>
              <a:rPr lang="ru-RU" sz="1400" b="1" i="1" dirty="0" err="1" smtClean="0">
                <a:solidFill>
                  <a:srgbClr val="000000"/>
                </a:solidFill>
                <a:cs typeface="Arial" pitchFamily="34" charset="0"/>
              </a:rPr>
              <a:t>растеж</a:t>
            </a:r>
            <a:r>
              <a:rPr lang="ru-RU" sz="1400" b="1" i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1400" b="1" i="1" dirty="0">
                <a:solidFill>
                  <a:srgbClr val="000000"/>
                </a:solidFill>
                <a:cs typeface="Arial" pitchFamily="34" charset="0"/>
              </a:rPr>
              <a:t>- с акцент </a:t>
            </a:r>
            <a:r>
              <a:rPr lang="ru-RU" sz="1400" b="1" i="1" dirty="0" err="1">
                <a:solidFill>
                  <a:srgbClr val="000000"/>
                </a:solidFill>
                <a:cs typeface="Arial" pitchFamily="34" charset="0"/>
              </a:rPr>
              <a:t>върху</a:t>
            </a:r>
            <a:r>
              <a:rPr lang="ru-RU" sz="1400" b="1" i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1400" b="1" i="1" dirty="0" err="1">
                <a:solidFill>
                  <a:srgbClr val="000000"/>
                </a:solidFill>
                <a:cs typeface="Arial" pitchFamily="34" charset="0"/>
              </a:rPr>
              <a:t>екологията</a:t>
            </a:r>
            <a:r>
              <a:rPr lang="ru-RU" sz="1400" b="1" i="1" dirty="0">
                <a:solidFill>
                  <a:srgbClr val="000000"/>
                </a:solidFill>
                <a:cs typeface="Arial" pitchFamily="34" charset="0"/>
              </a:rPr>
              <a:t> и </a:t>
            </a:r>
            <a:r>
              <a:rPr lang="ru-RU" sz="1400" b="1" i="1" dirty="0" err="1">
                <a:solidFill>
                  <a:srgbClr val="000000"/>
                </a:solidFill>
                <a:cs typeface="Arial" pitchFamily="34" charset="0"/>
              </a:rPr>
              <a:t>енергетиката</a:t>
            </a:r>
            <a:r>
              <a:rPr lang="ru-RU" sz="1400" b="1" i="1" dirty="0">
                <a:solidFill>
                  <a:srgbClr val="000000"/>
                </a:solidFill>
                <a:cs typeface="Arial" pitchFamily="34" charset="0"/>
              </a:rPr>
              <a:t>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5382" y="5706468"/>
            <a:ext cx="7920879" cy="349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lvl="0" indent="-396875" algn="just" defTabSz="912813" eaLnBrk="0" hangingPunct="0">
              <a:lnSpc>
                <a:spcPct val="114000"/>
              </a:lnSpc>
              <a:spcBef>
                <a:spcPts val="0"/>
              </a:spcBef>
              <a:buBlip>
                <a:blip r:embed="rId5"/>
              </a:buBlip>
            </a:pPr>
            <a:r>
              <a:rPr lang="ru-RU" sz="1600" b="1" i="1" kern="0" dirty="0" smtClean="0">
                <a:solidFill>
                  <a:srgbClr val="000000"/>
                </a:solidFill>
                <a:cs typeface="Arial" pitchFamily="34" charset="0"/>
              </a:rPr>
              <a:t>Индикативно финансиране от ЕФРР: 1 037,14 млн. евро </a:t>
            </a:r>
            <a:endParaRPr lang="ru-RU" sz="1600" b="1" i="1" kern="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1180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83068" y="315331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2400" i="1" dirty="0" smtClean="0"/>
              <a:t>ОП „Иновации и конкурентоспособност“ </a:t>
            </a:r>
            <a:br>
              <a:rPr lang="bg-BG" sz="2400" i="1" dirty="0" smtClean="0"/>
            </a:br>
            <a:r>
              <a:rPr lang="bg-BG" sz="2400" i="1" dirty="0" smtClean="0"/>
              <a:t>Приоритети </a:t>
            </a:r>
          </a:p>
        </p:txBody>
      </p:sp>
      <p:sp>
        <p:nvSpPr>
          <p:cNvPr id="409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2331" y="1484696"/>
            <a:ext cx="2736304" cy="5184774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0488" tIns="91440" rIns="90488" bIns="91440"/>
          <a:lstStyle/>
          <a:p>
            <a:pPr eaLnBrk="0" hangingPunct="0">
              <a:lnSpc>
                <a:spcPct val="114000"/>
              </a:lnSpc>
              <a:spcBef>
                <a:spcPts val="600"/>
              </a:spcBef>
              <a:defRPr/>
            </a:pPr>
            <a:r>
              <a:rPr lang="bg-BG" sz="1400" b="1" u="sng" dirty="0">
                <a:solidFill>
                  <a:srgbClr val="000000"/>
                </a:solidFill>
                <a:cs typeface="Arial" pitchFamily="34" charset="0"/>
              </a:rPr>
              <a:t>Приложими приоритетни области, определени от </a:t>
            </a:r>
            <a:r>
              <a:rPr lang="bg-BG" sz="1400" b="1" u="sng" dirty="0" smtClean="0">
                <a:solidFill>
                  <a:srgbClr val="000000"/>
                </a:solidFill>
                <a:cs typeface="Arial" pitchFamily="34" charset="0"/>
              </a:rPr>
              <a:t>ЕК</a:t>
            </a:r>
          </a:p>
          <a:p>
            <a:pPr eaLnBrk="0" hangingPunct="0">
              <a:lnSpc>
                <a:spcPct val="114000"/>
              </a:lnSpc>
              <a:spcBef>
                <a:spcPts val="600"/>
              </a:spcBef>
              <a:defRPr/>
            </a:pPr>
            <a:endParaRPr lang="ru-RU" sz="12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eaLnBrk="0" hangingPunct="0">
              <a:lnSpc>
                <a:spcPct val="114000"/>
              </a:lnSpc>
              <a:spcBef>
                <a:spcPts val="600"/>
              </a:spcBef>
              <a:defRPr/>
            </a:pPr>
            <a:r>
              <a:rPr lang="ru-RU" sz="1200" b="1" dirty="0" smtClean="0">
                <a:solidFill>
                  <a:srgbClr val="000000"/>
                </a:solidFill>
                <a:cs typeface="Arial" pitchFamily="34" charset="0"/>
              </a:rPr>
              <a:t>2. Благоприятна </a:t>
            </a:r>
            <a:r>
              <a:rPr lang="ru-RU" sz="1200" b="1" dirty="0">
                <a:solidFill>
                  <a:srgbClr val="000000"/>
                </a:solidFill>
                <a:cs typeface="Arial" pitchFamily="34" charset="0"/>
              </a:rPr>
              <a:t>за иновации </a:t>
            </a:r>
            <a:r>
              <a:rPr lang="ru-RU" sz="1200" b="1" dirty="0" smtClean="0">
                <a:solidFill>
                  <a:srgbClr val="000000"/>
                </a:solidFill>
                <a:cs typeface="Arial" pitchFamily="34" charset="0"/>
              </a:rPr>
              <a:t>бизнес </a:t>
            </a:r>
            <a:r>
              <a:rPr lang="ru-RU" sz="1200" b="1" dirty="0">
                <a:solidFill>
                  <a:srgbClr val="000000"/>
                </a:solidFill>
                <a:cs typeface="Arial" pitchFamily="34" charset="0"/>
              </a:rPr>
              <a:t>среда </a:t>
            </a:r>
          </a:p>
          <a:p>
            <a:pPr marL="360363" lvl="1" indent="-27146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6"/>
              </a:buBlip>
              <a:defRPr/>
            </a:pPr>
            <a:r>
              <a:rPr lang="ru-RU" sz="1200" dirty="0">
                <a:solidFill>
                  <a:schemeClr val="bg1"/>
                </a:solidFill>
                <a:cs typeface="Arial" pitchFamily="34" charset="0"/>
              </a:rPr>
              <a:t>Подкрепа за развитието на бизнеса</a:t>
            </a:r>
          </a:p>
          <a:p>
            <a:pPr marL="360363" lvl="1" indent="-27146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6"/>
              </a:buBlip>
              <a:defRPr/>
            </a:pPr>
            <a:r>
              <a:rPr lang="ru-RU" sz="1200" dirty="0">
                <a:solidFill>
                  <a:schemeClr val="bg1"/>
                </a:solidFill>
                <a:cs typeface="Arial" pitchFamily="34" charset="0"/>
              </a:rPr>
              <a:t>Улесняване на достъпа до финансиране и модерни бизнес услуги за МСП и нововъзникващи предприятия</a:t>
            </a:r>
          </a:p>
          <a:p>
            <a:pPr marL="360363" lvl="1" indent="-27146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6"/>
              </a:buBlip>
              <a:defRPr/>
            </a:pPr>
            <a:r>
              <a:rPr lang="ru-RU" sz="1200" dirty="0">
                <a:solidFill>
                  <a:schemeClr val="bg1"/>
                </a:solidFill>
                <a:cs typeface="Arial" pitchFamily="34" charset="0"/>
              </a:rPr>
              <a:t>Подкрепа на частни инвестиции за изследвания и иновации, инфраструктура и капацитет</a:t>
            </a: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  <a:p>
            <a:pPr marL="0" lvl="1" eaLnBrk="0" hangingPunct="0">
              <a:lnSpc>
                <a:spcPct val="114000"/>
              </a:lnSpc>
              <a:spcBef>
                <a:spcPts val="600"/>
              </a:spcBef>
              <a:defRPr/>
            </a:pPr>
            <a:r>
              <a:rPr lang="ru-RU" sz="1200" b="1" dirty="0">
                <a:solidFill>
                  <a:srgbClr val="000000"/>
                </a:solidFill>
                <a:cs typeface="Arial" pitchFamily="34" charset="0"/>
              </a:rPr>
              <a:t>4. Екологосъобразна и ефективно използваща ресурсите </a:t>
            </a:r>
            <a:r>
              <a:rPr lang="ru-RU" sz="1200" b="1" dirty="0" smtClean="0">
                <a:solidFill>
                  <a:srgbClr val="000000"/>
                </a:solidFill>
                <a:cs typeface="Arial" pitchFamily="34" charset="0"/>
              </a:rPr>
              <a:t>икономика</a:t>
            </a:r>
            <a:endParaRPr lang="ru-RU" sz="1200" b="1" dirty="0">
              <a:solidFill>
                <a:srgbClr val="000000"/>
              </a:solidFill>
              <a:cs typeface="Arial" pitchFamily="34" charset="0"/>
            </a:endParaRPr>
          </a:p>
          <a:p>
            <a:pPr marL="360363" lvl="1" indent="-271463" eaLnBrk="0" hangingPunct="0">
              <a:lnSpc>
                <a:spcPct val="90000"/>
              </a:lnSpc>
              <a:spcBef>
                <a:spcPct val="20000"/>
              </a:spcBef>
              <a:buBlip>
                <a:blip r:embed="rId6"/>
              </a:buBlip>
              <a:defRPr/>
            </a:pPr>
            <a:r>
              <a:rPr lang="ru-RU" sz="1200" dirty="0">
                <a:solidFill>
                  <a:schemeClr val="bg1"/>
                </a:solidFill>
                <a:cs typeface="Arial" pitchFamily="34" charset="0"/>
              </a:rPr>
              <a:t>Насърчаване на нисковъглеродна икономика, енергийна ефективност и </a:t>
            </a:r>
            <a:r>
              <a:rPr lang="ru-RU" sz="1200" dirty="0" smtClean="0">
                <a:solidFill>
                  <a:schemeClr val="bg1"/>
                </a:solidFill>
                <a:cs typeface="Arial" pitchFamily="34" charset="0"/>
              </a:rPr>
              <a:t>ВЕИ</a:t>
            </a:r>
            <a:endParaRPr lang="ru-RU" sz="1400" dirty="0">
              <a:solidFill>
                <a:srgbClr val="000000"/>
              </a:solidFill>
              <a:cs typeface="Arial" pitchFamily="34" charset="0"/>
            </a:endParaRPr>
          </a:p>
          <a:p>
            <a:pPr eaLnBrk="0" hangingPunct="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5400000">
            <a:off x="505585" y="3975296"/>
            <a:ext cx="5184775" cy="284162"/>
          </a:xfrm>
          <a:prstGeom prst="triangle">
            <a:avLst>
              <a:gd name="adj" fmla="val 50000"/>
            </a:avLst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0488" tIns="44450" rIns="90488" bIns="44450" anchor="ctr"/>
          <a:lstStyle/>
          <a:p>
            <a:pPr eaLnBrk="0" fontAlgn="auto" hangingPunct="0">
              <a:spcAft>
                <a:spcPts val="0"/>
              </a:spcAft>
              <a:defRPr/>
            </a:pPr>
            <a:endParaRPr lang="de-DE" sz="1600" b="1" kern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316482" y="1500189"/>
            <a:ext cx="2648006" cy="5169281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0488" tIns="91440" rIns="90488" bIns="91440"/>
          <a:lstStyle/>
          <a:p>
            <a:pPr algn="ctr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bg-BG" sz="1400" b="1" u="sng" kern="0" dirty="0" smtClean="0">
                <a:solidFill>
                  <a:sysClr val="windowText" lastClr="000000"/>
                </a:solidFill>
                <a:cs typeface="Arial" pitchFamily="34" charset="0"/>
              </a:rPr>
              <a:t>ОП „Иновации и конкурентоспособност“ </a:t>
            </a:r>
          </a:p>
          <a:p>
            <a:pPr algn="ctr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endParaRPr lang="bg-BG" sz="1400" b="1" u="sng" kern="0" dirty="0" smtClean="0">
              <a:solidFill>
                <a:sysClr val="windowText" lastClr="000000"/>
              </a:solidFill>
              <a:cs typeface="Arial" pitchFamily="34" charset="0"/>
            </a:endParaRPr>
          </a:p>
          <a:p>
            <a:pPr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bg-BG" sz="1200" b="1" u="sng" kern="0" dirty="0" smtClean="0">
                <a:solidFill>
                  <a:sysClr val="windowText" lastClr="000000"/>
                </a:solidFill>
                <a:cs typeface="Arial" pitchFamily="34" charset="0"/>
              </a:rPr>
              <a:t>ПРИОРИТЕТНА ОС 1:</a:t>
            </a:r>
            <a:r>
              <a:rPr lang="bg-BG" sz="1200" b="1" u="sng" kern="0" dirty="0">
                <a:solidFill>
                  <a:sysClr val="windowText" lastClr="000000"/>
                </a:solidFill>
                <a:cs typeface="Arial" pitchFamily="34" charset="0"/>
              </a:rPr>
              <a:t> </a:t>
            </a:r>
            <a:r>
              <a:rPr lang="bg-BG" sz="12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„Предприемачество, експортен и производствен потенциал“</a:t>
            </a:r>
            <a:endParaRPr lang="bg-BG" sz="1200" b="1" u="sng" kern="0" dirty="0" smtClean="0">
              <a:solidFill>
                <a:sysClr val="windowText" lastClr="000000"/>
              </a:solidFill>
              <a:cs typeface="Arial" pitchFamily="34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kern="0" dirty="0">
                <a:solidFill>
                  <a:sysClr val="windowText" lastClr="000000"/>
                </a:solidFill>
                <a:cs typeface="Arial" pitchFamily="34" charset="0"/>
              </a:rPr>
              <a:t>1.1. </a:t>
            </a:r>
            <a:r>
              <a:rPr lang="bg-BG" sz="1200" i="1" kern="0" dirty="0">
                <a:solidFill>
                  <a:sysClr val="windowText" lastClr="000000"/>
                </a:solidFill>
                <a:cs typeface="Arial" pitchFamily="34" charset="0"/>
              </a:rPr>
              <a:t>Технологично развитие и иновации</a:t>
            </a:r>
            <a:endParaRPr lang="en-US" sz="1200" i="1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kern="0" dirty="0">
                <a:solidFill>
                  <a:sysClr val="windowText" lastClr="000000"/>
                </a:solidFill>
                <a:cs typeface="Arial" pitchFamily="34" charset="0"/>
              </a:rPr>
              <a:t>1.2. </a:t>
            </a:r>
            <a:r>
              <a:rPr lang="bg-BG" sz="1200" i="1" kern="0" dirty="0">
                <a:solidFill>
                  <a:sysClr val="windowText" lastClr="000000"/>
                </a:solidFill>
                <a:cs typeface="Arial" pitchFamily="34" charset="0"/>
              </a:rPr>
              <a:t>Конкурентоспособност и продуктивност на </a:t>
            </a:r>
            <a:r>
              <a:rPr lang="bg-BG" sz="1200" i="1" kern="0" dirty="0" smtClean="0">
                <a:solidFill>
                  <a:sysClr val="windowText" lastClr="000000"/>
                </a:solidFill>
                <a:cs typeface="Arial" pitchFamily="34" charset="0"/>
              </a:rPr>
              <a:t>предприятията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bg-BG" sz="1200" b="1" u="sng" kern="0" dirty="0" smtClean="0">
              <a:solidFill>
                <a:sysClr val="windowText" lastClr="000000"/>
              </a:solidFill>
              <a:cs typeface="Arial" pitchFamily="34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bg-BG" sz="1200" b="1" u="sng" kern="0" dirty="0" smtClean="0">
              <a:solidFill>
                <a:sysClr val="windowText" lastClr="000000"/>
              </a:solidFill>
              <a:cs typeface="Arial" pitchFamily="34" charset="0"/>
            </a:endParaRPr>
          </a:p>
          <a:p>
            <a:pPr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bg-BG" sz="1200" b="1" u="sng" kern="0" dirty="0" smtClean="0">
                <a:solidFill>
                  <a:sysClr val="windowText" lastClr="000000"/>
                </a:solidFill>
                <a:cs typeface="Arial" pitchFamily="34" charset="0"/>
              </a:rPr>
              <a:t>ПРИОРИТЕТНА ОС 2:</a:t>
            </a:r>
            <a:r>
              <a:rPr lang="bg-BG" sz="12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 „Зелена и ефективна икономика“</a:t>
            </a:r>
            <a:endParaRPr lang="bg-BG" sz="1200" b="1" u="sng" kern="0" dirty="0" smtClean="0">
              <a:solidFill>
                <a:sysClr val="windowText" lastClr="000000"/>
              </a:solidFill>
              <a:cs typeface="Arial" pitchFamily="34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kern="0" dirty="0">
                <a:solidFill>
                  <a:sysClr val="windowText" lastClr="000000"/>
                </a:solidFill>
                <a:cs typeface="Arial" pitchFamily="34" charset="0"/>
              </a:rPr>
              <a:t>2.1. </a:t>
            </a:r>
            <a:r>
              <a:rPr lang="bg-BG" sz="1200" i="1" kern="0" dirty="0">
                <a:solidFill>
                  <a:sysClr val="windowText" lastClr="000000"/>
                </a:solidFill>
                <a:cs typeface="Arial" pitchFamily="34" charset="0"/>
              </a:rPr>
              <a:t>Зелена икономика и ресурсна ефективност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kern="0" dirty="0">
                <a:solidFill>
                  <a:sysClr val="windowText" lastClr="000000"/>
                </a:solidFill>
                <a:cs typeface="Arial" pitchFamily="34" charset="0"/>
              </a:rPr>
              <a:t>2.2. </a:t>
            </a:r>
            <a:r>
              <a:rPr lang="bg-BG" sz="1200" i="1" kern="0" dirty="0">
                <a:solidFill>
                  <a:sysClr val="windowText" lastClr="000000"/>
                </a:solidFill>
                <a:cs typeface="Arial" pitchFamily="34" charset="0"/>
              </a:rPr>
              <a:t>Енергийни технологии и енергийна ефективност</a:t>
            </a:r>
          </a:p>
          <a:p>
            <a:pPr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endParaRPr lang="bg-BG" sz="1200" b="1" u="sng" kern="0" dirty="0" smtClean="0">
              <a:solidFill>
                <a:sysClr val="windowText" lastClr="000000"/>
              </a:solidFill>
              <a:cs typeface="Arial" pitchFamily="34" charset="0"/>
            </a:endParaRPr>
          </a:p>
          <a:p>
            <a:pPr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bg-BG" sz="1200" b="1" u="sng" kern="0" dirty="0" smtClean="0">
                <a:solidFill>
                  <a:sysClr val="windowText" lastClr="000000"/>
                </a:solidFill>
                <a:cs typeface="Arial" pitchFamily="34" charset="0"/>
              </a:rPr>
              <a:t>ПРИОРИТЕТНА ОС 3:</a:t>
            </a:r>
            <a:r>
              <a:rPr lang="bg-BG" sz="12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 „Техническа помощ“</a:t>
            </a:r>
          </a:p>
          <a:p>
            <a:pPr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endParaRPr lang="bg-BG" sz="1200" b="1" u="sng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endParaRPr lang="bg-BG" sz="1200" b="1" u="sng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032" y="1411608"/>
            <a:ext cx="298450" cy="529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65720" y="1467965"/>
            <a:ext cx="2664296" cy="5184774"/>
          </a:xfrm>
          <a:prstGeom prst="rect">
            <a:avLst/>
          </a:prstGeom>
          <a:noFill/>
          <a:ln w="12700">
            <a:solidFill>
              <a:srgbClr val="050595"/>
            </a:solidFill>
            <a:miter lim="800000"/>
            <a:headEnd/>
            <a:tailEnd/>
          </a:ln>
        </p:spPr>
        <p:txBody>
          <a:bodyPr lIns="90488" tIns="91440" rIns="90488" bIns="91440"/>
          <a:lstStyle/>
          <a:p>
            <a:pPr algn="ctr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bg-BG" sz="1400" b="1" u="sng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Обща </a:t>
            </a:r>
            <a:r>
              <a:rPr lang="bg-BG" sz="1400" b="1" u="sng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стратегическа рамка за периода 2014-2020 г</a:t>
            </a:r>
            <a:r>
              <a:rPr lang="bg-BG" sz="1400" b="1" u="sng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endParaRPr lang="bg-BG" sz="1400" b="1" u="sng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endParaRPr lang="bg-BG" sz="1400" b="1" u="sng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Тематична цел 1. </a:t>
            </a:r>
            <a:r>
              <a:rPr lang="ru-RU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Засилване на научните изследвания, технологичното развитие и </a:t>
            </a:r>
            <a:r>
              <a:rPr lang="ru-RU" sz="12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иновациите</a:t>
            </a:r>
            <a:endParaRPr lang="ru-RU" sz="12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Тематична цел 3. </a:t>
            </a:r>
            <a:r>
              <a:rPr lang="ru-RU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Повишаване</a:t>
            </a:r>
            <a:r>
              <a:rPr lang="ru-RU" sz="1200" kern="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200" kern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конкурентоспособността</a:t>
            </a:r>
            <a:r>
              <a:rPr lang="ru-RU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1200" kern="0" dirty="0" err="1" smtClean="0">
                <a:solidFill>
                  <a:srgbClr val="000000"/>
                </a:solidFill>
                <a:cs typeface="Arial" pitchFamily="34" charset="0"/>
              </a:rPr>
              <a:t>малките</a:t>
            </a:r>
            <a:r>
              <a:rPr lang="ru-RU" sz="1200" kern="0" dirty="0" smtClean="0">
                <a:solidFill>
                  <a:srgbClr val="000000"/>
                </a:solidFill>
                <a:cs typeface="Arial" pitchFamily="34" charset="0"/>
              </a:rPr>
              <a:t> и </a:t>
            </a:r>
            <a:r>
              <a:rPr lang="ru-RU" sz="1200" kern="0" dirty="0" err="1" smtClean="0">
                <a:solidFill>
                  <a:srgbClr val="000000"/>
                </a:solidFill>
                <a:cs typeface="Arial" pitchFamily="34" charset="0"/>
              </a:rPr>
              <a:t>средни</a:t>
            </a:r>
            <a:r>
              <a:rPr lang="ru-RU" sz="1200" kern="0" dirty="0" smtClean="0">
                <a:solidFill>
                  <a:srgbClr val="000000"/>
                </a:solidFill>
                <a:cs typeface="Arial" pitchFamily="34" charset="0"/>
              </a:rPr>
              <a:t> предприятия</a:t>
            </a:r>
            <a:endParaRPr lang="ru-RU" sz="12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endParaRPr lang="ru-RU" sz="12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Тематична цел 4. </a:t>
            </a:r>
            <a:r>
              <a:rPr lang="ru-RU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Подпомагане на прехода към нисковъглеродна икономика</a:t>
            </a:r>
          </a:p>
          <a:p>
            <a:pPr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Тематична цел 6. </a:t>
            </a:r>
            <a:r>
              <a:rPr lang="ru-RU" sz="12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Защита на околната среда и насърчаване на ресурсната ефективност</a:t>
            </a:r>
          </a:p>
          <a:p>
            <a:pPr marL="539750" lvl="1" indent="-271463" eaLnBrk="0" fontAlgn="auto" hangingPunct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fontAlgn="auto" hangingPunct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2400" i="1" dirty="0" smtClean="0"/>
              <a:t>ОП „Иновации и конкурентоспособност“</a:t>
            </a:r>
            <a:br>
              <a:rPr lang="bg-BG" sz="2400" i="1" dirty="0" smtClean="0"/>
            </a:br>
            <a:r>
              <a:rPr lang="bg-BG" sz="2400" i="1" dirty="0" smtClean="0"/>
              <a:t>Подход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395536" y="1556792"/>
            <a:ext cx="8229600" cy="466997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just">
              <a:lnSpc>
                <a:spcPct val="114000"/>
              </a:lnSpc>
              <a:spcBef>
                <a:spcPts val="900"/>
              </a:spcBef>
              <a:buNone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900"/>
              </a:spcBef>
              <a:buNone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Подход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Мерките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трябва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да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мобилизират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по-голям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частен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ресурс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за да служат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като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катализатор за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икономическо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развитие, а не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като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краен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източник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на финансиране.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Процедурите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трябва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да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максимално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опростени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от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гледна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точка на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административната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тежест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фокус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върху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постигане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резултати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а не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върху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формата.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Трябва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да се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приоритизират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сектори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за да се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постигне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 значим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ефект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от ограничен публичен ресурс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Иновационна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стратегия 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за </a:t>
            </a:r>
            <a:r>
              <a:rPr lang="ru-RU" sz="1400" b="1" i="1" dirty="0" err="1">
                <a:latin typeface="Arial" pitchFamily="34" charset="0"/>
                <a:cs typeface="Arial" pitchFamily="34" charset="0"/>
              </a:rPr>
              <a:t>интелигентна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специализация до 2020 и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Национална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стратегия за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насърчаване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развитието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малките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средни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предприятия 2014-2020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без да се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изключват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други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сектори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от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въздействие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предвид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динамичната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среда.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Постепенно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трябва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да се получи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фокус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върху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регионални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инициативи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на база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естествена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концентрация на предприятия,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образователен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/научен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капацитет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и потенциал за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конкурентоспособност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(износ).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Задаване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ясни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цели и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индикатори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за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измерване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на успеха на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всеки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проект и всяка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мярка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;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както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и мониторинг на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постигнатите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резултати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от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самото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начало на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програмата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14000"/>
              </a:lnSpc>
              <a:spcBef>
                <a:spcPts val="900"/>
              </a:spcBef>
            </a:pPr>
            <a:endParaRPr lang="ru-RU" sz="14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900"/>
              </a:spcBef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spcBef>
                <a:spcPts val="900"/>
              </a:spcBef>
            </a:pPr>
            <a:endParaRPr lang="bg-BG" sz="1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805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2400" i="1" dirty="0" smtClean="0"/>
              <a:t>ПО 1: </a:t>
            </a:r>
            <a:r>
              <a:rPr lang="ru-RU" sz="2400" i="1" dirty="0" err="1" smtClean="0"/>
              <a:t>Предприемачество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експортен</a:t>
            </a:r>
            <a:r>
              <a:rPr lang="ru-RU" sz="2400" i="1" dirty="0" smtClean="0"/>
              <a:t> и </a:t>
            </a:r>
            <a:r>
              <a:rPr lang="ru-RU" sz="2400" i="1" dirty="0" err="1" smtClean="0"/>
              <a:t>производствен</a:t>
            </a:r>
            <a:r>
              <a:rPr lang="ru-RU" sz="2400" i="1" dirty="0" smtClean="0"/>
              <a:t> потенциал (1/</a:t>
            </a:r>
            <a:r>
              <a:rPr lang="bg-BG" sz="2400" i="1" dirty="0" smtClean="0"/>
              <a:t>2</a:t>
            </a:r>
            <a:r>
              <a:rPr lang="ru-RU" sz="2400" i="1" dirty="0" smtClean="0"/>
              <a:t>)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5035" y="1769393"/>
            <a:ext cx="8595277" cy="93952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 eaLnBrk="1" fontAlgn="auto" hangingPunct="1">
              <a:spcBef>
                <a:spcPct val="35000"/>
              </a:spcBef>
              <a:spcAft>
                <a:spcPts val="0"/>
              </a:spcAft>
              <a:buClr>
                <a:srgbClr val="1F497D"/>
              </a:buClr>
              <a:buSzPct val="110000"/>
              <a:defRPr/>
            </a:pPr>
            <a:r>
              <a:rPr lang="ru-RU" sz="1400" b="1" i="1" kern="0" dirty="0" err="1" smtClean="0">
                <a:solidFill>
                  <a:sysClr val="windowText" lastClr="000000"/>
                </a:solidFill>
                <a:cs typeface="Arial" pitchFamily="34" charset="0"/>
              </a:rPr>
              <a:t>Засилване</a:t>
            </a:r>
            <a:r>
              <a:rPr lang="ru-RU" sz="1400" b="1" i="1" kern="0" dirty="0" smtClean="0">
                <a:solidFill>
                  <a:sysClr val="windowText" lastClr="000000"/>
                </a:solidFill>
                <a:cs typeface="Arial" pitchFamily="34" charset="0"/>
              </a:rPr>
              <a:t> 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на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експортния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и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производствения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капацитет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на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предприятията</a:t>
            </a:r>
            <a:r>
              <a:rPr lang="ru-RU" sz="1400" b="1" i="1" kern="0" dirty="0" smtClean="0">
                <a:solidFill>
                  <a:sysClr val="windowText" lastClr="000000"/>
                </a:solidFill>
                <a:cs typeface="Arial" pitchFamily="34" charset="0"/>
              </a:rPr>
              <a:t>, 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технологично развитие, трансфер на знания и </a:t>
            </a:r>
            <a:r>
              <a:rPr lang="ru-RU" sz="1400" b="1" i="1" kern="0" dirty="0" smtClean="0">
                <a:solidFill>
                  <a:sysClr val="windowText" lastClr="000000"/>
                </a:solidFill>
                <a:cs typeface="Arial" pitchFamily="34" charset="0"/>
              </a:rPr>
              <a:t>технологии и </a:t>
            </a:r>
            <a:r>
              <a:rPr lang="ru-RU" sz="1400" b="1" i="1" kern="0" dirty="0" err="1" smtClean="0">
                <a:solidFill>
                  <a:sysClr val="windowText" lastClr="000000"/>
                </a:solidFill>
                <a:cs typeface="Arial" pitchFamily="34" charset="0"/>
              </a:rPr>
              <a:t>иновации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,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които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</a:t>
            </a:r>
            <a:r>
              <a:rPr lang="ru-RU" sz="1400" b="1" i="1" kern="0" dirty="0" smtClean="0">
                <a:solidFill>
                  <a:sysClr val="windowText" lastClr="000000"/>
                </a:solidFill>
                <a:cs typeface="Arial" pitchFamily="34" charset="0"/>
              </a:rPr>
              <a:t>водят 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до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повишаване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на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конкурентоспособността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и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продуктивността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на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предприятията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и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създаване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на нови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възможности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на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международните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пазари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.</a:t>
            </a:r>
            <a:endParaRPr lang="bg-BG" sz="1400" b="1" i="1" kern="0" dirty="0" smtClean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5035" y="1340768"/>
            <a:ext cx="8605838" cy="428625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Фокус</a:t>
            </a:r>
            <a:endParaRPr lang="en-US" sz="16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0800000">
            <a:off x="2164798" y="2738654"/>
            <a:ext cx="4786312" cy="287337"/>
          </a:xfrm>
          <a:prstGeom prst="triangle">
            <a:avLst>
              <a:gd name="adj" fmla="val 50000"/>
            </a:avLst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0488" tIns="44450" rIns="90488" bIns="44450" anchor="ctr"/>
          <a:lstStyle/>
          <a:p>
            <a:pPr eaLnBrk="0" fontAlgn="auto" hangingPunct="0">
              <a:spcAft>
                <a:spcPts val="0"/>
              </a:spcAft>
              <a:defRPr/>
            </a:pPr>
            <a:endParaRPr lang="de-DE" sz="16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475" y="3569593"/>
            <a:ext cx="4075113" cy="3172521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/>
          <a:lstStyle/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r>
              <a:rPr lang="ru-RU" sz="1400" kern="0" dirty="0" err="1">
                <a:solidFill>
                  <a:schemeClr val="bg1"/>
                </a:solidFill>
                <a:cs typeface="Arial" pitchFamily="34" charset="0"/>
              </a:rPr>
              <a:t>разработване</a:t>
            </a:r>
            <a:r>
              <a:rPr lang="ru-RU" sz="1400" kern="0" dirty="0">
                <a:solidFill>
                  <a:schemeClr val="bg1"/>
                </a:solidFill>
                <a:cs typeface="Arial" pitchFamily="34" charset="0"/>
              </a:rPr>
              <a:t> и </a:t>
            </a:r>
            <a:r>
              <a:rPr lang="ru-RU" sz="1400" kern="0" dirty="0" err="1">
                <a:solidFill>
                  <a:schemeClr val="bg1"/>
                </a:solidFill>
                <a:cs typeface="Arial" pitchFamily="34" charset="0"/>
              </a:rPr>
              <a:t>внедряване</a:t>
            </a:r>
            <a:r>
              <a:rPr lang="ru-RU" sz="1400" kern="0" dirty="0">
                <a:solidFill>
                  <a:schemeClr val="bg1"/>
                </a:solidFill>
                <a:cs typeface="Arial" pitchFamily="34" charset="0"/>
              </a:rPr>
              <a:t> на нови </a:t>
            </a:r>
            <a:r>
              <a:rPr lang="ru-RU" sz="1400" kern="0" dirty="0" err="1">
                <a:solidFill>
                  <a:schemeClr val="bg1"/>
                </a:solidFill>
                <a:cs typeface="Arial" pitchFamily="34" charset="0"/>
              </a:rPr>
              <a:t>продукти</a:t>
            </a:r>
            <a:r>
              <a:rPr lang="ru-RU" sz="1400" kern="0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ru-RU" sz="1400" kern="0" dirty="0" err="1">
                <a:solidFill>
                  <a:schemeClr val="bg1"/>
                </a:solidFill>
                <a:cs typeface="Arial" pitchFamily="34" charset="0"/>
              </a:rPr>
              <a:t>процеси</a:t>
            </a:r>
            <a:r>
              <a:rPr lang="ru-RU" sz="1400" kern="0" dirty="0">
                <a:solidFill>
                  <a:schemeClr val="bg1"/>
                </a:solidFill>
                <a:cs typeface="Arial" pitchFamily="34" charset="0"/>
              </a:rPr>
              <a:t> и бизнес модели в </a:t>
            </a:r>
            <a:r>
              <a:rPr lang="ru-RU" sz="1400" kern="0" dirty="0" err="1">
                <a:solidFill>
                  <a:schemeClr val="bg1"/>
                </a:solidFill>
                <a:cs typeface="Arial" pitchFamily="34" charset="0"/>
              </a:rPr>
              <a:t>иновативни</a:t>
            </a:r>
            <a:r>
              <a:rPr lang="ru-RU" sz="1400" kern="0" dirty="0">
                <a:solidFill>
                  <a:schemeClr val="bg1"/>
                </a:solidFill>
                <a:cs typeface="Arial" pitchFamily="34" charset="0"/>
              </a:rPr>
              <a:t> предприятия</a:t>
            </a: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8"/>
              </a:buBlip>
              <a:defRPr/>
            </a:pPr>
            <a:r>
              <a:rPr lang="ru-RU" sz="1400" kern="0" dirty="0" err="1" smtClean="0">
                <a:solidFill>
                  <a:schemeClr val="bg1"/>
                </a:solidFill>
                <a:cs typeface="Arial" pitchFamily="34" charset="0"/>
              </a:rPr>
              <a:t>насърчаване</a:t>
            </a:r>
            <a:r>
              <a:rPr lang="ru-RU" sz="1400" kern="0" dirty="0" smtClean="0">
                <a:solidFill>
                  <a:schemeClr val="bg1"/>
                </a:solidFill>
                <a:cs typeface="Arial" pitchFamily="34" charset="0"/>
              </a:rPr>
              <a:t> на </a:t>
            </a:r>
            <a:r>
              <a:rPr lang="ru-RU" sz="1400" kern="0" dirty="0" err="1" smtClean="0">
                <a:solidFill>
                  <a:schemeClr val="bg1"/>
                </a:solidFill>
                <a:cs typeface="Arial" pitchFamily="34" charset="0"/>
              </a:rPr>
              <a:t>инвестициите</a:t>
            </a:r>
            <a:r>
              <a:rPr lang="ru-RU" sz="1400" kern="0" dirty="0" smtClean="0">
                <a:solidFill>
                  <a:schemeClr val="bg1"/>
                </a:solidFill>
                <a:cs typeface="Arial" pitchFamily="34" charset="0"/>
              </a:rPr>
              <a:t> в НИРД, </a:t>
            </a:r>
            <a:r>
              <a:rPr lang="ru-RU" sz="1400" kern="0" dirty="0" err="1" smtClean="0">
                <a:solidFill>
                  <a:schemeClr val="bg1"/>
                </a:solidFill>
                <a:cs typeface="Arial" pitchFamily="34" charset="0"/>
              </a:rPr>
              <a:t>включително</a:t>
            </a:r>
            <a:r>
              <a:rPr lang="ru-RU" sz="1400" kern="0" dirty="0" smtClean="0">
                <a:solidFill>
                  <a:schemeClr val="bg1"/>
                </a:solidFill>
                <a:cs typeface="Arial" pitchFamily="34" charset="0"/>
              </a:rPr>
              <a:t> в </a:t>
            </a:r>
            <a:r>
              <a:rPr lang="ru-RU" sz="1400" kern="0" dirty="0" err="1" smtClean="0">
                <a:solidFill>
                  <a:schemeClr val="bg1"/>
                </a:solidFill>
                <a:cs typeface="Arial" pitchFamily="34" charset="0"/>
              </a:rPr>
              <a:t>партньорство</a:t>
            </a:r>
            <a:r>
              <a:rPr lang="ru-RU" sz="1400" kern="0" dirty="0" smtClean="0">
                <a:solidFill>
                  <a:schemeClr val="bg1"/>
                </a:solidFill>
                <a:cs typeface="Arial" pitchFamily="34" charset="0"/>
              </a:rPr>
              <a:t> с </a:t>
            </a:r>
            <a:r>
              <a:rPr lang="ru-RU" sz="1400" kern="0" dirty="0" err="1" smtClean="0">
                <a:solidFill>
                  <a:schemeClr val="bg1"/>
                </a:solidFill>
                <a:cs typeface="Arial" pitchFamily="34" charset="0"/>
              </a:rPr>
              <a:t>научноизследователски</a:t>
            </a:r>
            <a:r>
              <a:rPr lang="ru-RU" sz="1400" kern="0" dirty="0" smtClean="0">
                <a:solidFill>
                  <a:schemeClr val="bg1"/>
                </a:solidFill>
                <a:cs typeface="Arial" pitchFamily="34" charset="0"/>
              </a:rPr>
              <a:t> организации и </a:t>
            </a:r>
            <a:r>
              <a:rPr lang="ru-RU" sz="1400" kern="0" dirty="0" err="1" smtClean="0">
                <a:solidFill>
                  <a:schemeClr val="bg1"/>
                </a:solidFill>
                <a:cs typeface="Arial" pitchFamily="34" charset="0"/>
              </a:rPr>
              <a:t>други</a:t>
            </a:r>
            <a:r>
              <a:rPr lang="ru-RU" sz="1400" kern="0" dirty="0" smtClean="0">
                <a:solidFill>
                  <a:schemeClr val="bg1"/>
                </a:solidFill>
                <a:cs typeface="Arial" pitchFamily="34" charset="0"/>
              </a:rPr>
              <a:t> предприятия с цел </a:t>
            </a:r>
            <a:r>
              <a:rPr lang="ru-RU" sz="1400" kern="0" dirty="0" err="1" smtClean="0">
                <a:solidFill>
                  <a:schemeClr val="bg1"/>
                </a:solidFill>
                <a:cs typeface="Arial" pitchFamily="34" charset="0"/>
              </a:rPr>
              <a:t>засилване</a:t>
            </a:r>
            <a:r>
              <a:rPr lang="ru-RU" sz="1400" kern="0" dirty="0" smtClean="0">
                <a:solidFill>
                  <a:schemeClr val="bg1"/>
                </a:solidFill>
                <a:cs typeface="Arial" pitchFamily="34" charset="0"/>
              </a:rPr>
              <a:t> на </a:t>
            </a:r>
            <a:r>
              <a:rPr lang="ru-RU" sz="1400" kern="0" dirty="0" err="1" smtClean="0">
                <a:solidFill>
                  <a:schemeClr val="bg1"/>
                </a:solidFill>
                <a:cs typeface="Arial" pitchFamily="34" charset="0"/>
              </a:rPr>
              <a:t>сътрудничеството</a:t>
            </a:r>
            <a:r>
              <a:rPr lang="ru-RU" sz="1400" kern="0" dirty="0" smtClean="0">
                <a:solidFill>
                  <a:schemeClr val="bg1"/>
                </a:solidFill>
                <a:cs typeface="Arial" pitchFamily="34" charset="0"/>
              </a:rPr>
              <a:t> между бизнеса и </a:t>
            </a:r>
            <a:r>
              <a:rPr lang="ru-RU" sz="1400" kern="0" dirty="0" err="1" smtClean="0">
                <a:solidFill>
                  <a:schemeClr val="bg1"/>
                </a:solidFill>
                <a:cs typeface="Arial" pitchFamily="34" charset="0"/>
              </a:rPr>
              <a:t>научните</a:t>
            </a:r>
            <a:r>
              <a:rPr lang="ru-RU" sz="1400" kern="0" dirty="0" smtClean="0">
                <a:solidFill>
                  <a:schemeClr val="bg1"/>
                </a:solidFill>
                <a:cs typeface="Arial" pitchFamily="34" charset="0"/>
              </a:rPr>
              <a:t> среди</a:t>
            </a: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8"/>
              </a:buBlip>
              <a:defRPr/>
            </a:pPr>
            <a:r>
              <a:rPr lang="ru-RU" sz="1400" kern="0" dirty="0" err="1">
                <a:solidFill>
                  <a:schemeClr val="bg1"/>
                </a:solidFill>
                <a:cs typeface="Arial" pitchFamily="34" charset="0"/>
              </a:rPr>
              <a:t>н</a:t>
            </a:r>
            <a:r>
              <a:rPr lang="ru-RU" sz="1400" kern="0" dirty="0" err="1" smtClean="0">
                <a:solidFill>
                  <a:schemeClr val="bg1"/>
                </a:solidFill>
                <a:cs typeface="Arial" pitchFamily="34" charset="0"/>
              </a:rPr>
              <a:t>асърчаване</a:t>
            </a:r>
            <a:r>
              <a:rPr lang="ru-RU" sz="1400" kern="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400" kern="0" dirty="0" err="1" smtClean="0">
                <a:solidFill>
                  <a:schemeClr val="bg1"/>
                </a:solidFill>
                <a:cs typeface="Arial" pitchFamily="34" charset="0"/>
              </a:rPr>
              <a:t>развитието</a:t>
            </a:r>
            <a:r>
              <a:rPr lang="ru-RU" sz="1400" kern="0" dirty="0" smtClean="0">
                <a:solidFill>
                  <a:schemeClr val="bg1"/>
                </a:solidFill>
                <a:cs typeface="Arial" pitchFamily="34" charset="0"/>
              </a:rPr>
              <a:t> на </a:t>
            </a:r>
            <a:r>
              <a:rPr lang="ru-RU" sz="1400" kern="0" dirty="0" err="1" smtClean="0">
                <a:solidFill>
                  <a:schemeClr val="bg1"/>
                </a:solidFill>
                <a:cs typeface="Arial" pitchFamily="34" charset="0"/>
              </a:rPr>
              <a:t>съвместни</a:t>
            </a:r>
            <a:r>
              <a:rPr lang="ru-RU" sz="1400" kern="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400" kern="0" dirty="0" err="1" smtClean="0">
                <a:solidFill>
                  <a:schemeClr val="bg1"/>
                </a:solidFill>
                <a:cs typeface="Arial" pitchFamily="34" charset="0"/>
              </a:rPr>
              <a:t>инициативи</a:t>
            </a:r>
            <a:r>
              <a:rPr lang="ru-RU" sz="1400" kern="0" dirty="0" smtClean="0">
                <a:solidFill>
                  <a:schemeClr val="bg1"/>
                </a:solidFill>
                <a:cs typeface="Arial" pitchFamily="34" charset="0"/>
              </a:rPr>
              <a:t> за </a:t>
            </a:r>
            <a:r>
              <a:rPr lang="ru-RU" sz="1400" kern="0" dirty="0" err="1" smtClean="0">
                <a:solidFill>
                  <a:schemeClr val="bg1"/>
                </a:solidFill>
                <a:cs typeface="Arial" pitchFamily="34" charset="0"/>
              </a:rPr>
              <a:t>изследвания</a:t>
            </a:r>
            <a:r>
              <a:rPr lang="ru-RU" sz="1400" kern="0" dirty="0" smtClean="0">
                <a:solidFill>
                  <a:schemeClr val="bg1"/>
                </a:solidFill>
                <a:cs typeface="Arial" pitchFamily="34" charset="0"/>
              </a:rPr>
              <a:t> и </a:t>
            </a:r>
            <a:r>
              <a:rPr lang="ru-RU" sz="1400" kern="0" dirty="0" err="1" smtClean="0">
                <a:solidFill>
                  <a:schemeClr val="bg1"/>
                </a:solidFill>
                <a:cs typeface="Arial" pitchFamily="34" charset="0"/>
              </a:rPr>
              <a:t>иновации</a:t>
            </a:r>
            <a:endParaRPr lang="ru-RU" sz="1400" kern="0" dirty="0" smtClean="0">
              <a:solidFill>
                <a:schemeClr val="bg1"/>
              </a:solidFill>
              <a:cs typeface="Arial" pitchFamily="34" charset="0"/>
            </a:endParaRP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r>
              <a:rPr lang="ru-RU" sz="1400" kern="0" dirty="0" err="1">
                <a:solidFill>
                  <a:schemeClr val="bg1"/>
                </a:solidFill>
                <a:cs typeface="Arial" pitchFamily="34" charset="0"/>
              </a:rPr>
              <a:t>подкрепа</a:t>
            </a:r>
            <a:r>
              <a:rPr lang="ru-RU" sz="1400" kern="0" dirty="0">
                <a:solidFill>
                  <a:schemeClr val="bg1"/>
                </a:solidFill>
                <a:cs typeface="Arial" pitchFamily="34" charset="0"/>
              </a:rPr>
              <a:t> за </a:t>
            </a:r>
            <a:r>
              <a:rPr lang="ru-RU" sz="1400" kern="0" dirty="0" err="1">
                <a:solidFill>
                  <a:schemeClr val="bg1"/>
                </a:solidFill>
                <a:cs typeface="Arial" pitchFamily="34" charset="0"/>
              </a:rPr>
              <a:t>иновативни</a:t>
            </a:r>
            <a:r>
              <a:rPr lang="ru-RU" sz="1400" kern="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400" kern="0" dirty="0" err="1">
                <a:solidFill>
                  <a:schemeClr val="bg1"/>
                </a:solidFill>
                <a:cs typeface="Arial" pitchFamily="34" charset="0"/>
              </a:rPr>
              <a:t>стартиращи</a:t>
            </a:r>
            <a:r>
              <a:rPr lang="ru-RU" sz="1400" kern="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400" kern="0" dirty="0" err="1">
                <a:solidFill>
                  <a:schemeClr val="bg1"/>
                </a:solidFill>
                <a:cs typeface="Arial" pitchFamily="34" charset="0"/>
              </a:rPr>
              <a:t>предпрития</a:t>
            </a:r>
            <a:endParaRPr lang="ru-RU" sz="1400" kern="0" dirty="0">
              <a:solidFill>
                <a:schemeClr val="bg1"/>
              </a:solidFill>
              <a:cs typeface="Arial" pitchFamily="34" charset="0"/>
            </a:endParaRPr>
          </a:p>
          <a:p>
            <a:pPr marL="0" lvl="1" algn="just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1400" kern="0" dirty="0" smtClean="0">
              <a:solidFill>
                <a:schemeClr val="bg1"/>
              </a:solidFill>
              <a:cs typeface="Arial" pitchFamily="34" charset="0"/>
            </a:endParaRP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8"/>
              </a:buBlip>
              <a:defRPr/>
            </a:pPr>
            <a:endParaRPr lang="ru-RU" sz="1400" kern="0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4476" y="3140968"/>
            <a:ext cx="4075113" cy="428625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Примерни дейности (1)</a:t>
            </a:r>
            <a:endParaRPr lang="en-US" sz="16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75199" y="3140968"/>
            <a:ext cx="4075113" cy="428625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Примерни дейности (2) </a:t>
            </a:r>
            <a:endParaRPr lang="en-US" sz="16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75200" y="3569592"/>
            <a:ext cx="4075113" cy="3172521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/>
          <a:lstStyle/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r>
              <a:rPr lang="ru-RU" sz="1400" kern="0" dirty="0" err="1">
                <a:solidFill>
                  <a:schemeClr val="bg1"/>
                </a:solidFill>
                <a:cs typeface="Arial" pitchFamily="34" charset="0"/>
              </a:rPr>
              <a:t>п</a:t>
            </a:r>
            <a:r>
              <a:rPr lang="ru-RU" sz="1400" kern="0" dirty="0" err="1" smtClean="0">
                <a:solidFill>
                  <a:schemeClr val="bg1"/>
                </a:solidFill>
                <a:cs typeface="Arial" pitchFamily="34" charset="0"/>
              </a:rPr>
              <a:t>одкрепа</a:t>
            </a:r>
            <a:r>
              <a:rPr lang="ru-RU" sz="1400" kern="0" dirty="0" smtClean="0">
                <a:solidFill>
                  <a:schemeClr val="bg1"/>
                </a:solidFill>
                <a:cs typeface="Arial" pitchFamily="34" charset="0"/>
              </a:rPr>
              <a:t> за развитие </a:t>
            </a:r>
            <a:r>
              <a:rPr lang="ru-RU" sz="1400" kern="0" dirty="0">
                <a:solidFill>
                  <a:schemeClr val="bg1"/>
                </a:solidFill>
                <a:cs typeface="Arial" pitchFamily="34" charset="0"/>
              </a:rPr>
              <a:t>на инфраструктура за </a:t>
            </a:r>
            <a:r>
              <a:rPr lang="ru-RU" sz="1400" kern="0" dirty="0" err="1">
                <a:solidFill>
                  <a:schemeClr val="bg1"/>
                </a:solidFill>
                <a:cs typeface="Arial" pitchFamily="34" charset="0"/>
              </a:rPr>
              <a:t>иновации</a:t>
            </a:r>
            <a:r>
              <a:rPr lang="ru-RU" sz="1400" kern="0" dirty="0">
                <a:solidFill>
                  <a:schemeClr val="bg1"/>
                </a:solidFill>
                <a:cs typeface="Arial" pitchFamily="34" charset="0"/>
              </a:rPr>
              <a:t> и </a:t>
            </a:r>
            <a:r>
              <a:rPr lang="ru-RU" sz="1400" kern="0" dirty="0" err="1">
                <a:solidFill>
                  <a:schemeClr val="bg1"/>
                </a:solidFill>
                <a:cs typeface="Arial" pitchFamily="34" charset="0"/>
              </a:rPr>
              <a:t>изследвания</a:t>
            </a:r>
            <a:endParaRPr lang="ru-RU" sz="1400" kern="0" dirty="0">
              <a:solidFill>
                <a:schemeClr val="bg1"/>
              </a:solidFill>
              <a:cs typeface="Arial" pitchFamily="34" charset="0"/>
            </a:endParaRPr>
          </a:p>
          <a:p>
            <a:pPr marL="285750" lvl="1" indent="-2857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400" i="1" kern="0" dirty="0" err="1">
                <a:solidFill>
                  <a:schemeClr val="bg1"/>
                </a:solidFill>
                <a:cs typeface="Arial" pitchFamily="34" charset="0"/>
              </a:rPr>
              <a:t>тематично</a:t>
            </a:r>
            <a:r>
              <a:rPr lang="ru-RU" sz="1400" i="1" kern="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400" i="1" kern="0" dirty="0" err="1">
                <a:solidFill>
                  <a:schemeClr val="bg1"/>
                </a:solidFill>
                <a:cs typeface="Arial" pitchFamily="34" charset="0"/>
              </a:rPr>
              <a:t>фокусирани</a:t>
            </a:r>
            <a:r>
              <a:rPr lang="ru-RU" sz="1400" i="1" kern="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400" i="1" kern="0" dirty="0" err="1">
                <a:solidFill>
                  <a:schemeClr val="bg1"/>
                </a:solidFill>
                <a:cs typeface="Arial" pitchFamily="34" charset="0"/>
              </a:rPr>
              <a:t>сертифициращи</a:t>
            </a:r>
            <a:r>
              <a:rPr lang="ru-RU" sz="1400" i="1" kern="0" dirty="0">
                <a:solidFill>
                  <a:schemeClr val="bg1"/>
                </a:solidFill>
                <a:cs typeface="Arial" pitchFamily="34" charset="0"/>
              </a:rPr>
              <a:t> и </a:t>
            </a:r>
            <a:r>
              <a:rPr lang="ru-RU" sz="1400" i="1" kern="0" dirty="0" err="1">
                <a:solidFill>
                  <a:schemeClr val="bg1"/>
                </a:solidFill>
                <a:cs typeface="Arial" pitchFamily="34" charset="0"/>
              </a:rPr>
              <a:t>измервателни</a:t>
            </a:r>
            <a:r>
              <a:rPr lang="ru-RU" sz="1400" i="1" kern="0" dirty="0">
                <a:solidFill>
                  <a:schemeClr val="bg1"/>
                </a:solidFill>
                <a:cs typeface="Arial" pitchFamily="34" charset="0"/>
              </a:rPr>
              <a:t> лаборатории</a:t>
            </a:r>
          </a:p>
          <a:p>
            <a:pPr marL="285750" lvl="1" indent="-2857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400" i="1" kern="0" dirty="0">
                <a:solidFill>
                  <a:schemeClr val="bg1"/>
                </a:solidFill>
                <a:cs typeface="Arial" pitchFamily="34" charset="0"/>
              </a:rPr>
              <a:t>лаборатории за </a:t>
            </a:r>
            <a:r>
              <a:rPr lang="ru-RU" sz="1400" i="1" kern="0" dirty="0" err="1">
                <a:solidFill>
                  <a:schemeClr val="bg1"/>
                </a:solidFill>
                <a:cs typeface="Arial" pitchFamily="34" charset="0"/>
              </a:rPr>
              <a:t>изпитвания</a:t>
            </a:r>
            <a:r>
              <a:rPr lang="ru-RU" sz="1400" i="1" kern="0" dirty="0">
                <a:solidFill>
                  <a:schemeClr val="bg1"/>
                </a:solidFill>
                <a:cs typeface="Arial" pitchFamily="34" charset="0"/>
              </a:rPr>
              <a:t> и </a:t>
            </a:r>
            <a:r>
              <a:rPr lang="ru-RU" sz="1400" i="1" kern="0" dirty="0" err="1">
                <a:solidFill>
                  <a:schemeClr val="bg1"/>
                </a:solidFill>
                <a:cs typeface="Arial" pitchFamily="34" charset="0"/>
              </a:rPr>
              <a:t>доказване</a:t>
            </a:r>
            <a:r>
              <a:rPr lang="ru-RU" sz="1400" i="1" kern="0" dirty="0">
                <a:solidFill>
                  <a:schemeClr val="bg1"/>
                </a:solidFill>
                <a:cs typeface="Arial" pitchFamily="34" charset="0"/>
              </a:rPr>
              <a:t> на концепции на </a:t>
            </a:r>
            <a:r>
              <a:rPr lang="ru-RU" sz="1400" i="1" kern="0" dirty="0" err="1">
                <a:solidFill>
                  <a:schemeClr val="bg1"/>
                </a:solidFill>
                <a:cs typeface="Arial" pitchFamily="34" charset="0"/>
              </a:rPr>
              <a:t>опитни</a:t>
            </a:r>
            <a:r>
              <a:rPr lang="ru-RU" sz="1400" i="1" kern="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400" i="1" kern="0" dirty="0" err="1">
                <a:solidFill>
                  <a:schemeClr val="bg1"/>
                </a:solidFill>
                <a:cs typeface="Arial" pitchFamily="34" charset="0"/>
              </a:rPr>
              <a:t>образци</a:t>
            </a:r>
            <a:r>
              <a:rPr lang="ru-RU" sz="1400" i="1" kern="0" dirty="0">
                <a:solidFill>
                  <a:schemeClr val="bg1"/>
                </a:solidFill>
                <a:cs typeface="Arial" pitchFamily="34" charset="0"/>
              </a:rPr>
              <a:t> и </a:t>
            </a:r>
            <a:r>
              <a:rPr lang="ru-RU" sz="1400" i="1" kern="0" dirty="0" err="1">
                <a:solidFill>
                  <a:schemeClr val="bg1"/>
                </a:solidFill>
                <a:cs typeface="Arial" pitchFamily="34" charset="0"/>
              </a:rPr>
              <a:t>полезни</a:t>
            </a:r>
            <a:r>
              <a:rPr lang="ru-RU" sz="1400" i="1" kern="0" dirty="0">
                <a:solidFill>
                  <a:schemeClr val="bg1"/>
                </a:solidFill>
                <a:cs typeface="Arial" pitchFamily="34" charset="0"/>
              </a:rPr>
              <a:t> модели</a:t>
            </a:r>
          </a:p>
          <a:p>
            <a:pPr marL="285750" lvl="1" indent="-2857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400" i="1" kern="0" dirty="0" err="1">
                <a:solidFill>
                  <a:schemeClr val="bg1"/>
                </a:solidFill>
                <a:cs typeface="Arial" pitchFamily="34" charset="0"/>
              </a:rPr>
              <a:t>технологични</a:t>
            </a:r>
            <a:r>
              <a:rPr lang="ru-RU" sz="1400" i="1" kern="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400" i="1" kern="0" dirty="0" err="1">
                <a:solidFill>
                  <a:schemeClr val="bg1"/>
                </a:solidFill>
                <a:cs typeface="Arial" pitchFamily="34" charset="0"/>
              </a:rPr>
              <a:t>центрове</a:t>
            </a:r>
            <a:r>
              <a:rPr lang="ru-RU" sz="1400" i="1" kern="0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ru-RU" sz="1400" i="1" kern="0" dirty="0" err="1">
                <a:solidFill>
                  <a:schemeClr val="bg1"/>
                </a:solidFill>
                <a:cs typeface="Arial" pitchFamily="34" charset="0"/>
              </a:rPr>
              <a:t>специализирани</a:t>
            </a:r>
            <a:r>
              <a:rPr lang="ru-RU" sz="1400" i="1" kern="0" dirty="0">
                <a:solidFill>
                  <a:schemeClr val="bg1"/>
                </a:solidFill>
                <a:cs typeface="Arial" pitchFamily="34" charset="0"/>
              </a:rPr>
              <a:t> по </a:t>
            </a:r>
            <a:r>
              <a:rPr lang="ru-RU" sz="1400" i="1" kern="0" dirty="0" err="1">
                <a:solidFill>
                  <a:schemeClr val="bg1"/>
                </a:solidFill>
                <a:cs typeface="Arial" pitchFamily="34" charset="0"/>
              </a:rPr>
              <a:t>сектори</a:t>
            </a:r>
            <a:endParaRPr lang="ru-RU" sz="1400" i="1" kern="0" dirty="0">
              <a:solidFill>
                <a:schemeClr val="bg1"/>
              </a:solidFill>
              <a:cs typeface="Arial" pitchFamily="34" charset="0"/>
            </a:endParaRPr>
          </a:p>
          <a:p>
            <a:pPr marL="285750" lvl="1" indent="-2857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400" i="1" kern="0" dirty="0">
                <a:solidFill>
                  <a:schemeClr val="bg1"/>
                </a:solidFill>
                <a:cs typeface="Arial" pitchFamily="34" charset="0"/>
              </a:rPr>
              <a:t>развитие и </a:t>
            </a:r>
            <a:r>
              <a:rPr lang="ru-RU" sz="1400" i="1" kern="0" dirty="0" err="1">
                <a:solidFill>
                  <a:schemeClr val="bg1"/>
                </a:solidFill>
                <a:cs typeface="Arial" pitchFamily="34" charset="0"/>
              </a:rPr>
              <a:t>надграждане</a:t>
            </a:r>
            <a:r>
              <a:rPr lang="ru-RU" sz="1400" i="1" kern="0" dirty="0">
                <a:solidFill>
                  <a:schemeClr val="bg1"/>
                </a:solidFill>
                <a:cs typeface="Arial" pitchFamily="34" charset="0"/>
              </a:rPr>
              <a:t> на </a:t>
            </a:r>
            <a:r>
              <a:rPr lang="ru-RU" sz="1400" i="1" kern="0" dirty="0" err="1">
                <a:solidFill>
                  <a:schemeClr val="bg1"/>
                </a:solidFill>
                <a:cs typeface="Arial" pitchFamily="34" charset="0"/>
              </a:rPr>
              <a:t>пилотния</a:t>
            </a:r>
            <a:r>
              <a:rPr lang="ru-RU" sz="1400" i="1" kern="0" dirty="0">
                <a:solidFill>
                  <a:schemeClr val="bg1"/>
                </a:solidFill>
                <a:cs typeface="Arial" pitchFamily="34" charset="0"/>
              </a:rPr>
              <a:t> проект за технологичен парк „София </a:t>
            </a:r>
            <a:r>
              <a:rPr lang="ru-RU" sz="1400" i="1" kern="0" dirty="0" err="1">
                <a:solidFill>
                  <a:schemeClr val="bg1"/>
                </a:solidFill>
                <a:cs typeface="Arial" pitchFamily="34" charset="0"/>
              </a:rPr>
              <a:t>Техпарк</a:t>
            </a:r>
            <a:r>
              <a:rPr lang="ru-RU" sz="1400" i="1" kern="0" dirty="0" smtClean="0">
                <a:solidFill>
                  <a:schemeClr val="bg1"/>
                </a:solidFill>
                <a:cs typeface="Arial" pitchFamily="34" charset="0"/>
              </a:rPr>
              <a:t>“</a:t>
            </a:r>
          </a:p>
          <a:p>
            <a:pPr marL="0" lvl="1" algn="just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1400" kern="0" dirty="0" smtClean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2400" i="1" dirty="0" smtClean="0"/>
              <a:t>ПО 1: </a:t>
            </a:r>
            <a:r>
              <a:rPr lang="ru-RU" sz="2400" i="1" dirty="0" err="1" smtClean="0"/>
              <a:t>Предприемачество</a:t>
            </a:r>
            <a:r>
              <a:rPr lang="ru-RU" sz="2400" i="1" dirty="0"/>
              <a:t>, </a:t>
            </a:r>
            <a:r>
              <a:rPr lang="ru-RU" sz="2400" i="1" dirty="0" err="1" smtClean="0"/>
              <a:t>експортен</a:t>
            </a:r>
            <a:r>
              <a:rPr lang="ru-RU" sz="2400" i="1" dirty="0"/>
              <a:t> </a:t>
            </a:r>
            <a:r>
              <a:rPr lang="bg-BG" sz="2400" i="1" dirty="0" smtClean="0"/>
              <a:t>и производствен потенциал</a:t>
            </a:r>
            <a:r>
              <a:rPr lang="ru-RU" sz="2400" i="1" dirty="0" smtClean="0"/>
              <a:t> (2/</a:t>
            </a:r>
            <a:r>
              <a:rPr lang="bg-BG" sz="2400" i="1" dirty="0"/>
              <a:t>2</a:t>
            </a:r>
            <a:r>
              <a:rPr lang="ru-RU" sz="2400" i="1" dirty="0"/>
              <a:t>)</a:t>
            </a:r>
            <a:endParaRPr lang="ru-RU" sz="2400" i="1" dirty="0" smtClean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44476" y="1769393"/>
            <a:ext cx="8605836" cy="939528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 eaLnBrk="1" fontAlgn="auto" hangingPunct="1">
              <a:spcBef>
                <a:spcPct val="35000"/>
              </a:spcBef>
              <a:spcAft>
                <a:spcPts val="0"/>
              </a:spcAft>
              <a:buClr>
                <a:srgbClr val="1F497D"/>
              </a:buClr>
              <a:buSzPct val="110000"/>
              <a:defRPr/>
            </a:pP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Засилване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на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експортния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и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производствения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капацитет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на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предприятията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, технологично развитие, трансфер на знания и технологии и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иновации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,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които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водят до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повишаване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на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конкурентоспособността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и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продуктивността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на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предприятията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и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създаване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на нови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възможности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на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международните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 </a:t>
            </a:r>
            <a:r>
              <a:rPr lang="ru-RU" sz="1400" b="1" i="1" kern="0" dirty="0" err="1">
                <a:solidFill>
                  <a:sysClr val="windowText" lastClr="000000"/>
                </a:solidFill>
                <a:cs typeface="Arial" pitchFamily="34" charset="0"/>
              </a:rPr>
              <a:t>пазари</a:t>
            </a:r>
            <a:r>
              <a:rPr lang="ru-RU" sz="1400" b="1" i="1" kern="0" dirty="0">
                <a:solidFill>
                  <a:sysClr val="windowText" lastClr="000000"/>
                </a:solidFill>
                <a:cs typeface="Arial" pitchFamily="34" charset="0"/>
              </a:rPr>
              <a:t>.</a:t>
            </a:r>
            <a:endParaRPr lang="bg-BG" sz="1400" b="1" i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4473" y="1340768"/>
            <a:ext cx="8605838" cy="428625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Фокус</a:t>
            </a:r>
            <a:endParaRPr lang="en-US" sz="16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0800000">
            <a:off x="2154236" y="2751412"/>
            <a:ext cx="4786312" cy="287337"/>
          </a:xfrm>
          <a:prstGeom prst="triangle">
            <a:avLst>
              <a:gd name="adj" fmla="val 50000"/>
            </a:avLst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0488" tIns="44450" rIns="90488" bIns="44450" anchor="ctr"/>
          <a:lstStyle/>
          <a:p>
            <a:pPr eaLnBrk="0" fontAlgn="auto" hangingPunct="0">
              <a:spcAft>
                <a:spcPts val="0"/>
              </a:spcAft>
              <a:defRPr/>
            </a:pPr>
            <a:endParaRPr lang="de-DE" sz="16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475" y="3569593"/>
            <a:ext cx="4075113" cy="3172521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/>
          <a:lstStyle/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8"/>
              </a:buBlip>
              <a:defRPr/>
            </a:pPr>
            <a:endParaRPr lang="ru-RU" sz="1400" dirty="0" smtClean="0">
              <a:solidFill>
                <a:schemeClr val="bg1"/>
              </a:solidFill>
              <a:latin typeface="Arial" charset="0"/>
            </a:endParaRP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8"/>
              </a:buBlip>
              <a:defRPr/>
            </a:pPr>
            <a:r>
              <a:rPr lang="ru-RU" sz="1400" dirty="0" err="1" smtClean="0">
                <a:solidFill>
                  <a:schemeClr val="bg1"/>
                </a:solidFill>
                <a:latin typeface="Arial" charset="0"/>
              </a:rPr>
              <a:t>консултантска</a:t>
            </a:r>
            <a:r>
              <a:rPr lang="ru-RU" sz="1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и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инвестиционна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подкрепа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за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нововъзникващи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и/или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стартиращи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 предприятия в 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приоритетни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сектори</a:t>
            </a:r>
            <a:endParaRPr lang="ru-RU" sz="1400" dirty="0">
              <a:solidFill>
                <a:schemeClr val="bg1"/>
              </a:solidFill>
              <a:latin typeface="Arial" charset="0"/>
            </a:endParaRP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8"/>
              </a:buBlip>
              <a:defRPr/>
            </a:pPr>
            <a:r>
              <a:rPr lang="ru-RU" sz="1400" dirty="0">
                <a:solidFill>
                  <a:schemeClr val="bg1"/>
                </a:solidFill>
                <a:latin typeface="Arial" charset="0"/>
              </a:rPr>
              <a:t>обновление и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усъвършенстване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на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технологиите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с цел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подобряване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на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производителността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и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повишаване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на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ефективността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на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използването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на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ресурсите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чрез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въвеждане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на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водещи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технологични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решения</a:t>
            </a: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8"/>
              </a:buBlip>
              <a:defRPr/>
            </a:pP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инвестиционна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подкрепа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за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въвеждане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на нови ИКТ-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базирани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услуги, производство и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методи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на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разпространение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, приложения за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електронна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търговия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и </a:t>
            </a:r>
            <a:r>
              <a:rPr lang="ru-RU" sz="1400" dirty="0" err="1" smtClean="0">
                <a:solidFill>
                  <a:schemeClr val="bg1"/>
                </a:solidFill>
                <a:latin typeface="Arial" charset="0"/>
              </a:rPr>
              <a:t>други</a:t>
            </a:r>
            <a:endParaRPr lang="ru-RU" sz="1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4476" y="3140968"/>
            <a:ext cx="4075113" cy="428625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Примерни дейности (3)</a:t>
            </a:r>
            <a:endParaRPr lang="en-US" sz="16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75199" y="3140968"/>
            <a:ext cx="4075113" cy="428625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>
                <a:solidFill>
                  <a:sysClr val="windowText" lastClr="000000"/>
                </a:solidFill>
                <a:cs typeface="Arial" pitchFamily="34" charset="0"/>
              </a:rPr>
              <a:t>Примерни дейности </a:t>
            </a:r>
            <a:r>
              <a:rPr lang="bg-BG" sz="16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(4)</a:t>
            </a:r>
            <a:endParaRPr lang="en-US" sz="16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75198" y="3569592"/>
            <a:ext cx="4075113" cy="3172521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/>
          <a:lstStyle/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endParaRPr lang="ru-RU" sz="1400" dirty="0" smtClean="0">
              <a:solidFill>
                <a:schemeClr val="bg1"/>
              </a:solidFill>
              <a:latin typeface="Arial" charset="0"/>
            </a:endParaRP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r>
              <a:rPr lang="ru-RU" sz="1400" dirty="0" err="1" smtClean="0">
                <a:solidFill>
                  <a:schemeClr val="bg1"/>
                </a:solidFill>
                <a:latin typeface="Arial" charset="0"/>
              </a:rPr>
              <a:t>подобряване</a:t>
            </a:r>
            <a:r>
              <a:rPr lang="ru-RU" sz="1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на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производствените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процеси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в </a:t>
            </a:r>
            <a:r>
              <a:rPr lang="ru-RU" sz="1400" dirty="0" err="1" smtClean="0">
                <a:solidFill>
                  <a:schemeClr val="bg1"/>
                </a:solidFill>
                <a:latin typeface="Arial" charset="0"/>
              </a:rPr>
              <a:t>предприятията</a:t>
            </a:r>
            <a:r>
              <a:rPr lang="ru-RU" sz="1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 i="1" dirty="0" smtClean="0">
                <a:solidFill>
                  <a:schemeClr val="bg1"/>
                </a:solidFill>
                <a:latin typeface="Arial" charset="0"/>
              </a:rPr>
              <a:t>(международно </a:t>
            </a:r>
            <a:r>
              <a:rPr lang="ru-RU" sz="1400" i="1" dirty="0" err="1" smtClean="0">
                <a:solidFill>
                  <a:schemeClr val="bg1"/>
                </a:solidFill>
                <a:latin typeface="Arial" charset="0"/>
              </a:rPr>
              <a:t>признати</a:t>
            </a:r>
            <a:r>
              <a:rPr lang="ru-RU" sz="1400" i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 i="1" dirty="0" err="1" smtClean="0">
                <a:solidFill>
                  <a:schemeClr val="bg1"/>
                </a:solidFill>
                <a:latin typeface="Arial" charset="0"/>
              </a:rPr>
              <a:t>стандарти</a:t>
            </a:r>
            <a:r>
              <a:rPr lang="ru-RU" sz="1400" i="1" dirty="0" smtClean="0">
                <a:solidFill>
                  <a:schemeClr val="bg1"/>
                </a:solidFill>
                <a:latin typeface="Arial" charset="0"/>
              </a:rPr>
              <a:t> и </a:t>
            </a:r>
            <a:r>
              <a:rPr lang="ru-RU" sz="1400" i="1" dirty="0" err="1" smtClean="0">
                <a:solidFill>
                  <a:schemeClr val="bg1"/>
                </a:solidFill>
                <a:latin typeface="Arial" charset="0"/>
              </a:rPr>
              <a:t>сертификати</a:t>
            </a:r>
            <a:r>
              <a:rPr lang="ru-RU" sz="1400" i="1" dirty="0" smtClean="0">
                <a:solidFill>
                  <a:schemeClr val="bg1"/>
                </a:solidFill>
                <a:latin typeface="Arial" charset="0"/>
              </a:rPr>
              <a:t>; </a:t>
            </a:r>
            <a:r>
              <a:rPr lang="ru-RU" sz="1400" i="1" dirty="0" err="1" smtClean="0">
                <a:solidFill>
                  <a:schemeClr val="bg1"/>
                </a:solidFill>
                <a:latin typeface="Arial" charset="0"/>
              </a:rPr>
              <a:t>системи</a:t>
            </a:r>
            <a:r>
              <a:rPr lang="ru-RU" sz="1400" i="1" dirty="0" smtClean="0">
                <a:solidFill>
                  <a:schemeClr val="bg1"/>
                </a:solidFill>
                <a:latin typeface="Arial" charset="0"/>
              </a:rPr>
              <a:t> за управление на </a:t>
            </a:r>
            <a:r>
              <a:rPr lang="ru-RU" sz="1400" i="1" dirty="0" err="1" smtClean="0">
                <a:solidFill>
                  <a:schemeClr val="bg1"/>
                </a:solidFill>
                <a:latin typeface="Arial" charset="0"/>
              </a:rPr>
              <a:t>ресурсите</a:t>
            </a:r>
            <a:r>
              <a:rPr lang="ru-RU" sz="1400" i="1" dirty="0" smtClean="0">
                <a:solidFill>
                  <a:schemeClr val="bg1"/>
                </a:solidFill>
                <a:latin typeface="Arial" charset="0"/>
              </a:rPr>
              <a:t> и др.</a:t>
            </a:r>
            <a:r>
              <a:rPr lang="en-US" sz="1400" i="1" dirty="0" smtClean="0">
                <a:solidFill>
                  <a:schemeClr val="bg1"/>
                </a:solidFill>
                <a:latin typeface="Arial" charset="0"/>
              </a:rPr>
              <a:t>)</a:t>
            </a:r>
            <a:endParaRPr lang="ru-RU" sz="1400" i="1" dirty="0">
              <a:solidFill>
                <a:schemeClr val="bg1"/>
              </a:solidFill>
              <a:latin typeface="Arial" charset="0"/>
            </a:endParaRP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подкрепа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за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развитието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на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съществуващи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клъстери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и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подпомагане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на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новосъздадени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такива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в случай на обоснована </a:t>
            </a:r>
            <a:r>
              <a:rPr lang="ru-RU" sz="1400" dirty="0" err="1" smtClean="0">
                <a:solidFill>
                  <a:schemeClr val="bg1"/>
                </a:solidFill>
                <a:latin typeface="Arial" charset="0"/>
              </a:rPr>
              <a:t>необходимост</a:t>
            </a:r>
            <a:endParaRPr lang="ru-RU" sz="1400" dirty="0">
              <a:solidFill>
                <a:schemeClr val="bg1"/>
              </a:solidFill>
              <a:latin typeface="Arial" charset="0"/>
            </a:endParaRP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подкрепа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за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бързорастящи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Arial" charset="0"/>
              </a:rPr>
              <a:t>предприятия</a:t>
            </a:r>
            <a:endParaRPr lang="ru-RU" sz="1400" dirty="0">
              <a:solidFill>
                <a:schemeClr val="bg1"/>
              </a:solidFill>
              <a:latin typeface="Arial" charset="0"/>
            </a:endParaRP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предоставяне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на услуги за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подкрепа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на бизнеса, в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т.ч</a:t>
            </a:r>
            <a:r>
              <a:rPr lang="ru-RU" sz="1400" dirty="0" smtClean="0">
                <a:solidFill>
                  <a:schemeClr val="bg1"/>
                </a:solidFill>
                <a:latin typeface="Arial" charset="0"/>
              </a:rPr>
              <a:t>. интернационализация, </a:t>
            </a:r>
            <a:r>
              <a:rPr lang="ru-RU" sz="1400" dirty="0" err="1" smtClean="0">
                <a:solidFill>
                  <a:schemeClr val="bg1"/>
                </a:solidFill>
                <a:latin typeface="Arial" charset="0"/>
              </a:rPr>
              <a:t>популяризиране</a:t>
            </a:r>
            <a:r>
              <a:rPr lang="ru-RU" sz="1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и маркетинг на </a:t>
            </a:r>
            <a:r>
              <a:rPr lang="ru-RU" sz="1400" dirty="0" smtClean="0">
                <a:solidFill>
                  <a:schemeClr val="bg1"/>
                </a:solidFill>
                <a:latin typeface="Arial" charset="0"/>
              </a:rPr>
              <a:t>туризма</a:t>
            </a:r>
            <a:endParaRPr lang="ru-RU" sz="14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3993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i="1" dirty="0" smtClean="0"/>
              <a:t>ПО 2: </a:t>
            </a:r>
            <a:r>
              <a:rPr lang="ru-RU" sz="2400" i="1" dirty="0"/>
              <a:t>Зелена и </a:t>
            </a:r>
            <a:r>
              <a:rPr lang="ru-RU" sz="2400" i="1" dirty="0" err="1"/>
              <a:t>ефективна</a:t>
            </a:r>
            <a:r>
              <a:rPr lang="ru-RU" sz="2400" i="1" dirty="0"/>
              <a:t> </a:t>
            </a:r>
            <a:r>
              <a:rPr lang="ru-RU" sz="2400" i="1" dirty="0" err="1"/>
              <a:t>икономика</a:t>
            </a:r>
            <a:r>
              <a:rPr lang="ru-RU" sz="2400" i="1" dirty="0"/>
              <a:t> </a:t>
            </a:r>
            <a:r>
              <a:rPr lang="ru-RU" sz="2400" i="1" dirty="0" smtClean="0"/>
              <a:t>(1/</a:t>
            </a:r>
            <a:r>
              <a:rPr lang="bg-BG" sz="2400" i="1" dirty="0" smtClean="0"/>
              <a:t>1</a:t>
            </a:r>
            <a:r>
              <a:rPr lang="ru-RU" sz="2400" i="1" dirty="0" smtClean="0"/>
              <a:t>)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44475" y="1885951"/>
            <a:ext cx="8605837" cy="82297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 eaLnBrk="1" fontAlgn="auto" hangingPunct="1">
              <a:spcBef>
                <a:spcPct val="35000"/>
              </a:spcBef>
              <a:spcAft>
                <a:spcPts val="0"/>
              </a:spcAft>
              <a:buClr>
                <a:srgbClr val="1F497D"/>
              </a:buClr>
              <a:buSzPct val="110000"/>
              <a:defRPr/>
            </a:pPr>
            <a:r>
              <a:rPr lang="ru-RU" sz="1400" b="1" i="1" kern="0" dirty="0" err="1" smtClean="0">
                <a:solidFill>
                  <a:sysClr val="windowText" lastClr="000000"/>
                </a:solidFill>
              </a:rPr>
              <a:t>Повишаване</a:t>
            </a:r>
            <a:r>
              <a:rPr lang="ru-RU" sz="1400" b="1" i="1" kern="0" dirty="0" smtClean="0">
                <a:solidFill>
                  <a:sysClr val="windowText" lastClr="000000"/>
                </a:solidFill>
              </a:rPr>
              <a:t> </a:t>
            </a:r>
            <a:r>
              <a:rPr lang="ru-RU" sz="1400" b="1" i="1" kern="0" dirty="0">
                <a:solidFill>
                  <a:sysClr val="windowText" lastClr="000000"/>
                </a:solidFill>
              </a:rPr>
              <a:t>на </a:t>
            </a:r>
            <a:r>
              <a:rPr lang="ru-RU" sz="1400" b="1" i="1" kern="0" dirty="0" err="1">
                <a:solidFill>
                  <a:sysClr val="windowText" lastClr="000000"/>
                </a:solidFill>
              </a:rPr>
              <a:t>енергийната</a:t>
            </a:r>
            <a:r>
              <a:rPr lang="ru-RU" sz="1400" b="1" i="1" kern="0" dirty="0">
                <a:solidFill>
                  <a:sysClr val="windowText" lastClr="000000"/>
                </a:solidFill>
              </a:rPr>
              <a:t> и </a:t>
            </a:r>
            <a:r>
              <a:rPr lang="ru-RU" sz="1400" b="1" i="1" kern="0" dirty="0" err="1">
                <a:solidFill>
                  <a:sysClr val="windowText" lastClr="000000"/>
                </a:solidFill>
              </a:rPr>
              <a:t>ресурсната</a:t>
            </a:r>
            <a:r>
              <a:rPr lang="ru-RU" sz="1400" b="1" i="1" kern="0" dirty="0">
                <a:solidFill>
                  <a:sysClr val="windowText" lastClr="000000"/>
                </a:solidFill>
              </a:rPr>
              <a:t> </a:t>
            </a:r>
            <a:r>
              <a:rPr lang="ru-RU" sz="1400" b="1" i="1" kern="0" dirty="0" err="1">
                <a:solidFill>
                  <a:sysClr val="windowText" lastClr="000000"/>
                </a:solidFill>
              </a:rPr>
              <a:t>ефективност</a:t>
            </a:r>
            <a:r>
              <a:rPr lang="ru-RU" sz="1400" b="1" i="1" kern="0" dirty="0">
                <a:solidFill>
                  <a:sysClr val="windowText" lastClr="000000"/>
                </a:solidFill>
              </a:rPr>
              <a:t> на </a:t>
            </a:r>
            <a:r>
              <a:rPr lang="ru-RU" sz="1400" b="1" i="1" kern="0" dirty="0" err="1">
                <a:solidFill>
                  <a:sysClr val="windowText" lastClr="000000"/>
                </a:solidFill>
              </a:rPr>
              <a:t>предприятията</a:t>
            </a:r>
            <a:r>
              <a:rPr lang="ru-RU" sz="1400" b="1" i="1" kern="0" dirty="0">
                <a:solidFill>
                  <a:sysClr val="windowText" lastClr="000000"/>
                </a:solidFill>
              </a:rPr>
              <a:t> чрез </a:t>
            </a:r>
            <a:r>
              <a:rPr lang="ru-RU" sz="1400" b="1" i="1" kern="0" dirty="0" err="1">
                <a:solidFill>
                  <a:sysClr val="windowText" lastClr="000000"/>
                </a:solidFill>
              </a:rPr>
              <a:t>въвеждане</a:t>
            </a:r>
            <a:r>
              <a:rPr lang="ru-RU" sz="1400" b="1" i="1" kern="0" dirty="0">
                <a:solidFill>
                  <a:sysClr val="windowText" lastClr="000000"/>
                </a:solidFill>
              </a:rPr>
              <a:t> на </a:t>
            </a:r>
            <a:r>
              <a:rPr lang="ru-RU" sz="1400" b="1" i="1" kern="0" dirty="0" err="1">
                <a:solidFill>
                  <a:sysClr val="windowText" lastClr="000000"/>
                </a:solidFill>
              </a:rPr>
              <a:t>ниско-въглеродни</a:t>
            </a:r>
            <a:r>
              <a:rPr lang="ru-RU" sz="1400" b="1" i="1" kern="0" dirty="0">
                <a:solidFill>
                  <a:sysClr val="windowText" lastClr="000000"/>
                </a:solidFill>
              </a:rPr>
              <a:t> технологии, </a:t>
            </a:r>
            <a:r>
              <a:rPr lang="ru-RU" sz="1400" b="1" i="1" kern="0" dirty="0" err="1">
                <a:solidFill>
                  <a:sysClr val="windowText" lastClr="000000"/>
                </a:solidFill>
              </a:rPr>
              <a:t>екоиновации</a:t>
            </a:r>
            <a:r>
              <a:rPr lang="ru-RU" sz="1400" b="1" i="1" kern="0" dirty="0">
                <a:solidFill>
                  <a:sysClr val="windowText" lastClr="000000"/>
                </a:solidFill>
              </a:rPr>
              <a:t> и мерки в </a:t>
            </a:r>
            <a:r>
              <a:rPr lang="ru-RU" sz="1400" b="1" i="1" kern="0" dirty="0" err="1">
                <a:solidFill>
                  <a:sysClr val="windowText" lastClr="000000"/>
                </a:solidFill>
              </a:rPr>
              <a:t>подкрепа</a:t>
            </a:r>
            <a:r>
              <a:rPr lang="ru-RU" sz="1400" b="1" i="1" kern="0" dirty="0">
                <a:solidFill>
                  <a:sysClr val="windowText" lastClr="000000"/>
                </a:solidFill>
              </a:rPr>
              <a:t> на </a:t>
            </a:r>
            <a:r>
              <a:rPr lang="ru-RU" sz="1400" b="1" i="1" kern="0" dirty="0" err="1">
                <a:solidFill>
                  <a:sysClr val="windowText" lastClr="000000"/>
                </a:solidFill>
              </a:rPr>
              <a:t>повишаване</a:t>
            </a:r>
            <a:r>
              <a:rPr lang="ru-RU" sz="1400" b="1" i="1" kern="0" dirty="0">
                <a:solidFill>
                  <a:sysClr val="windowText" lastClr="000000"/>
                </a:solidFill>
              </a:rPr>
              <a:t> на </a:t>
            </a:r>
            <a:r>
              <a:rPr lang="ru-RU" sz="1400" b="1" i="1" kern="0" dirty="0" err="1">
                <a:solidFill>
                  <a:sysClr val="windowText" lastClr="000000"/>
                </a:solidFill>
              </a:rPr>
              <a:t>енергийната</a:t>
            </a:r>
            <a:r>
              <a:rPr lang="ru-RU" sz="1400" b="1" i="1" kern="0" dirty="0">
                <a:solidFill>
                  <a:sysClr val="windowText" lastClr="000000"/>
                </a:solidFill>
              </a:rPr>
              <a:t> </a:t>
            </a:r>
            <a:r>
              <a:rPr lang="ru-RU" sz="1400" b="1" i="1" kern="0" dirty="0" err="1">
                <a:solidFill>
                  <a:sysClr val="windowText" lastClr="000000"/>
                </a:solidFill>
              </a:rPr>
              <a:t>ефективност</a:t>
            </a:r>
            <a:r>
              <a:rPr lang="ru-RU" sz="1400" b="1" i="1" kern="0" dirty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4475" y="1454150"/>
            <a:ext cx="8605838" cy="428625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Фокус</a:t>
            </a:r>
            <a:endParaRPr lang="en-US" sz="16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0800000">
            <a:off x="2154237" y="2755844"/>
            <a:ext cx="4786312" cy="287337"/>
          </a:xfrm>
          <a:prstGeom prst="triangle">
            <a:avLst>
              <a:gd name="adj" fmla="val 50000"/>
            </a:avLst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0488" tIns="44450" rIns="90488" bIns="44450" anchor="ctr"/>
          <a:lstStyle/>
          <a:p>
            <a:pPr eaLnBrk="0" fontAlgn="auto" hangingPunct="0">
              <a:spcAft>
                <a:spcPts val="0"/>
              </a:spcAft>
              <a:defRPr/>
            </a:pPr>
            <a:endParaRPr lang="de-DE" sz="16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475" y="3569593"/>
            <a:ext cx="4075113" cy="3172521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/>
          <a:lstStyle/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endParaRPr lang="ru-RU" sz="1400" dirty="0" smtClean="0">
              <a:solidFill>
                <a:srgbClr val="000000"/>
              </a:solidFill>
              <a:latin typeface="Arial" charset="0"/>
            </a:endParaRP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r>
              <a:rPr lang="ru-RU" sz="1400" dirty="0" err="1" smtClean="0">
                <a:solidFill>
                  <a:srgbClr val="000000"/>
                </a:solidFill>
                <a:latin typeface="Arial" charset="0"/>
              </a:rPr>
              <a:t>внедряване</a:t>
            </a:r>
            <a:r>
              <a:rPr lang="ru-RU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на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високотехнологични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решения за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оптимизиране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на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производствените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процеси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и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намаляване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използването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rgbClr val="000000"/>
                </a:solidFill>
                <a:latin typeface="Arial" charset="0"/>
              </a:rPr>
              <a:t>суровини</a:t>
            </a:r>
            <a:endParaRPr lang="ru-RU" sz="1400" dirty="0">
              <a:solidFill>
                <a:srgbClr val="000000"/>
              </a:solidFill>
              <a:latin typeface="Arial" charset="0"/>
            </a:endParaRP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внедряване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на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съвременни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технологии за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влагане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на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отпадъците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като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суровина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в ново производство и/или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други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алтернативни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Arial" charset="0"/>
              </a:rPr>
              <a:t>приложения</a:t>
            </a: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r>
              <a:rPr lang="ru-RU" sz="1400" dirty="0" err="1" smtClean="0">
                <a:solidFill>
                  <a:srgbClr val="000000"/>
                </a:solidFill>
                <a:latin typeface="Arial" charset="0"/>
              </a:rPr>
              <a:t>внедряване</a:t>
            </a:r>
            <a:r>
              <a:rPr lang="ru-RU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на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съвременни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безотпадни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Arial" charset="0"/>
              </a:rPr>
              <a:t>технологии</a:t>
            </a:r>
            <a:endParaRPr lang="ru-RU" sz="1400" dirty="0">
              <a:solidFill>
                <a:srgbClr val="000000"/>
              </a:solidFill>
              <a:latin typeface="Arial" charset="0"/>
            </a:endParaRP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r>
              <a:rPr lang="ru-RU" sz="1400" dirty="0" err="1" smtClean="0">
                <a:solidFill>
                  <a:srgbClr val="000000"/>
                </a:solidFill>
                <a:latin typeface="Arial" charset="0"/>
              </a:rPr>
              <a:t>внедряване</a:t>
            </a:r>
            <a:r>
              <a:rPr lang="ru-RU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на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иновационни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производствени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материали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и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повишаване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използването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на 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рециклируеми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latin typeface="Arial" charset="0"/>
              </a:rPr>
              <a:t>материали</a:t>
            </a:r>
            <a:r>
              <a:rPr lang="ru-RU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ru-RU" sz="1400" dirty="0">
              <a:solidFill>
                <a:srgbClr val="000000"/>
              </a:solidFill>
              <a:latin typeface="Arial" charset="0"/>
            </a:endParaRPr>
          </a:p>
          <a:p>
            <a:pPr marL="0" lvl="1" algn="just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1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4476" y="3140968"/>
            <a:ext cx="4075113" cy="428625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Примерни дейности (1)</a:t>
            </a:r>
            <a:endParaRPr lang="en-US" sz="16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75199" y="3140968"/>
            <a:ext cx="4075113" cy="428625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>
                <a:solidFill>
                  <a:sysClr val="windowText" lastClr="000000"/>
                </a:solidFill>
                <a:cs typeface="Arial" pitchFamily="34" charset="0"/>
              </a:rPr>
              <a:t>Примерни дейности </a:t>
            </a:r>
            <a:r>
              <a:rPr lang="bg-BG" sz="16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(2)</a:t>
            </a:r>
            <a:endParaRPr lang="en-US" sz="1600" b="1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75198" y="3569592"/>
            <a:ext cx="4075113" cy="3172521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/>
          <a:lstStyle/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8"/>
              </a:buBlip>
              <a:defRPr/>
            </a:pPr>
            <a:endParaRPr lang="ru-RU" sz="1400" dirty="0" smtClean="0">
              <a:solidFill>
                <a:srgbClr val="000000"/>
              </a:solidFill>
              <a:latin typeface="Arial" charset="0"/>
            </a:endParaRP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r>
              <a:rPr lang="ru-RU" sz="1400" dirty="0" err="1" smtClean="0">
                <a:solidFill>
                  <a:schemeClr val="bg1"/>
                </a:solidFill>
              </a:rPr>
              <a:t>внедряване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на технологии за производство на „зелени </a:t>
            </a:r>
            <a:r>
              <a:rPr lang="ru-RU" sz="1400" dirty="0" err="1">
                <a:solidFill>
                  <a:schemeClr val="bg1"/>
                </a:solidFill>
              </a:rPr>
              <a:t>продукти</a:t>
            </a:r>
            <a:r>
              <a:rPr lang="ru-RU" sz="1400" dirty="0" smtClean="0">
                <a:solidFill>
                  <a:schemeClr val="bg1"/>
                </a:solidFill>
              </a:rPr>
              <a:t>“</a:t>
            </a:r>
            <a:endParaRPr lang="ru-RU" sz="1400" dirty="0">
              <a:solidFill>
                <a:schemeClr val="bg1"/>
              </a:solidFill>
            </a:endParaRP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r>
              <a:rPr lang="ru-RU" sz="1400" dirty="0" err="1" smtClean="0">
                <a:solidFill>
                  <a:schemeClr val="bg1"/>
                </a:solidFill>
              </a:rPr>
              <a:t>консултантски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услуги за </a:t>
            </a:r>
            <a:r>
              <a:rPr lang="ru-RU" sz="1400" dirty="0" err="1">
                <a:solidFill>
                  <a:schemeClr val="bg1"/>
                </a:solidFill>
              </a:rPr>
              <a:t>идентифициране</a:t>
            </a:r>
            <a:r>
              <a:rPr lang="ru-RU" sz="1400" dirty="0">
                <a:solidFill>
                  <a:schemeClr val="bg1"/>
                </a:solidFill>
              </a:rPr>
              <a:t> на мерки за </a:t>
            </a:r>
            <a:r>
              <a:rPr lang="ru-RU" sz="1400" dirty="0" err="1">
                <a:solidFill>
                  <a:schemeClr val="bg1"/>
                </a:solidFill>
              </a:rPr>
              <a:t>подобряване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ресурсната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ефективност</a:t>
            </a:r>
            <a:r>
              <a:rPr lang="ru-RU" sz="1400" dirty="0">
                <a:solidFill>
                  <a:schemeClr val="bg1"/>
                </a:solidFill>
              </a:rPr>
              <a:t> и устойчиво </a:t>
            </a:r>
            <a:r>
              <a:rPr lang="ru-RU" sz="1400" dirty="0" err="1">
                <a:solidFill>
                  <a:schemeClr val="bg1"/>
                </a:solidFill>
              </a:rPr>
              <a:t>използване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 smtClean="0">
                <a:solidFill>
                  <a:schemeClr val="bg1"/>
                </a:solidFill>
              </a:rPr>
              <a:t>суровините</a:t>
            </a:r>
            <a:endParaRPr lang="ru-RU" sz="1400" dirty="0" smtClean="0">
              <a:solidFill>
                <a:schemeClr val="bg1"/>
              </a:solidFill>
            </a:endParaRP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r>
              <a:rPr lang="ru-RU" sz="1400" dirty="0" err="1">
                <a:solidFill>
                  <a:schemeClr val="bg1"/>
                </a:solidFill>
              </a:rPr>
              <a:t>подкрепа</a:t>
            </a:r>
            <a:r>
              <a:rPr lang="ru-RU" sz="1400" dirty="0">
                <a:solidFill>
                  <a:schemeClr val="bg1"/>
                </a:solidFill>
              </a:rPr>
              <a:t> за </a:t>
            </a:r>
            <a:r>
              <a:rPr lang="ru-RU" sz="1400" dirty="0" err="1">
                <a:solidFill>
                  <a:schemeClr val="bg1"/>
                </a:solidFill>
              </a:rPr>
              <a:t>повишаване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енергийната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ефективност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 smtClean="0">
                <a:solidFill>
                  <a:schemeClr val="bg1"/>
                </a:solidFill>
              </a:rPr>
              <a:t>предприятията</a:t>
            </a:r>
            <a:endParaRPr lang="ru-RU" sz="1400" dirty="0" smtClean="0">
              <a:solidFill>
                <a:schemeClr val="bg1"/>
              </a:solidFill>
            </a:endParaRP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r>
              <a:rPr lang="ru-RU" sz="1400" dirty="0" err="1" smtClean="0">
                <a:solidFill>
                  <a:schemeClr val="bg1"/>
                </a:solidFill>
              </a:rPr>
              <a:t>разработване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на методики за оценка и </a:t>
            </a:r>
            <a:r>
              <a:rPr lang="ru-RU" sz="1400" dirty="0" err="1">
                <a:solidFill>
                  <a:schemeClr val="bg1"/>
                </a:solidFill>
              </a:rPr>
              <a:t>въвеждането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финансови</a:t>
            </a:r>
            <a:r>
              <a:rPr lang="ru-RU" sz="1400" dirty="0">
                <a:solidFill>
                  <a:schemeClr val="bg1"/>
                </a:solidFill>
              </a:rPr>
              <a:t> и </a:t>
            </a:r>
            <a:r>
              <a:rPr lang="ru-RU" sz="1400" dirty="0" err="1">
                <a:solidFill>
                  <a:schemeClr val="bg1"/>
                </a:solidFill>
              </a:rPr>
              <a:t>други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механизми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областта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енергийната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ефективност</a:t>
            </a:r>
            <a:r>
              <a:rPr lang="ru-RU" sz="1400" dirty="0">
                <a:solidFill>
                  <a:schemeClr val="bg1"/>
                </a:solidFill>
              </a:rPr>
              <a:t> и ВЕИ, </a:t>
            </a:r>
            <a:r>
              <a:rPr lang="ru-RU" sz="1400" dirty="0" err="1">
                <a:solidFill>
                  <a:schemeClr val="bg1"/>
                </a:solidFill>
              </a:rPr>
              <a:t>както</a:t>
            </a:r>
            <a:r>
              <a:rPr lang="ru-RU" sz="1400" dirty="0">
                <a:solidFill>
                  <a:schemeClr val="bg1"/>
                </a:solidFill>
              </a:rPr>
              <a:t> и </a:t>
            </a:r>
            <a:r>
              <a:rPr lang="ru-RU" sz="1400" dirty="0" err="1">
                <a:solidFill>
                  <a:schemeClr val="bg1"/>
                </a:solidFill>
              </a:rPr>
              <a:t>популяризирането</a:t>
            </a:r>
            <a:r>
              <a:rPr lang="ru-RU" sz="1400" dirty="0">
                <a:solidFill>
                  <a:schemeClr val="bg1"/>
                </a:solidFill>
              </a:rPr>
              <a:t> й</a:t>
            </a: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8"/>
              </a:buBlip>
              <a:defRPr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271463" lvl="1" indent="-271463" algn="just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8"/>
              </a:buBlip>
              <a:defRPr/>
            </a:pPr>
            <a:endParaRPr lang="ru-RU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5753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72JRiKl0qAEBlBiuKV_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72JRiKl0qAEBlBiuKV_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72JRiKl0qAEBlBiuKV_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72JRiKl0qAEBlBiuKV_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72JRiKl0qAEBlBiuKV_Q"/>
</p:tagLst>
</file>

<file path=ppt/theme/theme1.xml><?xml version="1.0" encoding="utf-8"?>
<a:theme xmlns:a="http://schemas.openxmlformats.org/drawingml/2006/main" name="Ppt0000003">
  <a:themeElements>
    <a:clrScheme name="Ppt0000003 1">
      <a:dk1>
        <a:srgbClr val="050595"/>
      </a:dk1>
      <a:lt1>
        <a:srgbClr val="FFFFFF"/>
      </a:lt1>
      <a:dk2>
        <a:srgbClr val="000000"/>
      </a:dk2>
      <a:lt2>
        <a:srgbClr val="FFFF99"/>
      </a:lt2>
      <a:accent1>
        <a:srgbClr val="FFC000"/>
      </a:accent1>
      <a:accent2>
        <a:srgbClr val="3497AE"/>
      </a:accent2>
      <a:accent3>
        <a:srgbClr val="AAAAAA"/>
      </a:accent3>
      <a:accent4>
        <a:srgbClr val="DADADA"/>
      </a:accent4>
      <a:accent5>
        <a:srgbClr val="FFDCAA"/>
      </a:accent5>
      <a:accent6>
        <a:srgbClr val="2E889D"/>
      </a:accent6>
      <a:hlink>
        <a:srgbClr val="F3EB4F"/>
      </a:hlink>
      <a:folHlink>
        <a:srgbClr val="7DDDFF"/>
      </a:folHlink>
    </a:clrScheme>
    <a:fontScheme name="Ppt0000003">
      <a:majorFont>
        <a:latin typeface="Calibri"/>
        <a:ea typeface=""/>
        <a:cs typeface="Arial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0000003 1">
        <a:dk1>
          <a:srgbClr val="050595"/>
        </a:dk1>
        <a:lt1>
          <a:srgbClr val="FFFFFF"/>
        </a:lt1>
        <a:dk2>
          <a:srgbClr val="000000"/>
        </a:dk2>
        <a:lt2>
          <a:srgbClr val="FFFF99"/>
        </a:lt2>
        <a:accent1>
          <a:srgbClr val="FFC000"/>
        </a:accent1>
        <a:accent2>
          <a:srgbClr val="3497AE"/>
        </a:accent2>
        <a:accent3>
          <a:srgbClr val="AAAAAA"/>
        </a:accent3>
        <a:accent4>
          <a:srgbClr val="DADADA"/>
        </a:accent4>
        <a:accent5>
          <a:srgbClr val="FFDCAA"/>
        </a:accent5>
        <a:accent6>
          <a:srgbClr val="2E889D"/>
        </a:accent6>
        <a:hlink>
          <a:srgbClr val="F3EB4F"/>
        </a:hlink>
        <a:folHlink>
          <a:srgbClr val="7DDD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t0000003">
  <a:themeElements>
    <a:clrScheme name="Ppt0000003 1">
      <a:dk1>
        <a:srgbClr val="050595"/>
      </a:dk1>
      <a:lt1>
        <a:srgbClr val="FFFFFF"/>
      </a:lt1>
      <a:dk2>
        <a:srgbClr val="000000"/>
      </a:dk2>
      <a:lt2>
        <a:srgbClr val="FFFF99"/>
      </a:lt2>
      <a:accent1>
        <a:srgbClr val="FFC000"/>
      </a:accent1>
      <a:accent2>
        <a:srgbClr val="3497AE"/>
      </a:accent2>
      <a:accent3>
        <a:srgbClr val="AAAAAA"/>
      </a:accent3>
      <a:accent4>
        <a:srgbClr val="DADADA"/>
      </a:accent4>
      <a:accent5>
        <a:srgbClr val="FFDCAA"/>
      </a:accent5>
      <a:accent6>
        <a:srgbClr val="2E889D"/>
      </a:accent6>
      <a:hlink>
        <a:srgbClr val="F3EB4F"/>
      </a:hlink>
      <a:folHlink>
        <a:srgbClr val="7DDDFF"/>
      </a:folHlink>
    </a:clrScheme>
    <a:fontScheme name="Ppt0000003">
      <a:majorFont>
        <a:latin typeface="Calibri"/>
        <a:ea typeface=""/>
        <a:cs typeface="Arial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0000003 1">
        <a:dk1>
          <a:srgbClr val="050595"/>
        </a:dk1>
        <a:lt1>
          <a:srgbClr val="FFFFFF"/>
        </a:lt1>
        <a:dk2>
          <a:srgbClr val="000000"/>
        </a:dk2>
        <a:lt2>
          <a:srgbClr val="FFFF99"/>
        </a:lt2>
        <a:accent1>
          <a:srgbClr val="FFC000"/>
        </a:accent1>
        <a:accent2>
          <a:srgbClr val="3497AE"/>
        </a:accent2>
        <a:accent3>
          <a:srgbClr val="AAAAAA"/>
        </a:accent3>
        <a:accent4>
          <a:srgbClr val="DADADA"/>
        </a:accent4>
        <a:accent5>
          <a:srgbClr val="FFDCAA"/>
        </a:accent5>
        <a:accent6>
          <a:srgbClr val="2E889D"/>
        </a:accent6>
        <a:hlink>
          <a:srgbClr val="F3EB4F"/>
        </a:hlink>
        <a:folHlink>
          <a:srgbClr val="7DDD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4029</TotalTime>
  <Words>1290</Words>
  <Application>Microsoft Office PowerPoint</Application>
  <PresentationFormat>On-screen Show (4:3)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Ppt0000003</vt:lpstr>
      <vt:lpstr>1_Ppt0000003</vt:lpstr>
      <vt:lpstr>PowerPoint Presentation</vt:lpstr>
      <vt:lpstr>ОП „Иновации и конкурентоспособност“ Напредък в подготовката на програмата </vt:lpstr>
      <vt:lpstr>ОП „Иновации и конкурентоспособност“ Идентифицирани основни проблеми пред икономиката </vt:lpstr>
      <vt:lpstr>ОП „Иновации и конкурентоспособност“ Основни предизвикателства пред икономиката. Визия и бюджет на ОПИК.</vt:lpstr>
      <vt:lpstr>ОП „Иновации и конкурентоспособност“  Приоритети </vt:lpstr>
      <vt:lpstr>ОП „Иновации и конкурентоспособност“ Подход</vt:lpstr>
      <vt:lpstr>ПО 1: Предприемачество, експортен и производствен потенциал (1/2)</vt:lpstr>
      <vt:lpstr>ПО 1: Предприемачество, експортен и производствен потенциал (2/2)</vt:lpstr>
      <vt:lpstr>ПО 2: Зелена и ефективна икономика (1/1)</vt:lpstr>
      <vt:lpstr>ОП „Иновации и конкурентоспособност“ Инструменти и бенефициенти</vt:lpstr>
      <vt:lpstr>PowerPoint Presentation</vt:lpstr>
    </vt:vector>
  </TitlesOfParts>
  <Company>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e.gerdjikova</dc:creator>
  <cp:lastModifiedBy>elenaivanova</cp:lastModifiedBy>
  <cp:revision>1007</cp:revision>
  <cp:lastPrinted>2013-10-23T10:14:36Z</cp:lastPrinted>
  <dcterms:created xsi:type="dcterms:W3CDTF">2011-06-13T12:15:19Z</dcterms:created>
  <dcterms:modified xsi:type="dcterms:W3CDTF">2013-10-23T11:14:01Z</dcterms:modified>
</cp:coreProperties>
</file>