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74" r:id="rId3"/>
    <p:sldId id="275" r:id="rId4"/>
    <p:sldId id="276" r:id="rId5"/>
    <p:sldId id="270" r:id="rId6"/>
    <p:sldId id="271" r:id="rId7"/>
    <p:sldId id="272" r:id="rId8"/>
    <p:sldId id="273" r:id="rId9"/>
    <p:sldId id="260" r:id="rId10"/>
    <p:sldId id="267" r:id="rId11"/>
    <p:sldId id="268" r:id="rId12"/>
    <p:sldId id="261" r:id="rId13"/>
    <p:sldId id="262" r:id="rId14"/>
    <p:sldId id="269" r:id="rId15"/>
    <p:sldId id="277" r:id="rId16"/>
    <p:sldId id="279" r:id="rId17"/>
    <p:sldId id="280" r:id="rId18"/>
    <p:sldId id="278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321"/>
    <a:srgbClr val="558D1A"/>
    <a:srgbClr val="61B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4DDDF-E0CD-4EE4-B29A-BD9DCA17FAE9}" type="datetimeFigureOut">
              <a:rPr lang="bg-BG" smtClean="0"/>
              <a:pPr/>
              <a:t>24.10.2013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B7C3F-837A-4B37-B274-D5D2A80096F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461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8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3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5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5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1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78E0-1CEB-4BBB-8782-0D23F7C782C6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EE89-EC7D-44AD-A284-200A076E2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6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512"/>
            <a:ext cx="8162902" cy="3840888"/>
          </a:xfrm>
          <a:gradFill flip="none" rotWithShape="1">
            <a:gsLst>
              <a:gs pos="0">
                <a:srgbClr val="337321"/>
              </a:gs>
              <a:gs pos="100000">
                <a:srgbClr val="61BF1A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bg-BG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:\Work\2011\SME_Cliona\FinalPackageDocuments\EurespPlusStyleGuide\E+ Style Guide\word\newsletter_hea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4681538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-NET-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"/>
            <a:ext cx="1124585" cy="1059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14" y="402557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702550" y="457200"/>
            <a:ext cx="1365250" cy="598986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Фондация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ГИС</a:t>
            </a:r>
            <a:endParaRPr kumimoji="0" lang="bg-BG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Трансфер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>Център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715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7321"/>
                </a:solidFill>
              </a:rPr>
              <a:t>25 </a:t>
            </a:r>
            <a:r>
              <a:rPr lang="bg-BG" sz="1600" dirty="0" smtClean="0">
                <a:solidFill>
                  <a:srgbClr val="337321"/>
                </a:solidFill>
              </a:rPr>
              <a:t>октомври 2013 г</a:t>
            </a:r>
            <a:r>
              <a:rPr lang="bg-BG" sz="1600" dirty="0" smtClean="0">
                <a:solidFill>
                  <a:srgbClr val="337321"/>
                </a:solidFill>
              </a:rPr>
              <a:t>.</a:t>
            </a:r>
          </a:p>
          <a:p>
            <a:r>
              <a:rPr lang="bg-BG" sz="1600" dirty="0" smtClean="0">
                <a:solidFill>
                  <a:srgbClr val="337321"/>
                </a:solidFill>
              </a:rPr>
              <a:t>София</a:t>
            </a:r>
            <a:endParaRPr lang="en-US" sz="1600" dirty="0">
              <a:solidFill>
                <a:srgbClr val="33732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905000"/>
            <a:ext cx="7739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ДОБРИ ПРАКТИКИ ПРИ ИЗПЪЛНЕНИЕТО НА </a:t>
            </a:r>
          </a:p>
          <a:p>
            <a:pPr algn="ctr"/>
            <a:r>
              <a:rPr lang="bg-BG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ЕНЕРГИЙНО ЕФЕКТИВНИ И ЕКО-УСЛУГИ И ТЕХНОЛОГИИ В ЧАСТНИЯ СЕКТОР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796135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Лектор: Николай Божков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http://www.gis-tc.org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http://www.euresp-plus.net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62000" y="3437692"/>
            <a:ext cx="770322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480175" algn="l"/>
              </a:tabLst>
            </a:pPr>
            <a:r>
              <a:rPr lang="bg-BG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Проект: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EURESP+, ENT/CIP/10/D</a:t>
            </a:r>
            <a:r>
              <a:rPr lang="bg-BG" sz="20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/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N02S00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80175" algn="l"/>
              </a:tabLst>
            </a:pPr>
            <a:r>
              <a:rPr kumimoji="0" lang="bg-BG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(Европейска регионална платформа за екологични услуги)</a:t>
            </a:r>
            <a:endParaRPr kumimoji="0" lang="bg-BG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5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295400"/>
            <a:ext cx="8153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Цели, мисия и някои трудности на фирмата: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Извършване на производствени дейности с оглед получаване на завършени продукти – метални детайли и изделия в различни области: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Приборостроене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Медицинска техника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Зъботехника</a:t>
            </a:r>
          </a:p>
          <a:p>
            <a:pPr algn="just"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За научна и развойна дейност се отделят 5% от фирмения оборот.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Налице са известни затруднения при финансирането на екологичните услуги и за иновации, произтичащи донякъде и от отдалечеността от обслужващите центрове.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Делът на оборота на фирмата е 10% на националния пазар и 90% извън страната (в Швейцария).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981200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Бъдещи планове: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Развитие в области, прилагащи сходни технологии за механично полиране.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Организиране на изцяло българско подизпълнение на дизайна и изработката на прецизни продукти за Швейцария.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Подизпълнение на тестови и научно-развойни дейности с пазарна насоченост.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2192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Производствени процеси във фирмата: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Механично полиране: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Заготовка и оразмеряване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Шлайфане и грубо полиране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Фино ръчно полиране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Суперфино крайно завършващо полиране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Обработка на детайлите за получаване на неблестящи повърхности: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Сатиниране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Матиране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Пясъкоструйна обработка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Други процеси: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Електроразрядно полиране и пасивиране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Прецизно лазерно гравиране на метали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Лакиране и изпичане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Качествен контрол на изхода на производствения процес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4478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14478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14478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14478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38100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38100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00600" y="38100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3810000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143000"/>
            <a:ext cx="8153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АНОНИМНА АНКЕТА СРЕД СЛУЖИТЕЛИТЕ НА ФИРМАТА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ОБЩО ПОТРЕБЛЕНИЕ НА СУРОВИНИ И РЕСУРСИ (оптимизация или прахосничество?): 85% определят политиката на фирмата в това отношение като относително добра или добра; 10% - като лоша и 5% като много лоша.</a:t>
            </a:r>
          </a:p>
          <a:p>
            <a:pPr marL="457200" indent="-457200" algn="just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ИЗТОЧНИЦИ И ПОТРЕБЛЕНИЕ НА ЕНЕРГИЯ (пестене или разхищение?): 75% определят политиката на фирмата в това отношение като относително добра или добра; 20% - като лоша; 5% – като много лоша. </a:t>
            </a:r>
          </a:p>
          <a:p>
            <a:pPr marL="457200" indent="-457200" algn="just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ПОТРЕБЛЕНИЕ НА ВОДА И УПРАВЛЕНИЕ НА ОТПАДЪЧНИТЕ ВОДИ: 75%   определят политиката на фирмата в това отношение като относително добра или добра; 10% – като лоша; 15% – като много лоша. </a:t>
            </a:r>
          </a:p>
          <a:p>
            <a:pPr marL="457200" indent="-457200" algn="just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ПРЕВЕНЦИЯ И НАМАЛЯВАНЕ НА ОТПАДЪЧНИЯ ПОТОК: 5% определят политиката на фирмата в това отношение като много добра; 90% - като относително добра или добра; 5%  – като лоша. </a:t>
            </a:r>
          </a:p>
          <a:p>
            <a:pPr marL="457200" indent="-457200" algn="just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ПРАКТИКА НА РАЗДЕЛНО СЪБИРАНЕ НА ОТПАДЪЦИ И РЕЦИКЛИРАНЕ: 75% смятат тази практика във фирмата за относително добра или добра; 10% – за лоша; 15% – за много лоша. 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219201"/>
            <a:ext cx="8153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АНОНИМНА АНКЕТА СРЕД СЛУЖИТЕЛИТЕ НА ФИРМАТА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ЗАМЪРСЯВАНЕ НА АТМОСФЕРНИЯ ВЪЗДУХ: 10% определят политиката на фирмата в това отношение като много добра; 50% - като относително добра или добра; 20%  – като лоша; 20%  – като много лоша.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КАЧЕСТВО НА ВЪЗДУХА В РАБОТНИТЕ ПОМЕЩЕНИЯ: 20% смятат, че качеството е лошо; 20% – че е много лошо; 60%  го приемат като относително добро или добро.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ЗДРАВОСЛОВНИ И БЕЗОПАСНИ УСЛОВИЯ НА РАБОТНОТО МЯСТО: 70% смятат, че  условията са добри или относително добри; 25% - че са лоши, 5% - че са много лоши.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НАМАЛЯВАНЕ И КОНТРОЛ НА ШУМА И ВИБРАЦИИТЕ: 60% определят политиката на фирмата в това отношение като относително добра или добра; 5% - като много добра; 25% - като лоша; 10% - като много лоша.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ПРАВИЛНО СКЛАДИРАНЕ НА ПРОДУКТИ: 70% смятат, че  политиката на фирмата по тази точка е добра или относително добра; 5% - че е много добра; 20% - че е лоша; 5% - че е много лоша.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219201"/>
            <a:ext cx="8153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АНОНИМНА АНКЕТА СРЕД СЛУЖИТЕЛИТЕ НА ФИРМАТА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ОПТИМИЗАЦИЯ НА МОБИЛНОСТТА И ТРАНСПОРТА НА ХОРА И СТОКИ: 70% определят политиката на фирмата в това отношение като относително добра или добра; 25% - като лоша; 5%  – като много лоша.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12. ИЗПОЛЗВАНЕ НА ПОДИЗПЪЛНИТЕЛИ, ПРИТЕЖАВАЩИ ЕКОЛОГИЧНА СЕРТИ-ФИКАЦИЯ: 85% определят политиката на фирмата в това отношение като относително добра или добра; 5% – като лоша; 10%  – като много лоша.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13. СИСТЕМА ОТ МЕРКИ ЗА ПРЕДОТВРАТЯВАНЕ НА ПОТЕНЦИАЛНИ ЕКОЛО-ГИЧНИ ИНЦИДЕНТИ: 60% определят политиката на фирмата в това отношение като относително добра или добра; 35% - като лоша; 5% - като много лоша.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14. КОМУНИКАЦИЯ С ДОСТАВЧИЦИ И ПОДИЗПЪЛНИТЕЛИ ЗА ЕКОЛОГИЧНИ ИЗИСКВАНИЯ КЪМ ПРОДУКТИТЕ И УСЛУГИТЕ: 70% определят политиката на фирмата в това отношение като относително добра или добра; 5% - като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много добра; 20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- като лоша; 5% - като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много лоша.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219201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АНОНИМНА АНКЕТА СРЕД СЛУЖИТЕЛИТЕ НА ФИРМАТА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ДОБРИ ВЗАИМООТНОШЕНИЯ СЪС СЪСЕДИТЕ: 75% определят политиката на фирмата в това отношение като относително добра или добра; 25% - като много добра.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16. МОТИВАЦИЯ НА УПРАВЛЕНЧЕСКИЯ ПЕРСОНАЛ: 85% определят политиката на фирмата в това отношение като относително добра или добра; 10% – като много добра; 5%  – като лоша.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17. МОТИВАЦИЯ НА ОСНОВНИЯ ПЕРСОНАЛ : 90% определят политиката на фирмата в това отношение като относително добра или добра; 5% - като лоша; 5% - като много лоша.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18. ПРОВЕЖДАНЕ НА ОБУЧЕНИЕ НА ПЕРСОНАЛА ПО ЕКОЛОГИЧНИ ТЕМИ: 50% определят политиката на фирмата в това отношение като относително добра или добра; 25% - като лоша; 25% - като много лоша.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 flipH="1">
            <a:off x="1981200" y="27432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dirty="0" smtClean="0">
                <a:solidFill>
                  <a:srgbClr val="558D1A"/>
                </a:solidFill>
              </a:rPr>
              <a:t>Благодаря за вниманието!</a:t>
            </a:r>
            <a:endParaRPr lang="en-US" sz="4000" dirty="0">
              <a:solidFill>
                <a:srgbClr val="558D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" y="14478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Компаниите, числящи се към категорията на малките и средни предприятия (МСП), са официално дефинирани от ЕС като предприятия с по-малко от 250 служители и независими от по-големите компании. В допълнение, техният годишен оборот не надвишава 50 милиона евро, а годишният баланс – 43 милиона евро.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МСП се делят на три категории в зависимост от техния размер: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микропредприятия, в които са наети по-малко от 10 служители;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малки предприятия – с персонал от 10 до 49 служители;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средни предприятия – с персонал от 50 до 249 служители.</a:t>
            </a:r>
          </a:p>
          <a:p>
            <a:endParaRPr lang="bg-BG" dirty="0" smtClean="0"/>
          </a:p>
          <a:p>
            <a:pPr algn="just"/>
            <a:r>
              <a:rPr lang="bg-BG" dirty="0" smtClean="0"/>
              <a:t>	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Европейските МСП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съставляват 99,8% от всички европейски предприятия, осигуряват 67,1% от работните места в частния сектор и повече от 80% от трудовата заетост в някои промишлени сектори, например производство на метални изделия, строителство и мебелно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производство.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" y="1295400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ДОБРИ ПРАКТИКИ  </a:t>
            </a:r>
          </a:p>
          <a:p>
            <a:pPr algn="ctr"/>
            <a:r>
              <a:rPr lang="bg-B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ОТНОШЕНИЕ НА ЕКОЛОГИЧНАТА ЕФЕКТИВНОСТ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„Нищо, което е вредно за околната среда, не е икономически оправдано. Във всички области са ни необходими най-добрите, най- безопасните и най-безвредните за околната среда решения. По-големият растеж трябва задължително да бъде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устойчив растеж“.</a:t>
            </a:r>
          </a:p>
          <a:p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						   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Гюнтер Ферхойген</a:t>
            </a:r>
          </a:p>
          <a:p>
            <a:endParaRPr lang="bg-BG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От 2007 г. по Програмата за подкрепа на екологосъобразността (ECAP) се финансират действия, които да помагат на МСП да спазват своите задължения и да подобряват екологичните си показатели. Специален уебсайт позволява на МСП да намерят информация относно съществуващото и предстоящото законодателство в областта на околната среда, което оказва въздействие върху дейността им. Също така се предоставя информация за наличните инструменти за управление на околната среда, възможностите за финансиране 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зелени технологии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най-добри практики, национални инициативи и др.</a:t>
            </a:r>
          </a:p>
          <a:p>
            <a:endParaRPr lang="bg-BG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676400"/>
            <a:ext cx="838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Схемата за екологично управление и одит (EMAS) подпомага МСП в усилията им за налагане на модел на устойчиво развитие и управление на въздействието на тяхната дейност върху околната среда чрез планиране и усъвършенстване на техните екологични показатели, като по този начин се оптимизира използването на суровините, транспорта, услугите, водните и енергийните ресурси и се спазват изискванията на законодателството в областта на околната среда.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Преимуществата на системата често включват повишаване ефективността на разходите, както и разкриването на нови бизнес възможности на пазарите, на които екологично чистите производствени процеси са високо ценени. </a:t>
            </a:r>
          </a:p>
          <a:p>
            <a:endParaRPr lang="bg-BG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" y="1447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ДОБРИ ПРАКТИКИ  </a:t>
            </a:r>
          </a:p>
          <a:p>
            <a:pPr algn="ctr"/>
            <a:r>
              <a:rPr lang="bg-BG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ОТНОШЕНИЕ НА ЕНЕРГИЙНАТА ЕФЕКТИВНОСТ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Предлагане на подходящи за МСП схеми за енергийна ефективност;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Информация за енергийно ефективни технологии и системи за управление на МСП;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Чрез обучение и одитиране да се покажат на МСП възможностите и икономическата ефективност от подобрените практики и технологии;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Да се разработят специални инвестиционни схеми за улесняване внедряването на мерки за енергийна ефективност в МСП.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Високите цени на енергията и глобалната конкуренция стимулират енергийната ефективност, тъй като енергията съставлява важна част от структурата на разходите.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" y="14478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Най-общо добрите практики за енергийна ефективност включват:</a:t>
            </a: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Ръководство за самостоятелен одит, което да помогне за разбирането на енергийните одити и за оценяването на ползата от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енергийна ефективност.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Добри практики, подчертаващи областите с ключово значение за енергийната ефективност и описващи най-добрите приложения на енергийната ефективност в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Ръководството за самостоятелен одит на енергийната ефективност дава на малките и средни предприятия инструмент, който позволява да се провери стъпка по стъпка функционирането на енергийния мениджмънт, потреблението на енергия, енергийния баланс и енергийната </a:t>
            </a:r>
            <a:r>
              <a:rPr lang="bg-B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ефективност.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" y="1828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Добрите практики се фокусират върху няколко области, за които се счита, че предлагат най-много възможности за икономия на енергия. Те дават сравнителни критерии за това, как МСП може да осъществява най-добре енергиен мениджмънт в тази сфера и посочват възможностите за добра организация на производството.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Насочеността на тези добри практики е по-скоро върху по-общите мерки за енергийна ефективност, отколкото върху мерки за подобряване на много специфични процеси. Тази насоченост е важна, тъй като значителни икономии на енергия се постигат чрез мерки за енергийна ефективност, като например следене и определяне на конкретни цели, подобрена изолация и мерки, свързани с промишлените сгради, като средства за контрол и управление на осветлението и движението 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въздуха.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57200" y="1295400"/>
            <a:ext cx="8153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Добрите практики могат да обхващат следните примерни области: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Как да се състави Програма за енергиен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мениджмънт</a:t>
            </a:r>
          </a:p>
          <a:p>
            <a:pPr algn="just"/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Как да се отчита и анализира използваната енергия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Как да се изгради енергийната информационна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система</a:t>
            </a:r>
          </a:p>
          <a:p>
            <a:pPr algn="just"/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Как да се подобрят енергийните характеристики на производството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Как да се намали потреблението на енергия в сградите</a:t>
            </a:r>
          </a:p>
          <a:p>
            <a:pPr algn="just"/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Как да се подобри енергийната ефективност на използваните машини</a:t>
            </a:r>
          </a:p>
          <a:p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ork\2011\SME_Cliona\FinalPackageDocuments\EurespPlusStyleGuide\E+ Style Guide\jpgs\euresp_plus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3763963" cy="10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Work\2011\SME_Cliona\FinalPackageDocuments\EurespPlusStyleGuide\E+ Style Guide\word\newsletter_header_nologo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0932" y="6312694"/>
            <a:ext cx="9036868" cy="5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Logo-NET-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878163" cy="82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40575"/>
            <a:ext cx="1037986" cy="6536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33400" y="1981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Еврика 7 е българско предприятие с персонал от 50 души (40 специалисти и 10 души администрация), което осъществява своята дейност като подизпълнител на швейцарски производители на детайли за механични часовници.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Основните дейности на фирмата са финишна обработка на повърхностите на отделни детайли с последващо лазерно гравиране и прецизно асемблиране на крайните продукти.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Фирмата осигурява на своите партньори качествено управление на производството, непрекъснат контрол на качеството на обработваната продукция и цялостно обслужване на логистиката.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6&quot;&gt;&lt;property id=&quot;20148&quot; value=&quot;5&quot;/&gt;&lt;property id=&quot;20300&quot; value=&quot;Slide 1&quot;/&gt;&lt;property id=&quot;20307&quot; value=&quot;259&quot;/&gt;&lt;/object&gt;&lt;object type=&quot;3&quot; unique_id=&quot;10087&quot;&gt;&lt;property id=&quot;20148&quot; value=&quot;5&quot;/&gt;&lt;property id=&quot;20300&quot; value=&quot;Slide 9&quot;/&gt;&lt;property id=&quot;20307&quot; value=&quot;260&quot;/&gt;&lt;/object&gt;&lt;object type=&quot;3&quot; unique_id=&quot;10088&quot;&gt;&lt;property id=&quot;20148&quot; value=&quot;5&quot;/&gt;&lt;property id=&quot;20300&quot; value=&quot;Slide 2&quot;/&gt;&lt;property id=&quot;20307&quot; value=&quot;274&quot;/&gt;&lt;/object&gt;&lt;object type=&quot;3&quot; unique_id=&quot;10089&quot;&gt;&lt;property id=&quot;20148&quot; value=&quot;5&quot;/&gt;&lt;property id=&quot;20300&quot; value=&quot;Slide 3&quot;/&gt;&lt;property id=&quot;20307&quot; value=&quot;275&quot;/&gt;&lt;/object&gt;&lt;object type=&quot;3&quot; unique_id=&quot;10090&quot;&gt;&lt;property id=&quot;20148&quot; value=&quot;5&quot;/&gt;&lt;property id=&quot;20300&quot; value=&quot;Slide 4&quot;/&gt;&lt;property id=&quot;20307&quot; value=&quot;276&quot;/&gt;&lt;/object&gt;&lt;object type=&quot;3&quot; unique_id=&quot;10091&quot;&gt;&lt;property id=&quot;20148&quot; value=&quot;5&quot;/&gt;&lt;property id=&quot;20300&quot; value=&quot;Slide 5&quot;/&gt;&lt;property id=&quot;20307&quot; value=&quot;270&quot;/&gt;&lt;/object&gt;&lt;object type=&quot;3&quot; unique_id=&quot;10092&quot;&gt;&lt;property id=&quot;20148&quot; value=&quot;5&quot;/&gt;&lt;property id=&quot;20300&quot; value=&quot;Slide 6&quot;/&gt;&lt;property id=&quot;20307&quot; value=&quot;271&quot;/&gt;&lt;/object&gt;&lt;object type=&quot;3&quot; unique_id=&quot;10093&quot;&gt;&lt;property id=&quot;20148&quot; value=&quot;5&quot;/&gt;&lt;property id=&quot;20300&quot; value=&quot;Slide 7&quot;/&gt;&lt;property id=&quot;20307&quot; value=&quot;272&quot;/&gt;&lt;/object&gt;&lt;object type=&quot;3&quot; unique_id=&quot;10094&quot;&gt;&lt;property id=&quot;20148&quot; value=&quot;5&quot;/&gt;&lt;property id=&quot;20300&quot; value=&quot;Slide 8&quot;/&gt;&lt;property id=&quot;20307&quot; value=&quot;273&quot;/&gt;&lt;/object&gt;&lt;object type=&quot;3&quot; unique_id=&quot;10095&quot;&gt;&lt;property id=&quot;20148&quot; value=&quot;5&quot;/&gt;&lt;property id=&quot;20300&quot; value=&quot;Slide 10&quot;/&gt;&lt;property id=&quot;20307&quot; value=&quot;267&quot;/&gt;&lt;/object&gt;&lt;object type=&quot;3&quot; unique_id=&quot;10096&quot;&gt;&lt;property id=&quot;20148&quot; value=&quot;5&quot;/&gt;&lt;property id=&quot;20300&quot; value=&quot;Slide 11&quot;/&gt;&lt;property id=&quot;20307&quot; value=&quot;268&quot;/&gt;&lt;/object&gt;&lt;object type=&quot;3&quot; unique_id=&quot;10097&quot;&gt;&lt;property id=&quot;20148&quot; value=&quot;5&quot;/&gt;&lt;property id=&quot;20300&quot; value=&quot;Slide 12&quot;/&gt;&lt;property id=&quot;20307&quot; value=&quot;261&quot;/&gt;&lt;/object&gt;&lt;object type=&quot;3&quot; unique_id=&quot;10098&quot;&gt;&lt;property id=&quot;20148&quot; value=&quot;5&quot;/&gt;&lt;property id=&quot;20300&quot; value=&quot;Slide 13&quot;/&gt;&lt;property id=&quot;20307&quot; value=&quot;262&quot;/&gt;&lt;/object&gt;&lt;object type=&quot;3&quot; unique_id=&quot;10099&quot;&gt;&lt;property id=&quot;20148&quot; value=&quot;5&quot;/&gt;&lt;property id=&quot;20300&quot; value=&quot;Slide 14&quot;/&gt;&lt;property id=&quot;20307&quot; value=&quot;269&quot;/&gt;&lt;/object&gt;&lt;object type=&quot;3&quot; unique_id=&quot;10100&quot;&gt;&lt;property id=&quot;20148&quot; value=&quot;5&quot;/&gt;&lt;property id=&quot;20300&quot; value=&quot;Slide 15&quot;/&gt;&lt;property id=&quot;20307&quot; value=&quot;277&quot;/&gt;&lt;/object&gt;&lt;object type=&quot;3&quot; unique_id=&quot;10101&quot;&gt;&lt;property id=&quot;20148&quot; value=&quot;5&quot;/&gt;&lt;property id=&quot;20300&quot; value=&quot;Slide 16&quot;/&gt;&lt;property id=&quot;20307&quot; value=&quot;279&quot;/&gt;&lt;/object&gt;&lt;object type=&quot;3&quot; unique_id=&quot;10102&quot;&gt;&lt;property id=&quot;20148&quot; value=&quot;5&quot;/&gt;&lt;property id=&quot;20300&quot; value=&quot;Slide 17&quot;/&gt;&lt;property id=&quot;20307&quot; value=&quot;280&quot;/&gt;&lt;/object&gt;&lt;object type=&quot;3&quot; unique_id=&quot;10103&quot;&gt;&lt;property id=&quot;20148&quot; value=&quot;5&quot;/&gt;&lt;property id=&quot;20300&quot; value=&quot;Slide 18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861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roshko</dc:creator>
  <cp:lastModifiedBy>roshko</cp:lastModifiedBy>
  <cp:revision>71</cp:revision>
  <dcterms:created xsi:type="dcterms:W3CDTF">2012-05-02T08:47:21Z</dcterms:created>
  <dcterms:modified xsi:type="dcterms:W3CDTF">2013-10-24T18:00:46Z</dcterms:modified>
</cp:coreProperties>
</file>