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5"/>
  </p:notesMasterIdLst>
  <p:sldIdLst>
    <p:sldId id="256" r:id="rId2"/>
    <p:sldId id="259" r:id="rId3"/>
    <p:sldId id="299" r:id="rId4"/>
    <p:sldId id="300" r:id="rId5"/>
    <p:sldId id="294" r:id="rId6"/>
    <p:sldId id="296" r:id="rId7"/>
    <p:sldId id="266" r:id="rId8"/>
    <p:sldId id="288" r:id="rId9"/>
    <p:sldId id="267" r:id="rId10"/>
    <p:sldId id="297" r:id="rId11"/>
    <p:sldId id="298" r:id="rId12"/>
    <p:sldId id="301" r:id="rId13"/>
    <p:sldId id="286" r:id="rId14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72" autoAdjust="0"/>
    <p:restoredTop sz="75761" autoAdjust="0"/>
  </p:normalViewPr>
  <p:slideViewPr>
    <p:cSldViewPr>
      <p:cViewPr>
        <p:scale>
          <a:sx n="97" d="100"/>
          <a:sy n="97" d="100"/>
        </p:scale>
        <p:origin x="-78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72FC33-81BB-44F9-9478-9B84E839677C}" type="datetimeFigureOut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99E327-5FCB-4B2E-B490-4A34F73BA56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FCCC-BCD8-4DFF-ADAE-FE78A304F3B5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CF3F-4C32-4874-AA29-E3B758AD296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21D2-A855-4939-9F7B-EB0839ECC417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1333-1EB9-449E-A6EB-4ADBCF5F033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0797A-FD9C-48C9-A07D-5B32F8FE0DA5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71698-D142-4478-9C2A-15B606B7DC5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BFC02-17E2-49E3-B5D7-EB411665BFD4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847D7-BE95-4015-9FFF-EAE9774D77A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DA78-8CC8-4D69-A2F8-721F0F2BFE9C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7AC4-CD58-4BB1-9BDB-450B102241D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DD36-BBE8-41C6-ABEB-A70367AAC6CC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672F-61F3-4C0C-897B-9A6D1F6397A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8607-0108-4F5A-A317-50600DA32D86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D3CB4-A9E3-4D91-BEF9-EAB631B4548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92E9-A0D8-4E06-8B15-FFE12C43108E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EA6E1-ED3C-4A86-8CE0-345C93A4AE4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D3CC-71A3-42D2-BDFF-B337A3F6137A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EF57-BC26-4B93-917A-6BEA849CAEE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6388F-983A-4107-A0C0-C0278C3896A4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6663A-0E7A-4A46-BB7F-A49EDB128FC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167B-2F41-43CA-8B4C-75486381E97B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2A6C-4474-485A-B954-13C3770F848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  <a:endParaRPr lang="bg-BG" altLang="bg-B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  <a:endParaRPr lang="bg-BG" alt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BAD2E2F-7EE8-4BC1-B2AE-41BD6BFAEE5A}" type="datetime1">
              <a:rPr lang="bg-BG"/>
              <a:pPr>
                <a:defRPr/>
              </a:pPr>
              <a:t>21.10.2013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5B30B8-01B4-4D0C-8C92-46D0D9315AD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osif.avramov@mail.bg" TargetMode="External"/><Relationship Id="rId2" Type="http://schemas.openxmlformats.org/officeDocument/2006/relationships/hyperlink" Target="mailto:avramov_josif@abv.b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m.markova@bcci.b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ci.bg/" TargetMode="External"/><Relationship Id="rId2" Type="http://schemas.openxmlformats.org/officeDocument/2006/relationships/hyperlink" Target="http://www.inovacii.b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73288"/>
            <a:ext cx="7772400" cy="1470025"/>
          </a:xfrm>
        </p:spPr>
        <p:txBody>
          <a:bodyPr/>
          <a:lstStyle/>
          <a:p>
            <a:pPr eaLnBrk="1" hangingPunct="1"/>
            <a:r>
              <a:rPr lang="bg-BG" altLang="bg-BG" sz="2800" b="1" dirty="0" smtClean="0">
                <a:solidFill>
                  <a:srgbClr val="002060"/>
                </a:solidFill>
              </a:rPr>
              <a:t>Новите проекти на Съвета по иновации</a:t>
            </a:r>
            <a:r>
              <a:rPr lang="en-US" altLang="bg-BG" sz="2800" b="1" dirty="0" smtClean="0">
                <a:solidFill>
                  <a:srgbClr val="002060"/>
                </a:solidFill>
              </a:rPr>
              <a:t> </a:t>
            </a:r>
            <a:r>
              <a:rPr lang="bg-BG" altLang="bg-BG" sz="2800" b="1" dirty="0" smtClean="0">
                <a:solidFill>
                  <a:srgbClr val="002060"/>
                </a:solidFill>
              </a:rPr>
              <a:t>и енергийна ефективност при БТПП. Дейност на съвета във връзка с Инициативата Джеръми, България. Иновационна борса. Конкурс за иновативно предприятие и иновативен проект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50" cy="2135188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000" b="1" u="sng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bg-BG" sz="4000" b="1" u="sng" dirty="0" smtClean="0">
                <a:solidFill>
                  <a:schemeClr val="tx2">
                    <a:lumMod val="75000"/>
                  </a:schemeClr>
                </a:solidFill>
              </a:rPr>
              <a:t>ЙОСИФ </a:t>
            </a:r>
            <a:r>
              <a:rPr lang="bg-BG" sz="4000" b="1" u="sng" dirty="0" smtClean="0">
                <a:solidFill>
                  <a:schemeClr val="tx2">
                    <a:lumMod val="75000"/>
                  </a:schemeClr>
                </a:solidFill>
              </a:rPr>
              <a:t>АВРАМОВ,</a:t>
            </a:r>
            <a:r>
              <a:rPr lang="bg-BG" sz="2600" b="1" u="sng" dirty="0" smtClean="0">
                <a:solidFill>
                  <a:schemeClr val="tx2">
                    <a:lumMod val="75000"/>
                  </a:schemeClr>
                </a:solidFill>
              </a:rPr>
              <a:t> Доктор по икономика </a:t>
            </a:r>
            <a:endParaRPr lang="en-US" sz="26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bg-BG" sz="2600" b="1" u="sng" dirty="0" smtClean="0">
                <a:solidFill>
                  <a:schemeClr val="tx2">
                    <a:lumMod val="75000"/>
                  </a:schemeClr>
                </a:solidFill>
              </a:rPr>
              <a:t>СЪПРЕДСЕДАТЕЛ</a:t>
            </a:r>
            <a:r>
              <a:rPr lang="en-US" sz="26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sz="2600" b="1" u="sng" dirty="0" smtClean="0">
                <a:solidFill>
                  <a:schemeClr val="tx2">
                    <a:lumMod val="75000"/>
                  </a:schemeClr>
                </a:solidFill>
              </a:rPr>
              <a:t>НА СЪВЕТА ПО ИНОВАЦИИ И ЕНЕРГИЙНА ЕФЕКТИВНОСТ  ПРИ БТПП, ЧЛЕН НА УС НА БТПП </a:t>
            </a:r>
            <a:endParaRPr lang="en-US" sz="26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600" b="1" u="sng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bg-BG" sz="5000" b="1" dirty="0" smtClean="0">
                <a:solidFill>
                  <a:srgbClr val="FF0000"/>
                </a:solidFill>
              </a:rPr>
              <a:t>Европейски ден на предприемача 2013 „Науката в полза на иновациите в икономиката“; Панел „Иновативни средства за обучение; Съвет по иновации и енергийна ефективност при БТПП; ИКТ фирмите и предприемачеството“</a:t>
            </a:r>
            <a:endParaRPr lang="en-US" sz="50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bg-BG" sz="2900" b="1" dirty="0" smtClean="0">
                <a:solidFill>
                  <a:srgbClr val="002060"/>
                </a:solidFill>
              </a:rPr>
              <a:t>София, ИНЕТЕРЕКСПОЦЕНТЪР</a:t>
            </a:r>
            <a:r>
              <a:rPr lang="en-US" sz="2900" b="1" dirty="0" smtClean="0">
                <a:solidFill>
                  <a:srgbClr val="002060"/>
                </a:solidFill>
              </a:rPr>
              <a:t>, </a:t>
            </a:r>
            <a:r>
              <a:rPr lang="bg-BG" sz="2900" b="1" dirty="0" smtClean="0">
                <a:solidFill>
                  <a:srgbClr val="002060"/>
                </a:solidFill>
              </a:rPr>
              <a:t>Зала „Руен“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500" b="1" dirty="0" smtClean="0">
                <a:solidFill>
                  <a:srgbClr val="002060"/>
                </a:solidFill>
              </a:rPr>
              <a:t>2</a:t>
            </a:r>
            <a:r>
              <a:rPr lang="bg-BG" sz="3500" b="1" dirty="0" smtClean="0">
                <a:solidFill>
                  <a:srgbClr val="002060"/>
                </a:solidFill>
              </a:rPr>
              <a:t>5.10.201</a:t>
            </a:r>
            <a:r>
              <a:rPr lang="en-US" sz="3500" b="1" dirty="0" smtClean="0">
                <a:solidFill>
                  <a:srgbClr val="002060"/>
                </a:solidFill>
              </a:rPr>
              <a:t>3</a:t>
            </a:r>
            <a:r>
              <a:rPr lang="bg-BG" sz="3500" b="1" dirty="0" smtClean="0">
                <a:solidFill>
                  <a:srgbClr val="002060"/>
                </a:solidFill>
              </a:rPr>
              <a:t> г., 09</a:t>
            </a:r>
            <a:r>
              <a:rPr lang="en-US" sz="3500" b="1" dirty="0" smtClean="0">
                <a:solidFill>
                  <a:srgbClr val="002060"/>
                </a:solidFill>
              </a:rPr>
              <a:t>.</a:t>
            </a:r>
            <a:r>
              <a:rPr lang="bg-BG" sz="3500" b="1" dirty="0">
                <a:solidFill>
                  <a:srgbClr val="002060"/>
                </a:solidFill>
              </a:rPr>
              <a:t>3</a:t>
            </a:r>
            <a:r>
              <a:rPr lang="en-US" sz="3500" b="1" dirty="0" smtClean="0">
                <a:solidFill>
                  <a:srgbClr val="002060"/>
                </a:solidFill>
              </a:rPr>
              <a:t>0</a:t>
            </a:r>
            <a:r>
              <a:rPr lang="bg-BG" sz="3500" b="1" dirty="0" smtClean="0">
                <a:solidFill>
                  <a:srgbClr val="002060"/>
                </a:solidFill>
              </a:rPr>
              <a:t> ч. </a:t>
            </a:r>
            <a:endParaRPr lang="bg-BG" sz="3500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bg-BG" b="1" dirty="0" smtClean="0"/>
              <a:t> </a:t>
            </a:r>
            <a:endParaRPr lang="bg-BG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8E045-004F-4A5B-99B0-5A5D77BC3FFB}" type="slidenum">
              <a:rPr lang="bg-BG"/>
              <a:pPr>
                <a:defRPr/>
              </a:pPr>
              <a:t>1</a:t>
            </a:fld>
            <a:endParaRPr lang="bg-BG"/>
          </a:p>
        </p:txBody>
      </p:sp>
      <p:pic>
        <p:nvPicPr>
          <p:cNvPr id="2053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06388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/>
          <a:lstStyle/>
          <a:p>
            <a:r>
              <a:rPr lang="bg-BG" altLang="bg-BG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БЪЛГАРИЯ МЕЦАНИН КАПИТАЛ</a:t>
            </a:r>
            <a:r>
              <a:rPr lang="en-US" altLang="bg-BG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bg-BG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bg-BG" altLang="bg-BG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Какво представлява продуктът мецанин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Helvetica 55 Roman"/>
              <a:buNone/>
              <a:tabLst>
                <a:tab pos="1438275" algn="l"/>
              </a:tabLst>
            </a:pPr>
            <a:r>
              <a:rPr lang="bg-BG" altLang="bg-BG" sz="1200" b="1" smtClean="0">
                <a:solidFill>
                  <a:srgbClr val="0066A5"/>
                </a:solidFill>
                <a:latin typeface="Times New Roman" pitchFamily="18" charset="0"/>
                <a:cs typeface="Times New Roman" pitchFamily="18" charset="0"/>
              </a:rPr>
              <a:t>Подчинен дълг: 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Дългосрочен </a:t>
            </a:r>
            <a:r>
              <a:rPr lang="en-US" altLang="bg-BG" sz="1200" b="1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пасивен</a:t>
            </a:r>
            <a:r>
              <a:rPr lang="en-US" altLang="bg-BG" sz="1200" b="1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кредит</a:t>
            </a:r>
            <a:r>
              <a:rPr lang="en-US" altLang="bg-BG" sz="1200" b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подчинен на банково финансиране</a:t>
            </a:r>
            <a:endParaRPr lang="en-GB" altLang="bg-BG" sz="1200" b="1" smtClean="0">
              <a:latin typeface="Times New Roman" pitchFamily="18" charset="0"/>
              <a:cs typeface="Times New Roman" pitchFamily="18" charset="0"/>
            </a:endParaRP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Wingdings 3" pitchFamily="18" charset="2"/>
              <a:buChar char=""/>
              <a:tabLst>
                <a:tab pos="1438275" algn="l"/>
              </a:tabLst>
            </a:pP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Погасява се еднократно на падеж или при продажба на компанията</a:t>
            </a:r>
            <a:r>
              <a:rPr lang="en-US" altLang="bg-BG" sz="1200" b="1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предимство - паричният ресурс остава в компанията до падежа и не обслужва текущо кредита, като при банково финансиране </a:t>
            </a:r>
            <a:endParaRPr lang="en-GB" altLang="bg-BG" sz="1200" b="1" smtClean="0">
              <a:latin typeface="Times New Roman" pitchFamily="18" charset="0"/>
              <a:cs typeface="Times New Roman" pitchFamily="18" charset="0"/>
            </a:endParaRP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Helvetica 55 Roman"/>
              <a:buNone/>
              <a:tabLst>
                <a:tab pos="1438275" algn="l"/>
              </a:tabLst>
            </a:pPr>
            <a:r>
              <a:rPr lang="bg-BG" altLang="bg-BG" sz="1200" b="1" smtClean="0">
                <a:solidFill>
                  <a:srgbClr val="0066A5"/>
                </a:solidFill>
                <a:latin typeface="Times New Roman" pitchFamily="18" charset="0"/>
                <a:cs typeface="Times New Roman" pitchFamily="18" charset="0"/>
              </a:rPr>
              <a:t>Подчинен на кредитори и  банков заем, но с приоритет пред собствения капитал</a:t>
            </a: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Wingdings 3" pitchFamily="18" charset="2"/>
              <a:buChar char=""/>
              <a:tabLst>
                <a:tab pos="1438275" algn="l"/>
              </a:tabLst>
            </a:pP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Кредитори имат преимуществени права спрямо мецанин по отношение на обезпечения,  парични плащания</a:t>
            </a:r>
            <a:r>
              <a:rPr lang="en-GB" altLang="bg-BG" sz="1200" b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лихви и главница</a:t>
            </a:r>
            <a:endParaRPr lang="en-GB" altLang="bg-BG" sz="1200" b="1" smtClean="0">
              <a:latin typeface="Times New Roman" pitchFamily="18" charset="0"/>
              <a:cs typeface="Times New Roman" pitchFamily="18" charset="0"/>
            </a:endParaRP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Wingdings 3" pitchFamily="18" charset="2"/>
              <a:buChar char=""/>
              <a:tabLst>
                <a:tab pos="1438275" algn="l"/>
              </a:tabLst>
            </a:pP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Мецанин има приоритет пред собствения капитал на дружеството по отношение на активите и капиталовите потоци към акционерите   </a:t>
            </a:r>
            <a:endParaRPr lang="en-GB" altLang="bg-BG" sz="1200" b="1" smtClean="0">
              <a:latin typeface="Times New Roman" pitchFamily="18" charset="0"/>
              <a:cs typeface="Times New Roman" pitchFamily="18" charset="0"/>
            </a:endParaRPr>
          </a:p>
          <a:p>
            <a:pPr marL="0" lvl="1" eaLnBrk="1" hangingPunct="1">
              <a:lnSpc>
                <a:spcPct val="90000"/>
              </a:lnSpc>
              <a:spcBef>
                <a:spcPts val="1500"/>
              </a:spcBef>
              <a:buClr>
                <a:srgbClr val="0066A5"/>
              </a:buClr>
              <a:buSzPct val="80000"/>
              <a:buFont typeface="Helvetica 55 Roman"/>
              <a:buNone/>
              <a:tabLst>
                <a:tab pos="1438275" algn="l"/>
              </a:tabLst>
            </a:pPr>
            <a:r>
              <a:rPr lang="bg-BG" altLang="bg-BG" sz="1200" b="1" smtClean="0">
                <a:solidFill>
                  <a:srgbClr val="0066A5"/>
                </a:solidFill>
                <a:latin typeface="Times New Roman" pitchFamily="18" charset="0"/>
                <a:cs typeface="Times New Roman" pitchFamily="18" charset="0"/>
              </a:rPr>
              <a:t>Очаквано по-висока от банкови кредити и по-ниска от капиталовата възвращаемост</a:t>
            </a:r>
            <a:endParaRPr lang="en-GB" altLang="bg-BG" sz="1200" b="1" smtClean="0">
              <a:solidFill>
                <a:srgbClr val="0066A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Wingdings 3" pitchFamily="18" charset="2"/>
              <a:buChar char=""/>
              <a:tabLst>
                <a:tab pos="1438275" algn="l"/>
              </a:tabLst>
            </a:pP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Текущ приход от лихви, платими на края на всяко тримесечие</a:t>
            </a: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Wingdings 3" pitchFamily="18" charset="2"/>
              <a:buChar char=""/>
              <a:tabLst>
                <a:tab pos="1438275" algn="l"/>
              </a:tabLst>
            </a:pP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Погасяване на главницата в края на периода – средно 4 - 5 години </a:t>
            </a:r>
            <a:endParaRPr lang="en-GB" altLang="bg-BG" sz="1200" b="1" smtClean="0">
              <a:latin typeface="Times New Roman" pitchFamily="18" charset="0"/>
              <a:cs typeface="Times New Roman" pitchFamily="18" charset="0"/>
            </a:endParaRP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Wingdings 3" pitchFamily="18" charset="2"/>
              <a:buChar char=""/>
              <a:tabLst>
                <a:tab pos="1438275" algn="l"/>
              </a:tabLst>
            </a:pP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Придобиване на минимален процент от капитала на дружеството, реализирано обикновено при продажба на компанията и</a:t>
            </a:r>
            <a:r>
              <a:rPr lang="en-US" altLang="bg-BG" sz="1200" b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или погасваме на главницата </a:t>
            </a:r>
            <a:endParaRPr lang="en-GB" altLang="bg-BG" sz="1200" b="1" smtClean="0">
              <a:latin typeface="Times New Roman" pitchFamily="18" charset="0"/>
              <a:cs typeface="Times New Roman" pitchFamily="18" charset="0"/>
            </a:endParaRPr>
          </a:p>
          <a:p>
            <a:pPr marL="0" lvl="1" eaLnBrk="1" hangingPunct="1">
              <a:lnSpc>
                <a:spcPct val="90000"/>
              </a:lnSpc>
              <a:spcBef>
                <a:spcPts val="1500"/>
              </a:spcBef>
              <a:buClr>
                <a:srgbClr val="0066A5"/>
              </a:buClr>
              <a:buSzPct val="80000"/>
              <a:buFont typeface="Helvetica 55 Roman"/>
              <a:buNone/>
              <a:tabLst>
                <a:tab pos="1438275" algn="l"/>
              </a:tabLst>
            </a:pPr>
            <a:r>
              <a:rPr lang="bg-BG" altLang="bg-BG" sz="1200" b="1" smtClean="0">
                <a:solidFill>
                  <a:srgbClr val="0066A5"/>
                </a:solidFill>
                <a:latin typeface="Times New Roman" pitchFamily="18" charset="0"/>
                <a:cs typeface="Times New Roman" pitchFamily="18" charset="0"/>
              </a:rPr>
              <a:t>Мецанин продукта има широк спектър от приложения: 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Корпоративни придобивания</a:t>
            </a:r>
            <a:r>
              <a:rPr lang="en-GB" altLang="bg-BG" sz="12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предоставяне на мецанин за финансиране на придобивания или съвместни предприятия</a:t>
            </a:r>
            <a:endParaRPr lang="en-GB" altLang="bg-BG" sz="1200" b="1" smtClean="0">
              <a:latin typeface="Times New Roman" pitchFamily="18" charset="0"/>
              <a:cs typeface="Times New Roman" pitchFamily="18" charset="0"/>
            </a:endParaRP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Wingdings 3" pitchFamily="18" charset="2"/>
              <a:buChar char=""/>
              <a:tabLst>
                <a:tab pos="1438275" algn="l"/>
              </a:tabLst>
            </a:pP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Капитал за развитие на дружеството</a:t>
            </a:r>
            <a:r>
              <a:rPr lang="en-GB" altLang="bg-BG" sz="12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при необходимост от инвестиции при растеж на дружеството,</a:t>
            </a:r>
            <a:r>
              <a:rPr lang="en-GB" altLang="bg-BG" sz="1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при разработка на нови продукти, производствени обекти, разширяване на дейността в други региони или зад граница </a:t>
            </a:r>
            <a:endParaRPr lang="en-GB" altLang="bg-BG" sz="1200" b="1" smtClean="0">
              <a:latin typeface="Times New Roman" pitchFamily="18" charset="0"/>
              <a:cs typeface="Times New Roman" pitchFamily="18" charset="0"/>
            </a:endParaRP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Wingdings 3" pitchFamily="18" charset="2"/>
              <a:buChar char=""/>
              <a:tabLst>
                <a:tab pos="1438275" algn="l"/>
              </a:tabLst>
            </a:pP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Преструктуриране на баланса на дружеството</a:t>
            </a:r>
            <a:r>
              <a:rPr lang="en-GB" altLang="bg-BG" sz="12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укрепване на капиталовата основа или увеличаване на срока за изплащане на дълга</a:t>
            </a: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buClr>
                <a:srgbClr val="0066A5"/>
              </a:buClr>
              <a:buSzPct val="80000"/>
              <a:buFont typeface="Wingdings 3" pitchFamily="18" charset="2"/>
              <a:buChar char=""/>
              <a:tabLst>
                <a:tab pos="1438275" algn="l"/>
              </a:tabLst>
            </a:pPr>
            <a:r>
              <a:rPr lang="bg-BG" altLang="bg-BG" sz="1200" b="1" smtClean="0">
                <a:latin typeface="Times New Roman" pitchFamily="18" charset="0"/>
                <a:cs typeface="Times New Roman" pitchFamily="18" charset="0"/>
              </a:rPr>
              <a:t> Предпочитан от акционерите пред дяловото финансиране </a:t>
            </a:r>
            <a:r>
              <a:rPr lang="en-US" altLang="bg-BG" sz="1200" b="1" smtClean="0">
                <a:latin typeface="Times New Roman" pitchFamily="18" charset="0"/>
                <a:cs typeface="Times New Roman" pitchFamily="18" charset="0"/>
              </a:rPr>
              <a:t>(private equity)</a:t>
            </a:r>
            <a:endParaRPr lang="bg-BG" altLang="bg-BG" sz="12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438275" algn="l"/>
              </a:tabLst>
            </a:pPr>
            <a:endParaRPr lang="bg-BG" altLang="bg-B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DC747-2958-49E1-8FAC-140BF43D605B}" type="slidenum">
              <a:rPr lang="bg-BG" smtClean="0"/>
              <a:pPr>
                <a:defRPr/>
              </a:pPr>
              <a:t>10</a:t>
            </a:fld>
            <a:endParaRPr lang="bg-BG"/>
          </a:p>
        </p:txBody>
      </p:sp>
      <p:pic>
        <p:nvPicPr>
          <p:cNvPr id="5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16632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Функциониране на </a:t>
            </a:r>
            <a:r>
              <a:rPr lang="en-US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”БЪЛГАРИЯ МЕЦАНИН КАПИТАЛ“ </a:t>
            </a:r>
            <a:r>
              <a:rPr lang="en-US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или </a:t>
            </a:r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 „Рослин кепитъл партнерс</a:t>
            </a:r>
            <a:r>
              <a:rPr lang="bg-BG" altLang="bg-BG" sz="2400" dirty="0" smtClean="0">
                <a:solidFill>
                  <a:srgbClr val="C00000"/>
                </a:solidFill>
              </a:rPr>
              <a:t>“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ts val="1125"/>
              </a:lnSpc>
              <a:spcBef>
                <a:spcPts val="600"/>
              </a:spcBef>
              <a:spcAft>
                <a:spcPts val="1700"/>
              </a:spcAft>
              <a:buClr>
                <a:srgbClr val="0066A5"/>
              </a:buClr>
              <a:buFont typeface="Wingdings 3" pitchFamily="18" charset="2"/>
              <a:buChar char=""/>
            </a:pPr>
            <a:r>
              <a:rPr lang="bg-BG" altLang="bg-BG" sz="1400" b="1" smtClean="0">
                <a:solidFill>
                  <a:srgbClr val="002060"/>
                </a:solidFill>
              </a:rPr>
              <a:t>Във формиране на капитала на фонда участва с 30 млн.евро Джеръми, България, останалите 30 млн.евро са набрани от Европейската банка за възстановяване и развитие, Лондон и Черноморсата банка, Солун, както и водещи частни инвеститори</a:t>
            </a:r>
          </a:p>
          <a:p>
            <a:pPr marL="342900" lvl="1" indent="-342900" eaLnBrk="1" hangingPunct="1">
              <a:lnSpc>
                <a:spcPts val="1125"/>
              </a:lnSpc>
              <a:spcBef>
                <a:spcPts val="600"/>
              </a:spcBef>
              <a:spcAft>
                <a:spcPts val="1700"/>
              </a:spcAft>
              <a:buClr>
                <a:srgbClr val="0066A5"/>
              </a:buClr>
              <a:buFont typeface="Wingdings 3" pitchFamily="18" charset="2"/>
              <a:buChar char=""/>
            </a:pPr>
            <a:r>
              <a:rPr lang="bg-BG" altLang="bg-BG" sz="1400" b="1" smtClean="0">
                <a:solidFill>
                  <a:srgbClr val="002060"/>
                </a:solidFill>
              </a:rPr>
              <a:t>Фондмениджърите са пионери в мецанин финансирането в Централна и Източна Европа</a:t>
            </a:r>
            <a:endParaRPr lang="en-GB" altLang="bg-BG" sz="1400" b="1" smtClean="0">
              <a:solidFill>
                <a:srgbClr val="002060"/>
              </a:solidFill>
            </a:endParaRPr>
          </a:p>
          <a:p>
            <a:pPr marL="342900" lvl="1" indent="-342900" eaLnBrk="1" hangingPunct="1">
              <a:lnSpc>
                <a:spcPts val="1125"/>
              </a:lnSpc>
              <a:spcBef>
                <a:spcPts val="600"/>
              </a:spcBef>
              <a:spcAft>
                <a:spcPts val="1700"/>
              </a:spcAft>
              <a:buClr>
                <a:srgbClr val="0066A5"/>
              </a:buClr>
              <a:buFont typeface="Wingdings 3" pitchFamily="18" charset="2"/>
              <a:buChar char=""/>
            </a:pPr>
            <a:r>
              <a:rPr lang="bg-BG" altLang="bg-BG" sz="1400" b="1" smtClean="0">
                <a:solidFill>
                  <a:srgbClr val="002060"/>
                </a:solidFill>
              </a:rPr>
              <a:t>Специализиран подход при мецанин финансирането в растящи пазари </a:t>
            </a:r>
            <a:endParaRPr lang="en-GB" altLang="bg-BG" sz="1400" b="1" smtClean="0">
              <a:solidFill>
                <a:srgbClr val="002060"/>
              </a:solidFill>
            </a:endParaRPr>
          </a:p>
          <a:p>
            <a:pPr marL="342900" lvl="1" indent="-342900" eaLnBrk="1" hangingPunct="1">
              <a:lnSpc>
                <a:spcPts val="1125"/>
              </a:lnSpc>
              <a:spcBef>
                <a:spcPts val="600"/>
              </a:spcBef>
              <a:spcAft>
                <a:spcPts val="1700"/>
              </a:spcAft>
              <a:buClr>
                <a:srgbClr val="0066A5"/>
              </a:buClr>
              <a:buFont typeface="Wingdings 3" pitchFamily="18" charset="2"/>
              <a:buChar char=""/>
            </a:pPr>
            <a:r>
              <a:rPr lang="bg-BG" altLang="bg-BG" sz="1400" b="1" smtClean="0">
                <a:solidFill>
                  <a:srgbClr val="002060"/>
                </a:solidFill>
              </a:rPr>
              <a:t>Отличен опит, включващ редица успешни сделки и висок престиж в България и </a:t>
            </a:r>
            <a:r>
              <a:rPr lang="en-GB" altLang="bg-BG" sz="1400" b="1" smtClean="0">
                <a:solidFill>
                  <a:srgbClr val="002060"/>
                </a:solidFill>
              </a:rPr>
              <a:t>8 </a:t>
            </a:r>
            <a:r>
              <a:rPr lang="bg-BG" altLang="bg-BG" sz="1400" b="1" smtClean="0">
                <a:solidFill>
                  <a:srgbClr val="002060"/>
                </a:solidFill>
              </a:rPr>
              <a:t>успешни мецанин транзакции у нас </a:t>
            </a:r>
            <a:endParaRPr lang="en-GB" altLang="bg-BG" sz="1400" b="1" smtClean="0">
              <a:solidFill>
                <a:srgbClr val="002060"/>
              </a:solidFill>
            </a:endParaRPr>
          </a:p>
          <a:p>
            <a:pPr marL="342900" lvl="1" indent="-342900" eaLnBrk="1" hangingPunct="1">
              <a:lnSpc>
                <a:spcPts val="1125"/>
              </a:lnSpc>
              <a:spcBef>
                <a:spcPts val="600"/>
              </a:spcBef>
              <a:spcAft>
                <a:spcPts val="1700"/>
              </a:spcAft>
              <a:buClr>
                <a:srgbClr val="0066A5"/>
              </a:buClr>
              <a:buFont typeface="Wingdings 3" pitchFamily="18" charset="2"/>
              <a:buChar char=""/>
            </a:pPr>
            <a:r>
              <a:rPr lang="bg-BG" altLang="bg-BG" sz="1400" b="1" smtClean="0">
                <a:solidFill>
                  <a:srgbClr val="002060"/>
                </a:solidFill>
              </a:rPr>
              <a:t>Първокласен екип от мотивирани</a:t>
            </a:r>
            <a:r>
              <a:rPr lang="en-GB" altLang="bg-BG" sz="1400" b="1" smtClean="0">
                <a:solidFill>
                  <a:srgbClr val="002060"/>
                </a:solidFill>
              </a:rPr>
              <a:t>, </a:t>
            </a:r>
            <a:r>
              <a:rPr lang="bg-BG" altLang="bg-BG" sz="1400" b="1" smtClean="0">
                <a:solidFill>
                  <a:srgbClr val="002060"/>
                </a:solidFill>
              </a:rPr>
              <a:t>много опитни професионалисти  с контакти в целия регион</a:t>
            </a:r>
            <a:endParaRPr lang="en-GB" altLang="bg-BG" sz="1400" b="1" smtClean="0">
              <a:solidFill>
                <a:srgbClr val="002060"/>
              </a:solidFill>
            </a:endParaRPr>
          </a:p>
          <a:p>
            <a:pPr marL="342900" lvl="1" indent="-342900" eaLnBrk="1" hangingPunct="1">
              <a:lnSpc>
                <a:spcPts val="1125"/>
              </a:lnSpc>
              <a:spcBef>
                <a:spcPts val="600"/>
              </a:spcBef>
              <a:spcAft>
                <a:spcPts val="1700"/>
              </a:spcAft>
              <a:buClr>
                <a:srgbClr val="0066A5"/>
              </a:buClr>
              <a:buFont typeface="Wingdings 3" pitchFamily="18" charset="2"/>
              <a:buChar char=""/>
            </a:pPr>
            <a:r>
              <a:rPr lang="bg-BG" altLang="bg-BG" sz="1400" b="1" smtClean="0">
                <a:solidFill>
                  <a:srgbClr val="002060"/>
                </a:solidFill>
              </a:rPr>
              <a:t>Последователна и дисциплинирана инвестиционна стратегия</a:t>
            </a:r>
            <a:r>
              <a:rPr lang="en-GB" altLang="bg-BG" sz="1400" b="1" smtClean="0">
                <a:solidFill>
                  <a:srgbClr val="002060"/>
                </a:solidFill>
              </a:rPr>
              <a:t>, </a:t>
            </a:r>
            <a:r>
              <a:rPr lang="bg-BG" altLang="bg-BG" sz="1400" b="1" smtClean="0">
                <a:solidFill>
                  <a:srgbClr val="002060"/>
                </a:solidFill>
              </a:rPr>
              <a:t>доказана с управлението на над</a:t>
            </a:r>
            <a:r>
              <a:rPr lang="en-GB" altLang="bg-BG" sz="1400" b="1" smtClean="0">
                <a:solidFill>
                  <a:srgbClr val="002060"/>
                </a:solidFill>
              </a:rPr>
              <a:t> 8 </a:t>
            </a:r>
            <a:r>
              <a:rPr lang="bg-BG" altLang="bg-BG" sz="1400" b="1" smtClean="0">
                <a:solidFill>
                  <a:srgbClr val="002060"/>
                </a:solidFill>
              </a:rPr>
              <a:t>фонда</a:t>
            </a:r>
            <a:r>
              <a:rPr lang="en-GB" altLang="bg-BG" sz="1400" b="1" smtClean="0">
                <a:solidFill>
                  <a:srgbClr val="002060"/>
                </a:solidFill>
              </a:rPr>
              <a:t> (3 </a:t>
            </a:r>
            <a:r>
              <a:rPr lang="bg-BG" altLang="bg-BG" sz="1400" b="1" smtClean="0">
                <a:solidFill>
                  <a:srgbClr val="002060"/>
                </a:solidFill>
              </a:rPr>
              <a:t>от които мецанин фондове</a:t>
            </a:r>
            <a:r>
              <a:rPr lang="en-GB" altLang="bg-BG" sz="1400" b="1" smtClean="0">
                <a:solidFill>
                  <a:srgbClr val="002060"/>
                </a:solidFill>
              </a:rPr>
              <a:t>)</a:t>
            </a:r>
            <a:r>
              <a:rPr lang="bg-BG" altLang="bg-BG" sz="1400" b="1" smtClean="0">
                <a:solidFill>
                  <a:srgbClr val="002060"/>
                </a:solidFill>
              </a:rPr>
              <a:t>. </a:t>
            </a:r>
          </a:p>
          <a:p>
            <a:pPr marL="342900" lvl="1" indent="-342900" eaLnBrk="1" hangingPunct="1">
              <a:lnSpc>
                <a:spcPts val="1125"/>
              </a:lnSpc>
              <a:spcBef>
                <a:spcPts val="600"/>
              </a:spcBef>
              <a:spcAft>
                <a:spcPts val="1700"/>
              </a:spcAft>
              <a:buClr>
                <a:srgbClr val="0066A5"/>
              </a:buClr>
              <a:buFont typeface="Wingdings 3" pitchFamily="18" charset="2"/>
              <a:buChar char=""/>
            </a:pPr>
            <a:r>
              <a:rPr lang="bg-BG" altLang="bg-BG" sz="1400" b="1" smtClean="0">
                <a:solidFill>
                  <a:srgbClr val="002060"/>
                </a:solidFill>
              </a:rPr>
              <a:t>Фондът е с намерение да остане дългосрочен партньор на малкия и средния бизнес в България</a:t>
            </a:r>
            <a:endParaRPr lang="en-GB" altLang="bg-BG" sz="1400" b="1" smtClean="0">
              <a:solidFill>
                <a:srgbClr val="002060"/>
              </a:solidFill>
            </a:endParaRPr>
          </a:p>
          <a:p>
            <a:pPr marL="342900" lvl="1" indent="-342900" eaLnBrk="1" hangingPunct="1">
              <a:lnSpc>
                <a:spcPts val="1125"/>
              </a:lnSpc>
              <a:spcBef>
                <a:spcPts val="600"/>
              </a:spcBef>
              <a:spcAft>
                <a:spcPts val="1700"/>
              </a:spcAft>
              <a:buClr>
                <a:srgbClr val="0066A5"/>
              </a:buClr>
              <a:buFont typeface="Wingdings 3" pitchFamily="18" charset="2"/>
              <a:buChar char=""/>
            </a:pPr>
            <a:r>
              <a:rPr lang="bg-BG" altLang="bg-BG" sz="1400" b="1" smtClean="0">
                <a:solidFill>
                  <a:srgbClr val="002060"/>
                </a:solidFill>
              </a:rPr>
              <a:t>Мецанинът  е подходящия продукт за запълването на липсата на финансиране  и подкрепя възможностите за развитие  на малките и средните предприятия у нас,които трудно се кредитират</a:t>
            </a:r>
          </a:p>
          <a:p>
            <a:pPr marL="342900" lvl="1" indent="-342900" eaLnBrk="1" hangingPunct="1">
              <a:lnSpc>
                <a:spcPts val="1125"/>
              </a:lnSpc>
              <a:spcBef>
                <a:spcPts val="600"/>
              </a:spcBef>
              <a:spcAft>
                <a:spcPts val="1700"/>
              </a:spcAft>
              <a:buClr>
                <a:srgbClr val="0066A5"/>
              </a:buClr>
              <a:buFont typeface="Wingdings 3" pitchFamily="18" charset="2"/>
              <a:buChar char=""/>
            </a:pPr>
            <a:r>
              <a:rPr lang="bg-BG" altLang="bg-BG" sz="1400" b="1" smtClean="0">
                <a:solidFill>
                  <a:srgbClr val="002060"/>
                </a:solidFill>
              </a:rPr>
              <a:t>Мецанинът предоставя предимството пред традиционните фондове за дялов капитал, тъй като придобива минимален процент от доловете</a:t>
            </a:r>
            <a:r>
              <a:rPr lang="en-US" altLang="bg-BG" sz="1400" b="1" smtClean="0">
                <a:solidFill>
                  <a:srgbClr val="002060"/>
                </a:solidFill>
              </a:rPr>
              <a:t>/</a:t>
            </a:r>
            <a:r>
              <a:rPr lang="bg-BG" altLang="bg-BG" sz="1400" b="1" smtClean="0">
                <a:solidFill>
                  <a:srgbClr val="002060"/>
                </a:solidFill>
              </a:rPr>
              <a:t>акциите на предприятията и същевременно осигурява така необходимото финансиране</a:t>
            </a:r>
            <a:endParaRPr lang="en-US" altLang="bg-BG" sz="1400" b="1" smtClean="0">
              <a:solidFill>
                <a:srgbClr val="002060"/>
              </a:solidFill>
            </a:endParaRPr>
          </a:p>
          <a:p>
            <a:endParaRPr lang="bg-BG" altLang="bg-B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0F5AD-D2F3-4DDE-9703-1E757133D698}" type="slidenum">
              <a:rPr lang="bg-BG" smtClean="0"/>
              <a:pPr>
                <a:defRPr/>
              </a:pPr>
              <a:t>11</a:t>
            </a:fld>
            <a:endParaRPr lang="bg-BG"/>
          </a:p>
        </p:txBody>
      </p:sp>
      <p:pic>
        <p:nvPicPr>
          <p:cNvPr id="5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0788" y="116632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Кръгла маса за развитието на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ICT</a:t>
            </a:r>
            <a:r>
              <a:rPr 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сектора</a:t>
            </a:r>
            <a:br>
              <a:rPr 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Република България на 23.10.2013 г.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1400" b="1" dirty="0" smtClean="0">
                <a:solidFill>
                  <a:srgbClr val="002060"/>
                </a:solidFill>
              </a:rPr>
              <a:t>КРЪГЛА </a:t>
            </a:r>
            <a:r>
              <a:rPr lang="bg-BG" sz="1400" b="1" dirty="0">
                <a:solidFill>
                  <a:srgbClr val="002060"/>
                </a:solidFill>
              </a:rPr>
              <a:t>МАСА „ПЕРСПЕКТИВИ ПРЕД РАЗВИТИЕТО НА ИНОВАЦИИТЕ В </a:t>
            </a:r>
            <a:r>
              <a:rPr lang="en-US" sz="1400" b="1" dirty="0">
                <a:solidFill>
                  <a:srgbClr val="002060"/>
                </a:solidFill>
              </a:rPr>
              <a:t>ICT</a:t>
            </a:r>
            <a:r>
              <a:rPr lang="bg-BG" sz="1400" b="1" dirty="0">
                <a:solidFill>
                  <a:srgbClr val="002060"/>
                </a:solidFill>
              </a:rPr>
              <a:t> СЕКТОРА В РЕПУБРИКА БЪЛГАРИЯ</a:t>
            </a:r>
            <a:r>
              <a:rPr lang="bg-BG" sz="1400" b="1" dirty="0" smtClean="0">
                <a:solidFill>
                  <a:srgbClr val="002060"/>
                </a:solidFill>
              </a:rPr>
              <a:t>“ бе проведена в БТПП на 23.10.2013 г. В нея участваха: </a:t>
            </a:r>
            <a:r>
              <a:rPr lang="bg-BG" sz="1400" b="1" dirty="0">
                <a:solidFill>
                  <a:srgbClr val="002060"/>
                </a:solidFill>
              </a:rPr>
              <a:t>членове на БТПП от Съвета на БО и Съвета по иновации и енергийна ефективност, представители на бизнеса; учени, изследователи и преподаватели от БАН, Селскостопанска академия, университетите, ФТНС и на </a:t>
            </a:r>
            <a:r>
              <a:rPr lang="bg-BG" sz="1400" b="1" dirty="0" smtClean="0">
                <a:solidFill>
                  <a:srgbClr val="002060"/>
                </a:solidFill>
              </a:rPr>
              <a:t>медиите . Модератор бе </a:t>
            </a:r>
            <a:r>
              <a:rPr lang="bg-BG" sz="1400" b="1" dirty="0">
                <a:solidFill>
                  <a:srgbClr val="002060"/>
                </a:solidFill>
              </a:rPr>
              <a:t>Йосиф Аврамов, съпредседател на Съвета по иновации и енергийна </a:t>
            </a:r>
            <a:r>
              <a:rPr lang="bg-BG" sz="1400" b="1" dirty="0" smtClean="0">
                <a:solidFill>
                  <a:srgbClr val="002060"/>
                </a:solidFill>
              </a:rPr>
              <a:t>ефективност“. Тя бе открита от  </a:t>
            </a:r>
            <a:r>
              <a:rPr lang="bg-BG" sz="1400" b="1" dirty="0">
                <a:solidFill>
                  <a:srgbClr val="002060"/>
                </a:solidFill>
              </a:rPr>
              <a:t>г-н Цветан Симеонов, председател на </a:t>
            </a:r>
            <a:r>
              <a:rPr lang="bg-BG" sz="1400" b="1" dirty="0" smtClean="0">
                <a:solidFill>
                  <a:srgbClr val="002060"/>
                </a:solidFill>
              </a:rPr>
              <a:t>БТПП, като бяха презентирани: </a:t>
            </a:r>
            <a:endParaRPr lang="bg-BG" sz="14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bg-BG" sz="1400" b="1" dirty="0">
                <a:solidFill>
                  <a:srgbClr val="002060"/>
                </a:solidFill>
              </a:rPr>
              <a:t>9,40 ч. – 10,00 ч. – Представяне на сайта на Съвета по иновации и енергийна ефективност при БТПП от Красимир Стойков, софтуерен експерт и Йосиф Аврамов</a:t>
            </a:r>
          </a:p>
          <a:p>
            <a:pPr>
              <a:defRPr/>
            </a:pPr>
            <a:r>
              <a:rPr lang="bg-BG" sz="1400" b="1" dirty="0">
                <a:solidFill>
                  <a:srgbClr val="002060"/>
                </a:solidFill>
              </a:rPr>
              <a:t>10,00 ч. – 10,20 ч. –  Дигитално предприемачесво и отворени иновации. Перспективи за България." Проф.Румен Николов, завеждащ катедра „Компютърни науки“ в УНБИТ</a:t>
            </a:r>
          </a:p>
          <a:p>
            <a:pPr>
              <a:defRPr/>
            </a:pPr>
            <a:r>
              <a:rPr lang="bg-BG" sz="1400" b="1" dirty="0">
                <a:solidFill>
                  <a:srgbClr val="002060"/>
                </a:solidFill>
              </a:rPr>
              <a:t>10,20 ч. – 10,40 ч. – доц. Иван Евгениев, зам.ръководител на НИС при ТУ, София – Развитие на иновациите в ТУ, София</a:t>
            </a:r>
          </a:p>
          <a:p>
            <a:pPr>
              <a:defRPr/>
            </a:pPr>
            <a:r>
              <a:rPr lang="bg-BG" sz="1400" b="1" dirty="0">
                <a:solidFill>
                  <a:srgbClr val="002060"/>
                </a:solidFill>
              </a:rPr>
              <a:t>10,40 ч. – 11,00 ч.- Бисер Иванов – член на УС на БАСКОМ и управител на БизнесМап ООД; доклад на тема: „Visual Project Management – Kanbanize“.</a:t>
            </a:r>
          </a:p>
          <a:p>
            <a:pPr>
              <a:defRPr/>
            </a:pPr>
            <a:r>
              <a:rPr lang="bg-BG" sz="1400" b="1" dirty="0">
                <a:solidFill>
                  <a:srgbClr val="002060"/>
                </a:solidFill>
              </a:rPr>
              <a:t>11,00 – 11,20 ч. Проф.Димитър Карастоянов, завеждащ секция в ИИКТ, БАН; "Нови иновационни материали и технологии в подкрепа на индустрията"</a:t>
            </a:r>
          </a:p>
          <a:p>
            <a:pPr>
              <a:defRPr/>
            </a:pPr>
            <a:r>
              <a:rPr lang="bg-BG" sz="1400" b="1" dirty="0">
                <a:solidFill>
                  <a:srgbClr val="002060"/>
                </a:solidFill>
              </a:rPr>
              <a:t>11,20 – 11,40 ч. Проф.Борис Йовчев и Росица Младенова, Съвет на БО при БТПП; „Li-Fi – НОВА  ТЕХНОЛОГИЯ ЗА БЕЗПРОВОДНО ВИСОКОСКОРОСТНО ПРЕДАВАНЕ НА ДАННИ ПОСРЕДСТВОМ ВИДИМАТА СВЕТЛИНА”</a:t>
            </a:r>
          </a:p>
          <a:p>
            <a:pPr>
              <a:defRPr/>
            </a:pPr>
            <a:r>
              <a:rPr lang="bg-BG" sz="1400" b="1" dirty="0">
                <a:solidFill>
                  <a:srgbClr val="002060"/>
                </a:solidFill>
              </a:rPr>
              <a:t>11,40 ч. – 12,30 ч. Дискусия</a:t>
            </a:r>
          </a:p>
          <a:p>
            <a:pPr marL="0" indent="0">
              <a:buFont typeface="Arial" pitchFamily="34" charset="0"/>
              <a:buNone/>
              <a:defRPr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AA0D5-0B25-4441-8ADB-ED8020156F80}" type="slidenum">
              <a:rPr lang="bg-BG" smtClean="0"/>
              <a:pPr>
                <a:defRPr/>
              </a:pPr>
              <a:t>12</a:t>
            </a:fld>
            <a:endParaRPr lang="bg-BG"/>
          </a:p>
        </p:txBody>
      </p:sp>
      <p:pic>
        <p:nvPicPr>
          <p:cNvPr id="5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0788" y="116632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bg-BG" altLang="bg-BG" smtClean="0"/>
              <a:t>        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bg-BG" altLang="bg-BG" b="1" smtClean="0"/>
              <a:t>            Благодаря Ви за вниманието!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bg-BG" altLang="bg-BG" b="1" smtClean="0"/>
              <a:t>За контакти: СЪВЕТ ПО ИНОВАЦИИ И ЕНЕРГИЙНА ЕФЕКТИВНОСТ ПРИ БТПП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bg-BG" altLang="bg-BG" b="1" smtClean="0"/>
              <a:t>ЙОСИФ АВРАМОВ </a:t>
            </a:r>
            <a:r>
              <a:rPr lang="en-US" altLang="bg-BG" b="1" smtClean="0"/>
              <a:t>-</a:t>
            </a:r>
            <a:r>
              <a:rPr lang="bg-BG" altLang="bg-BG" b="1" smtClean="0"/>
              <a:t> СЪПРЕДСЕДАТЕЛ</a:t>
            </a:r>
            <a:endParaRPr lang="en-US" altLang="bg-BG" b="1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altLang="bg-BG" b="1" smtClean="0">
                <a:hlinkClick r:id="rId2"/>
              </a:rPr>
              <a:t>avramov_josif@abv.bg</a:t>
            </a:r>
            <a:r>
              <a:rPr lang="bg-BG" altLang="bg-BG" b="1" smtClean="0"/>
              <a:t>;</a:t>
            </a:r>
            <a:r>
              <a:rPr lang="en-US" altLang="bg-BG" b="1" smtClean="0">
                <a:hlinkClick r:id="rId3"/>
              </a:rPr>
              <a:t>josif.avramov@mail.bg</a:t>
            </a:r>
            <a:endParaRPr lang="en-US" altLang="bg-BG" b="1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altLang="bg-BG" b="1" smtClean="0"/>
              <a:t> </a:t>
            </a:r>
            <a:r>
              <a:rPr lang="bg-BG" altLang="bg-BG" b="1" smtClean="0"/>
              <a:t>Технически секретар: Мирослава Маркова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bg-BG" b="1" smtClean="0">
                <a:hlinkClick r:id="rId4"/>
              </a:rPr>
              <a:t>m.markova@bcci.bg</a:t>
            </a:r>
            <a:r>
              <a:rPr lang="en-US" altLang="bg-BG" b="1" smtClean="0"/>
              <a:t> tel. 02 8117 494</a:t>
            </a:r>
            <a:r>
              <a:rPr lang="bg-BG" altLang="bg-BG" b="1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578C0-321E-4EF2-9001-CA604792A49B}" type="slidenum">
              <a:rPr lang="bg-BG"/>
              <a:pPr>
                <a:defRPr/>
              </a:pPr>
              <a:t>13</a:t>
            </a:fld>
            <a:endParaRPr lang="bg-BG"/>
          </a:p>
        </p:txBody>
      </p:sp>
      <p:pic>
        <p:nvPicPr>
          <p:cNvPr id="14341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260350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052513"/>
            <a:ext cx="8229600" cy="1143000"/>
          </a:xfrm>
        </p:spPr>
        <p:txBody>
          <a:bodyPr/>
          <a:lstStyle/>
          <a:p>
            <a:pPr eaLnBrk="1" hangingPunct="1"/>
            <a:r>
              <a:rPr lang="bg-BG" altLang="bg-BG" sz="2400" smtClean="0"/>
              <a:t> </a:t>
            </a:r>
            <a:r>
              <a:rPr lang="bg-BG" altLang="bg-BG" sz="2400" smtClean="0">
                <a:solidFill>
                  <a:srgbClr val="0070C0"/>
                </a:solidFill>
              </a:rPr>
              <a:t>     История и организационн</a:t>
            </a:r>
            <a:r>
              <a:rPr lang="en-US" altLang="bg-BG" sz="2400" smtClean="0">
                <a:solidFill>
                  <a:srgbClr val="0070C0"/>
                </a:solidFill>
              </a:rPr>
              <a:t>a</a:t>
            </a:r>
            <a:r>
              <a:rPr lang="bg-BG" altLang="bg-BG" sz="2400" smtClean="0">
                <a:solidFill>
                  <a:srgbClr val="0070C0"/>
                </a:solidFill>
              </a:rPr>
              <a:t> структур</a:t>
            </a:r>
            <a:r>
              <a:rPr lang="en-US" altLang="bg-BG" sz="2400" smtClean="0">
                <a:solidFill>
                  <a:srgbClr val="0070C0"/>
                </a:solidFill>
              </a:rPr>
              <a:t>a</a:t>
            </a:r>
            <a:r>
              <a:rPr lang="bg-BG" altLang="bg-BG" sz="2400" smtClean="0">
                <a:solidFill>
                  <a:srgbClr val="0070C0"/>
                </a:solidFill>
              </a:rPr>
              <a:t/>
            </a:r>
            <a:br>
              <a:rPr lang="bg-BG" altLang="bg-BG" sz="2400" smtClean="0">
                <a:solidFill>
                  <a:srgbClr val="0070C0"/>
                </a:solidFill>
              </a:rPr>
            </a:br>
            <a:r>
              <a:rPr lang="bg-BG" altLang="bg-BG" sz="2400" smtClean="0">
                <a:solidFill>
                  <a:srgbClr val="0070C0"/>
                </a:solidFill>
              </a:rPr>
              <a:t> на Съвета по иновации и </a:t>
            </a:r>
            <a:r>
              <a:rPr lang="en-US" altLang="bg-BG" sz="2400" smtClean="0">
                <a:solidFill>
                  <a:srgbClr val="0070C0"/>
                </a:solidFill>
              </a:rPr>
              <a:t/>
            </a:r>
            <a:br>
              <a:rPr lang="en-US" altLang="bg-BG" sz="2400" smtClean="0">
                <a:solidFill>
                  <a:srgbClr val="0070C0"/>
                </a:solidFill>
              </a:rPr>
            </a:br>
            <a:r>
              <a:rPr lang="bg-BG" altLang="bg-BG" sz="2400" smtClean="0">
                <a:solidFill>
                  <a:srgbClr val="0070C0"/>
                </a:solidFill>
              </a:rPr>
              <a:t>енергийна ефективност при БТПП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8313" y="2332038"/>
            <a:ext cx="7991475" cy="3976687"/>
          </a:xfrm>
        </p:spPr>
        <p:txBody>
          <a:bodyPr/>
          <a:lstStyle/>
          <a:p>
            <a:pPr algn="just" eaLnBrk="1" hangingPunct="1">
              <a:buFont typeface="Arial" pitchFamily="34" charset="0"/>
              <a:buNone/>
            </a:pPr>
            <a:r>
              <a:rPr lang="bg-BG" altLang="bg-BG" sz="2000" dirty="0" smtClean="0"/>
              <a:t>На 11.05.2011г. се състоя Учредително събрание</a:t>
            </a:r>
            <a:r>
              <a:rPr lang="en-US" altLang="bg-BG" sz="2000" dirty="0" smtClean="0"/>
              <a:t> </a:t>
            </a:r>
            <a:r>
              <a:rPr lang="bg-BG" altLang="bg-BG" sz="2000" dirty="0" smtClean="0"/>
              <a:t>на Съвета по иновации. Учредители са около 40 учени и бизнесмени, а преди ОС се подписа рамков договор за сътрудничество между БТПП и БАН.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bg-BG" altLang="bg-BG" sz="2000" dirty="0" smtClean="0"/>
              <a:t>На 17.05.2013 г. бе проведено Второ общо събрание, на което бе решено</a:t>
            </a:r>
            <a:r>
              <a:rPr lang="en-US" altLang="bg-BG" sz="2000" dirty="0" smtClean="0"/>
              <a:t> </a:t>
            </a:r>
            <a:r>
              <a:rPr lang="bg-BG" altLang="bg-BG" sz="2000" dirty="0" smtClean="0"/>
              <a:t>съвета да се преименува на Съвет по иновации и енергийна ефективност при БТПП. В него членуват около 90 физически и юридически лица, сред които предприемачи както от едрия, така и от малкия и средния бизнес, включително  от браншовите организации, членуващи в БТПП; представители на науката и на образованието в т.ч.: БАН, Селскостопанската академия и университетите:ТУ, София; НБУ; УНИБИТ;  БТУ“Асен Златаров”и др. 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bg-BG" altLang="bg-BG" sz="2000" b="1" dirty="0" smtClean="0"/>
              <a:t>Структура на Съвета по иновации</a:t>
            </a:r>
            <a:r>
              <a:rPr lang="bg-BG" altLang="bg-BG" sz="2000" dirty="0" smtClean="0"/>
              <a:t>: Общо събрание; двама съпредседатели съответно: от УС на БТПП и БАН и Бюро от 11 души</a:t>
            </a:r>
            <a:endParaRPr lang="bg-BG" altLang="bg-BG" sz="2000" b="1" dirty="0" smtClean="0"/>
          </a:p>
          <a:p>
            <a:pPr algn="just" eaLnBrk="1" hangingPunct="1">
              <a:buFont typeface="Arial" pitchFamily="34" charset="0"/>
              <a:buNone/>
            </a:pPr>
            <a:r>
              <a:rPr lang="bg-BG" altLang="bg-BG" sz="2000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63A2A-66A3-458C-B472-5329BCD2474E}" type="slidenum">
              <a:rPr lang="bg-BG"/>
              <a:pPr>
                <a:defRPr/>
              </a:pPr>
              <a:t>2</a:t>
            </a:fld>
            <a:endParaRPr lang="bg-BG" dirty="0"/>
          </a:p>
        </p:txBody>
      </p:sp>
      <p:pic>
        <p:nvPicPr>
          <p:cNvPr id="3077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260350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Мисия и цели на Съвета по иновации и </a:t>
            </a:r>
            <a:r>
              <a:rPr lang="en-US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енергийна </a:t>
            </a:r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ефективност при БТПП: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bg-BG" altLang="bg-BG" sz="1800" dirty="0" smtClean="0"/>
              <a:t>С</a:t>
            </a:r>
            <a:r>
              <a:rPr lang="en-US" altLang="bg-BG" sz="1800" dirty="0" err="1" smtClean="0"/>
              <a:t>ъдейства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за</a:t>
            </a:r>
            <a:r>
              <a:rPr lang="en-US" altLang="bg-BG" sz="1800" dirty="0" smtClean="0"/>
              <a:t> в</a:t>
            </a:r>
            <a:r>
              <a:rPr lang="bg-BG" altLang="bg-BG" sz="1800" dirty="0" smtClean="0"/>
              <a:t>недрява</a:t>
            </a:r>
            <a:r>
              <a:rPr lang="en-US" altLang="bg-BG" sz="1800" dirty="0" err="1" smtClean="0"/>
              <a:t>не</a:t>
            </a:r>
            <a:r>
              <a:rPr lang="bg-BG" altLang="bg-BG" sz="1800" dirty="0" smtClean="0"/>
              <a:t>то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bg-BG" altLang="bg-BG" sz="1800" dirty="0" smtClean="0"/>
              <a:t>водещи </a:t>
            </a:r>
            <a:r>
              <a:rPr lang="en-US" altLang="bg-BG" sz="1800" dirty="0" err="1" smtClean="0"/>
              <a:t>иновации</a:t>
            </a:r>
            <a:r>
              <a:rPr lang="en-US" altLang="bg-BG" sz="1800" dirty="0" smtClean="0"/>
              <a:t> в </a:t>
            </a:r>
            <a:r>
              <a:rPr lang="bg-BG" altLang="bg-BG" sz="1800" dirty="0" smtClean="0"/>
              <a:t>българската </a:t>
            </a:r>
            <a:r>
              <a:rPr lang="en-US" altLang="bg-BG" sz="1800" dirty="0" err="1" smtClean="0"/>
              <a:t>икономика</a:t>
            </a:r>
            <a:endParaRPr lang="bg-BG" altLang="bg-BG" sz="1800" dirty="0" smtClean="0"/>
          </a:p>
          <a:p>
            <a:pPr algn="just" eaLnBrk="1" hangingPunct="1"/>
            <a:r>
              <a:rPr lang="bg-BG" altLang="bg-BG" sz="1800" dirty="0" smtClean="0"/>
              <a:t>О</a:t>
            </a:r>
            <a:r>
              <a:rPr lang="en-US" altLang="bg-BG" sz="1800" dirty="0" err="1" smtClean="0"/>
              <a:t>съществява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връзката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между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частния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сектор</a:t>
            </a:r>
            <a:r>
              <a:rPr lang="en-US" altLang="bg-BG" sz="1800" dirty="0" smtClean="0"/>
              <a:t>, </a:t>
            </a:r>
            <a:r>
              <a:rPr lang="en-US" altLang="bg-BG" sz="1800" dirty="0" err="1" smtClean="0"/>
              <a:t>научните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институти</a:t>
            </a:r>
            <a:r>
              <a:rPr lang="en-US" altLang="bg-BG" sz="1800" dirty="0" smtClean="0"/>
              <a:t>, </a:t>
            </a:r>
            <a:r>
              <a:rPr lang="en-US" altLang="bg-BG" sz="1800" dirty="0" err="1" smtClean="0"/>
              <a:t>университети</a:t>
            </a:r>
            <a:r>
              <a:rPr lang="en-US" altLang="bg-BG" sz="1800" dirty="0" smtClean="0"/>
              <a:t>  и </a:t>
            </a:r>
            <a:r>
              <a:rPr lang="en-US" altLang="bg-BG" sz="1800" dirty="0" err="1" smtClean="0"/>
              <a:t>компетентните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държавни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органи</a:t>
            </a:r>
            <a:endParaRPr lang="bg-BG" altLang="bg-BG" sz="1800" dirty="0" smtClean="0"/>
          </a:p>
          <a:p>
            <a:pPr algn="just" eaLnBrk="1" hangingPunct="1"/>
            <a:r>
              <a:rPr lang="bg-BG" altLang="bg-BG" sz="1800" dirty="0" smtClean="0"/>
              <a:t>Р</a:t>
            </a:r>
            <a:r>
              <a:rPr lang="en-US" altLang="bg-BG" sz="1800" dirty="0" err="1" smtClean="0"/>
              <a:t>азработва</a:t>
            </a:r>
            <a:r>
              <a:rPr lang="en-US" altLang="bg-BG" sz="1800" dirty="0" smtClean="0"/>
              <a:t> </a:t>
            </a:r>
            <a:r>
              <a:rPr lang="bg-BG" altLang="bg-BG" sz="1800" dirty="0" smtClean="0"/>
              <a:t>и </a:t>
            </a:r>
            <a:r>
              <a:rPr lang="en-US" altLang="bg-BG" sz="1800" dirty="0" err="1" smtClean="0"/>
              <a:t>представя</a:t>
            </a:r>
            <a:r>
              <a:rPr lang="en-US" altLang="bg-BG" sz="1800" dirty="0" smtClean="0"/>
              <a:t> </a:t>
            </a:r>
            <a:r>
              <a:rPr lang="bg-BG" altLang="bg-BG" sz="1800" dirty="0" smtClean="0"/>
              <a:t>чрез БТПП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компетентните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органи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становища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по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нормативни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актове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други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документи</a:t>
            </a:r>
            <a:r>
              <a:rPr lang="en-US" altLang="bg-BG" sz="1800" dirty="0" smtClean="0"/>
              <a:t>, </a:t>
            </a:r>
            <a:r>
              <a:rPr lang="en-US" altLang="bg-BG" sz="1800" dirty="0" err="1" smtClean="0"/>
              <a:t>отнасящи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до</a:t>
            </a:r>
            <a:r>
              <a:rPr lang="en-US" altLang="bg-BG" sz="1800" dirty="0" smtClean="0"/>
              <a:t>  </a:t>
            </a:r>
            <a:r>
              <a:rPr lang="en-US" altLang="bg-BG" sz="1800" dirty="0" err="1" smtClean="0"/>
              <a:t>ускореното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въвеждане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иновативни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продукти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услуги</a:t>
            </a:r>
            <a:endParaRPr lang="bg-BG" altLang="bg-BG" sz="1800" dirty="0" smtClean="0"/>
          </a:p>
          <a:p>
            <a:pPr algn="just" eaLnBrk="1" hangingPunct="1"/>
            <a:r>
              <a:rPr lang="bg-BG" altLang="bg-BG" sz="1800" dirty="0" smtClean="0"/>
              <a:t>У</a:t>
            </a:r>
            <a:r>
              <a:rPr lang="en-US" altLang="bg-BG" sz="1800" dirty="0" err="1" smtClean="0"/>
              <a:t>частва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със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свои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представители</a:t>
            </a:r>
            <a:r>
              <a:rPr lang="en-US" altLang="bg-BG" sz="1800" dirty="0" smtClean="0"/>
              <a:t> в </a:t>
            </a:r>
            <a:r>
              <a:rPr lang="en-US" altLang="bg-BG" sz="1800" dirty="0" err="1" smtClean="0"/>
              <a:t>работата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различни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държавно-обществени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органи</a:t>
            </a:r>
            <a:r>
              <a:rPr lang="bg-BG" altLang="bg-BG" sz="1800" dirty="0" smtClean="0"/>
              <a:t> – Консултативен съвет по иновации при МИЕ, Съвет за обществени консултации при Комисията по еврофондовете при 42-то НС и др.</a:t>
            </a:r>
          </a:p>
          <a:p>
            <a:pPr algn="just" eaLnBrk="1" hangingPunct="1"/>
            <a:r>
              <a:rPr lang="bg-BG" altLang="bg-BG" sz="1800" dirty="0" smtClean="0"/>
              <a:t>О</a:t>
            </a:r>
            <a:r>
              <a:rPr lang="en-US" altLang="bg-BG" sz="1800" dirty="0" err="1" smtClean="0"/>
              <a:t>бсъжда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стратегии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програми</a:t>
            </a:r>
            <a:r>
              <a:rPr lang="en-US" altLang="bg-BG" sz="1800" dirty="0" smtClean="0"/>
              <a:t> в </a:t>
            </a:r>
            <a:r>
              <a:rPr lang="en-US" altLang="bg-BG" sz="1800" dirty="0" err="1" smtClean="0"/>
              <a:t>областта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иновациите</a:t>
            </a:r>
            <a:r>
              <a:rPr lang="bg-BG" altLang="bg-BG" sz="1800" dirty="0" smtClean="0"/>
              <a:t> – Съпредседателят на съвета е член на Работната група при Министерството на икономиката и енергетиката по изготвяне на Стратегията за иновации и интелигентен растеж</a:t>
            </a:r>
          </a:p>
          <a:p>
            <a:pPr algn="just" eaLnBrk="1" hangingPunct="1"/>
            <a:r>
              <a:rPr lang="bg-BG" altLang="bg-BG" sz="1800" dirty="0" smtClean="0"/>
              <a:t>С</a:t>
            </a:r>
            <a:r>
              <a:rPr lang="en-US" altLang="bg-BG" sz="1800" dirty="0" err="1" smtClean="0"/>
              <a:t>ътрудничи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със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сродни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организации</a:t>
            </a:r>
            <a:r>
              <a:rPr lang="bg-BG" altLang="bg-BG" sz="1800" dirty="0" smtClean="0"/>
              <a:t> и </a:t>
            </a:r>
            <a:r>
              <a:rPr lang="en-US" altLang="bg-BG" sz="1800" dirty="0" err="1" smtClean="0"/>
              <a:t>участва</a:t>
            </a:r>
            <a:r>
              <a:rPr lang="en-US" altLang="bg-BG" sz="1800" dirty="0" smtClean="0"/>
              <a:t> в </a:t>
            </a:r>
            <a:r>
              <a:rPr lang="en-US" altLang="bg-BG" sz="1800" dirty="0" err="1" smtClean="0"/>
              <a:t>проекти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програми</a:t>
            </a:r>
            <a:endParaRPr lang="bg-BG" altLang="bg-BG" sz="1800" dirty="0" smtClean="0"/>
          </a:p>
          <a:p>
            <a:pPr algn="just" eaLnBrk="1" hangingPunct="1"/>
            <a:r>
              <a:rPr lang="bg-BG" altLang="bg-BG" sz="1800" dirty="0" smtClean="0"/>
              <a:t>П</a:t>
            </a:r>
            <a:r>
              <a:rPr lang="en-US" altLang="bg-BG" sz="1800" dirty="0" err="1" smtClean="0"/>
              <a:t>рави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проучвания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относно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принципите</a:t>
            </a:r>
            <a:r>
              <a:rPr lang="en-US" altLang="bg-BG" sz="1800" dirty="0" smtClean="0"/>
              <a:t>, </a:t>
            </a:r>
            <a:r>
              <a:rPr lang="en-US" altLang="bg-BG" sz="1800" dirty="0" err="1" smtClean="0"/>
              <a:t>тенденциите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добрите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практики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въвеждане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иновативни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продукти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услуги</a:t>
            </a:r>
            <a:endParaRPr lang="bg-BG" altLang="bg-BG" sz="1800" dirty="0" smtClean="0"/>
          </a:p>
          <a:p>
            <a:pPr algn="just" eaLnBrk="1" hangingPunct="1"/>
            <a:r>
              <a:rPr lang="bg-BG" altLang="bg-BG" sz="1800" dirty="0" smtClean="0"/>
              <a:t>С</a:t>
            </a:r>
            <a:r>
              <a:rPr lang="en-US" altLang="bg-BG" sz="1800" dirty="0" err="1" smtClean="0"/>
              <a:t>ъдейства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за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осъществяване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връзка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между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науката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практиката</a:t>
            </a:r>
            <a:endParaRPr lang="bg-BG" altLang="bg-BG" sz="1800" dirty="0" smtClean="0"/>
          </a:p>
          <a:p>
            <a:pPr algn="just"/>
            <a:endParaRPr lang="bg-BG" altLang="bg-BG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23BCA-1441-44B9-9EAB-37CA7C336B91}" type="slidenum">
              <a:rPr lang="bg-BG" smtClean="0"/>
              <a:pPr>
                <a:defRPr/>
              </a:pPr>
              <a:t>3</a:t>
            </a:fld>
            <a:endParaRPr lang="bg-BG" dirty="0"/>
          </a:p>
        </p:txBody>
      </p:sp>
      <p:pic>
        <p:nvPicPr>
          <p:cNvPr id="5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ДЕЙНОСТИ, ОСЪЩЕСТВЯВАНИ </a:t>
            </a:r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</a:t>
            </a:r>
            <a:r>
              <a:rPr lang="en-US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СЪВЕТА ПО ИНОВАЦИИ ПРИ БТПП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bg-BG" altLang="bg-BG" sz="1800" dirty="0" smtClean="0"/>
              <a:t>И</a:t>
            </a:r>
            <a:r>
              <a:rPr lang="en-US" altLang="bg-BG" sz="1800" dirty="0" err="1" smtClean="0"/>
              <a:t>звършва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анализи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относно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проблемите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взаимодействето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между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създателите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научни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иновативни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продукти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стопанските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субекти</a:t>
            </a:r>
            <a:r>
              <a:rPr lang="en-US" altLang="bg-BG" sz="1800" dirty="0" smtClean="0"/>
              <a:t> в </a:t>
            </a:r>
            <a:r>
              <a:rPr lang="en-US" altLang="bg-BG" sz="1800" dirty="0" err="1" smtClean="0"/>
              <a:t>страната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предлага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конкретни</a:t>
            </a:r>
            <a:r>
              <a:rPr lang="en-US" altLang="bg-BG" sz="1800" dirty="0" smtClean="0"/>
              <a:t>  </a:t>
            </a:r>
            <a:r>
              <a:rPr lang="en-US" altLang="bg-BG" sz="1800" dirty="0" err="1" smtClean="0"/>
              <a:t>мерки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за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решаване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тези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пробелеми</a:t>
            </a:r>
            <a:r>
              <a:rPr lang="bg-BG" altLang="bg-BG" sz="1800" dirty="0" smtClean="0"/>
              <a:t> – Съветът е осъществил консултиране на редица фирми</a:t>
            </a:r>
          </a:p>
          <a:p>
            <a:pPr algn="just" eaLnBrk="1" hangingPunct="1"/>
            <a:r>
              <a:rPr lang="bg-BG" altLang="bg-BG" sz="1800" dirty="0" smtClean="0"/>
              <a:t>С</a:t>
            </a:r>
            <a:r>
              <a:rPr lang="en-US" altLang="bg-BG" sz="1800" dirty="0" err="1" smtClean="0"/>
              <a:t>ъдейства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за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осъществяване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защита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иновативните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продукти</a:t>
            </a:r>
            <a:r>
              <a:rPr lang="en-US" altLang="bg-BG" sz="1800" dirty="0" smtClean="0"/>
              <a:t>, </a:t>
            </a:r>
            <a:r>
              <a:rPr lang="en-US" altLang="bg-BG" sz="1800" dirty="0" err="1" smtClean="0"/>
              <a:t>вкл</a:t>
            </a:r>
            <a:r>
              <a:rPr lang="en-US" altLang="bg-BG" sz="1800" dirty="0" smtClean="0"/>
              <a:t>. и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европейско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ниво</a:t>
            </a:r>
            <a:endParaRPr lang="bg-BG" altLang="bg-BG" sz="1800" dirty="0" smtClean="0"/>
          </a:p>
          <a:p>
            <a:pPr algn="just" eaLnBrk="1" hangingPunct="1"/>
            <a:r>
              <a:rPr lang="bg-BG" altLang="bg-BG" sz="1800" dirty="0" smtClean="0"/>
              <a:t>П</a:t>
            </a:r>
            <a:r>
              <a:rPr lang="en-US" altLang="bg-BG" sz="1800" dirty="0" err="1" smtClean="0"/>
              <a:t>роучва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възможностите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за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създаване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борса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за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иновации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съдейства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за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реализирането</a:t>
            </a:r>
            <a:r>
              <a:rPr lang="en-US" altLang="bg-BG" sz="1800" dirty="0" smtClean="0"/>
              <a:t> й</a:t>
            </a:r>
            <a:r>
              <a:rPr lang="bg-BG" altLang="bg-BG" sz="1800" dirty="0" smtClean="0"/>
              <a:t> – Очаква се на 01.01.2014 г. да започне</a:t>
            </a:r>
          </a:p>
          <a:p>
            <a:pPr algn="just" eaLnBrk="1" hangingPunct="1"/>
            <a:r>
              <a:rPr lang="bg-BG" altLang="bg-BG" sz="1800" dirty="0" smtClean="0"/>
              <a:t>О</a:t>
            </a:r>
            <a:r>
              <a:rPr lang="en-US" altLang="bg-BG" sz="1800" dirty="0" err="1" smtClean="0"/>
              <a:t>рганизира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чрез</a:t>
            </a:r>
            <a:r>
              <a:rPr lang="en-US" altLang="bg-BG" sz="1800" dirty="0" smtClean="0"/>
              <a:t> БТПП </a:t>
            </a:r>
            <a:r>
              <a:rPr lang="en-US" altLang="bg-BG" sz="1800" dirty="0" err="1" smtClean="0"/>
              <a:t>срещи</a:t>
            </a:r>
            <a:r>
              <a:rPr lang="en-US" altLang="bg-BG" sz="1800" dirty="0" smtClean="0"/>
              <a:t>, </a:t>
            </a:r>
            <a:r>
              <a:rPr lang="en-US" altLang="bg-BG" sz="1800" dirty="0" err="1" smtClean="0"/>
              <a:t>дискусии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кръгли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маси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за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обсъждане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актуални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въпроси</a:t>
            </a:r>
            <a:r>
              <a:rPr lang="bg-BG" altLang="bg-BG" sz="1800" dirty="0" smtClean="0"/>
              <a:t> – Проведени са над 10 такива за около 2 години</a:t>
            </a:r>
          </a:p>
          <a:p>
            <a:pPr algn="just" eaLnBrk="1" hangingPunct="1"/>
            <a:r>
              <a:rPr lang="bg-BG" altLang="bg-BG" sz="1800" dirty="0" smtClean="0"/>
              <a:t>О</a:t>
            </a:r>
            <a:r>
              <a:rPr lang="en-US" altLang="bg-BG" sz="1800" dirty="0" err="1" smtClean="0"/>
              <a:t>рганизира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чрез</a:t>
            </a:r>
            <a:r>
              <a:rPr lang="en-US" altLang="bg-BG" sz="1800" dirty="0" smtClean="0"/>
              <a:t> БТПП </a:t>
            </a:r>
            <a:r>
              <a:rPr lang="en-US" altLang="bg-BG" sz="1800" dirty="0" err="1" smtClean="0"/>
              <a:t>обучения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семинари</a:t>
            </a:r>
            <a:r>
              <a:rPr lang="en-US" altLang="bg-BG" sz="1800" dirty="0" smtClean="0"/>
              <a:t> </a:t>
            </a:r>
            <a:r>
              <a:rPr lang="bg-BG" altLang="bg-BG" sz="1800" dirty="0" smtClean="0"/>
              <a:t> - проведени са 5 такива</a:t>
            </a:r>
          </a:p>
          <a:p>
            <a:pPr algn="just" eaLnBrk="1" hangingPunct="1"/>
            <a:r>
              <a:rPr lang="bg-BG" altLang="bg-BG" sz="1800" dirty="0" smtClean="0"/>
              <a:t>О</a:t>
            </a:r>
            <a:r>
              <a:rPr lang="en-US" altLang="bg-BG" sz="1800" dirty="0" err="1" smtClean="0"/>
              <a:t>съществява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други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дейности</a:t>
            </a:r>
            <a:r>
              <a:rPr lang="en-US" altLang="bg-BG" sz="1800" dirty="0" smtClean="0"/>
              <a:t>, </a:t>
            </a:r>
            <a:r>
              <a:rPr lang="en-US" altLang="bg-BG" sz="1800" dirty="0" err="1" smtClean="0"/>
              <a:t>предложени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от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членове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Съвета</a:t>
            </a:r>
            <a:r>
              <a:rPr lang="en-US" altLang="bg-BG" sz="1800" dirty="0" smtClean="0"/>
              <a:t>, </a:t>
            </a:r>
            <a:r>
              <a:rPr lang="en-US" altLang="bg-BG" sz="1800" dirty="0" err="1" smtClean="0"/>
              <a:t>насочени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към</a:t>
            </a:r>
            <a:r>
              <a:rPr lang="en-US" altLang="bg-BG" sz="1800" dirty="0" smtClean="0"/>
              <a:t>  </a:t>
            </a:r>
            <a:r>
              <a:rPr lang="en-US" altLang="bg-BG" sz="1800" dirty="0" err="1" smtClean="0"/>
              <a:t>въвеждане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иновативни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научни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разработки</a:t>
            </a:r>
            <a:r>
              <a:rPr lang="en-US" altLang="bg-BG" sz="1800" dirty="0" smtClean="0"/>
              <a:t> в </a:t>
            </a:r>
            <a:r>
              <a:rPr lang="en-US" altLang="bg-BG" sz="1800" dirty="0" err="1" smtClean="0"/>
              <a:t>икономиката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страната</a:t>
            </a:r>
            <a:r>
              <a:rPr lang="en-US" altLang="bg-BG" sz="1800" dirty="0" smtClean="0"/>
              <a:t>.</a:t>
            </a:r>
            <a:r>
              <a:rPr lang="en-US" altLang="bg-BG" sz="1800" b="1" dirty="0" smtClean="0"/>
              <a:t> </a:t>
            </a:r>
            <a:endParaRPr lang="bg-BG" altLang="bg-BG" sz="1800" dirty="0" smtClean="0"/>
          </a:p>
          <a:p>
            <a:pPr algn="just" eaLnBrk="1" hangingPunct="1"/>
            <a:r>
              <a:rPr lang="bg-BG" altLang="bg-BG" sz="1800" dirty="0" smtClean="0"/>
              <a:t>К</a:t>
            </a:r>
            <a:r>
              <a:rPr lang="en-US" altLang="bg-BG" sz="1800" dirty="0" err="1" smtClean="0"/>
              <a:t>онсултира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членовете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съвета</a:t>
            </a:r>
            <a:r>
              <a:rPr lang="en-US" altLang="bg-BG" sz="1800" dirty="0" smtClean="0"/>
              <a:t> и БТПП </a:t>
            </a:r>
            <a:r>
              <a:rPr lang="en-US" altLang="bg-BG" sz="1800" dirty="0" err="1" smtClean="0"/>
              <a:t>относно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тяхно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участие</a:t>
            </a:r>
            <a:r>
              <a:rPr lang="en-US" altLang="bg-BG" sz="1800" dirty="0" smtClean="0"/>
              <a:t> в </a:t>
            </a:r>
            <a:r>
              <a:rPr lang="en-US" altLang="bg-BG" sz="1800" dirty="0" err="1" smtClean="0"/>
              <a:t>програми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проекти</a:t>
            </a:r>
            <a:r>
              <a:rPr lang="bg-BG" altLang="bg-BG" sz="1800" dirty="0" smtClean="0"/>
              <a:t>. У</a:t>
            </a:r>
            <a:r>
              <a:rPr lang="en-US" altLang="bg-BG" sz="1800" dirty="0" err="1" smtClean="0"/>
              <a:t>чредява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поощрителни</a:t>
            </a:r>
            <a:r>
              <a:rPr lang="en-US" altLang="bg-BG" sz="1800" dirty="0" smtClean="0"/>
              <a:t> </a:t>
            </a:r>
            <a:r>
              <a:rPr lang="en-US" altLang="bg-BG" sz="1800" dirty="0" err="1" smtClean="0"/>
              <a:t>награди</a:t>
            </a:r>
            <a:r>
              <a:rPr lang="en-US" altLang="bg-BG" sz="1800" dirty="0" smtClean="0"/>
              <a:t> и </a:t>
            </a:r>
            <a:r>
              <a:rPr lang="en-US" altLang="bg-BG" sz="1800" dirty="0" err="1" smtClean="0"/>
              <a:t>стипендии</a:t>
            </a:r>
            <a:endParaRPr lang="bg-BG" altLang="bg-BG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1F899-F4C4-4690-B345-F4C6D3FB3591}" type="slidenum">
              <a:rPr lang="bg-BG" smtClean="0"/>
              <a:pPr>
                <a:defRPr/>
              </a:pPr>
              <a:t>4</a:t>
            </a:fld>
            <a:endParaRPr lang="bg-BG"/>
          </a:p>
        </p:txBody>
      </p:sp>
      <p:pic>
        <p:nvPicPr>
          <p:cNvPr id="5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0788" y="116632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bg-BG" altLang="bg-BG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Нови дейности и проекти на Съвета по иновации при БТПП: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0825" y="2060575"/>
            <a:ext cx="8229600" cy="4525963"/>
          </a:xfrm>
        </p:spPr>
        <p:txBody>
          <a:bodyPr/>
          <a:lstStyle/>
          <a:p>
            <a:pPr algn="just"/>
            <a:r>
              <a:rPr lang="bg-BG" altLang="bg-BG" sz="2000" smtClean="0"/>
              <a:t>Консултиране на 4 иновативни проекти, разработени от научни колективи или от представители на бизнеса. Представяне и съдействие на проектите пред банки и фондове за рисково финансиране, които са одобрени по инициативата </a:t>
            </a:r>
            <a:r>
              <a:rPr lang="en-US" altLang="bg-BG" sz="2000" smtClean="0"/>
              <a:t>JEREMIE</a:t>
            </a:r>
            <a:r>
              <a:rPr lang="bg-BG" altLang="bg-BG" sz="2000" smtClean="0"/>
              <a:t>. Участие с доклади във форуми с тематика: иновации и енергийна ефективност.  Подготовка на документация за създаване на Център за трансфер на технологии. Подготовка за провеждане на два конкурса, обявени от БТПП, за иновативно предпроятие и за иновативен проект.  </a:t>
            </a:r>
          </a:p>
          <a:p>
            <a:pPr algn="just"/>
            <a:r>
              <a:rPr lang="bg-BG" altLang="bg-BG" sz="2000" smtClean="0"/>
              <a:t>Предстоящо е набирането на проекти за двата конкурса. Утвърдени са</a:t>
            </a:r>
            <a:r>
              <a:rPr lang="bg-BG" altLang="bg-BG" sz="2000" smtClean="0">
                <a:solidFill>
                  <a:srgbClr val="0070C0"/>
                </a:solidFill>
              </a:rPr>
              <a:t> критерии</a:t>
            </a:r>
            <a:r>
              <a:rPr lang="bg-BG" altLang="bg-BG" sz="2000" smtClean="0"/>
              <a:t>, разработени от изобретатели и предприемачи и е избрана </a:t>
            </a:r>
            <a:r>
              <a:rPr lang="bg-BG" altLang="bg-BG" sz="2000" smtClean="0">
                <a:solidFill>
                  <a:srgbClr val="0070C0"/>
                </a:solidFill>
              </a:rPr>
              <a:t>Конкурсна комисия</a:t>
            </a:r>
            <a:r>
              <a:rPr lang="bg-BG" altLang="bg-BG" sz="2000" smtClean="0"/>
              <a:t>, която ще оцени проектите до 15.12.2013 г. В нея участват учени, изобретатели, представители на Българска банка за развитие и на Изпълнителната агенция за насърчаване на малките и средните предприятия при Министерството на икономиката.  </a:t>
            </a:r>
          </a:p>
          <a:p>
            <a:pPr algn="just"/>
            <a:endParaRPr lang="bg-BG" altLang="bg-BG" sz="2000" smtClean="0"/>
          </a:p>
          <a:p>
            <a:endParaRPr lang="bg-BG" altLang="bg-BG" sz="2000" smtClean="0"/>
          </a:p>
          <a:p>
            <a:endParaRPr lang="bg-BG" altLang="bg-B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061AA-AFB5-4274-BE7A-63DF408E3F20}" type="slidenum">
              <a:rPr lang="bg-BG" smtClean="0"/>
              <a:pPr>
                <a:defRPr/>
              </a:pPr>
              <a:t>5</a:t>
            </a:fld>
            <a:endParaRPr lang="bg-BG"/>
          </a:p>
        </p:txBody>
      </p:sp>
      <p:pic>
        <p:nvPicPr>
          <p:cNvPr id="6149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260350"/>
            <a:ext cx="15732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altLang="bg-BG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Сайт на Съвета: </a:t>
            </a:r>
            <a:r>
              <a:rPr lang="en-US" altLang="bg-BG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bg-BG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altLang="bg-BG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www.inovacii.eu</a:t>
            </a:r>
            <a:endParaRPr lang="bg-BG" altLang="bg-BG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2332038"/>
            <a:ext cx="8064500" cy="3833812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bg-BG" altLang="bg-BG" sz="2000" dirty="0" smtClean="0"/>
              <a:t>Вече е изготвен и функционира сайт </a:t>
            </a:r>
            <a:r>
              <a:rPr lang="en-US" altLang="bg-BG" sz="2000" dirty="0" smtClean="0">
                <a:hlinkClick r:id="rId2"/>
              </a:rPr>
              <a:t>www.inovacii.bg</a:t>
            </a:r>
            <a:r>
              <a:rPr lang="en-US" altLang="bg-BG" sz="2000" dirty="0" smtClean="0"/>
              <a:t> </a:t>
            </a:r>
            <a:r>
              <a:rPr lang="bg-BG" altLang="bg-BG" sz="2000" dirty="0" smtClean="0"/>
              <a:t> на Съвета иновации и енергийна ефективност при БТПП. Впоследствие той ще има линк към сайта на БТПП – </a:t>
            </a:r>
            <a:r>
              <a:rPr lang="en-US" altLang="bg-BG" sz="2000" dirty="0" smtClean="0">
                <a:hlinkClick r:id="rId3"/>
              </a:rPr>
              <a:t>www.bcci.bg</a:t>
            </a:r>
            <a:r>
              <a:rPr lang="bg-BG" altLang="bg-BG" sz="2000" dirty="0" smtClean="0"/>
              <a:t> – един от</a:t>
            </a:r>
            <a:r>
              <a:rPr lang="en-US" altLang="bg-BG" sz="2000" dirty="0" smtClean="0"/>
              <a:t> </a:t>
            </a:r>
            <a:r>
              <a:rPr lang="bg-BG" altLang="bg-BG" sz="2000" dirty="0" smtClean="0"/>
              <a:t>най-посещаваните корпоративни сайтове у нас. На сайта са и ще бъдат поставени презентации на иновационни проекти, които търсят финансиране в т.ч. и нетрадиционни за България – напр. под формата на малки, дори символични дарения или представянето им пред фондове за дялово </a:t>
            </a:r>
            <a:r>
              <a:rPr lang="en-US" altLang="bg-BG" sz="2000" dirty="0" smtClean="0"/>
              <a:t>(</a:t>
            </a:r>
            <a:r>
              <a:rPr lang="bg-BG" altLang="bg-BG" sz="2000" dirty="0" smtClean="0"/>
              <a:t>рисково</a:t>
            </a:r>
            <a:r>
              <a:rPr lang="en-US" altLang="bg-BG" sz="2000" dirty="0" smtClean="0"/>
              <a:t>)</a:t>
            </a:r>
            <a:r>
              <a:rPr lang="bg-BG" altLang="bg-BG" sz="2000" dirty="0" smtClean="0"/>
              <a:t> финансиране в чужбина. Банките и фондовете по </a:t>
            </a:r>
            <a:r>
              <a:rPr lang="en-US" altLang="bg-BG" sz="2000" dirty="0" smtClean="0"/>
              <a:t>JEREMIE, </a:t>
            </a:r>
            <a:r>
              <a:rPr lang="bg-BG" altLang="bg-BG" sz="2000" dirty="0" smtClean="0"/>
              <a:t>България също вече са в полезрението на съвета. Предвиждаме до 3-4 месеца сайта да се превърне в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altLang="bg-BG" sz="2000" b="1" dirty="0" smtClean="0">
                <a:solidFill>
                  <a:srgbClr val="C00000"/>
                </a:solidFill>
              </a:rPr>
              <a:t>	</a:t>
            </a:r>
            <a:r>
              <a:rPr lang="bg-BG" altLang="bg-BG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ИНОВАЦИОННА БОРСА </a:t>
            </a:r>
            <a:r>
              <a:rPr lang="en-US" altLang="bg-BG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</a:t>
            </a:r>
            <a:r>
              <a:rPr lang="bg-BG" altLang="bg-BG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първата в Република България</a:t>
            </a:r>
            <a:r>
              <a:rPr lang="en-US" altLang="bg-BG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bg-BG" altLang="bg-BG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bg-BG" sz="2000" dirty="0" smtClean="0"/>
              <a:t>	</a:t>
            </a:r>
            <a:r>
              <a:rPr lang="bg-BG" altLang="bg-BG" sz="2000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925F5-C5EA-49D4-AA4B-4DF7C1CF42CD}" type="slidenum">
              <a:rPr lang="bg-BG" smtClean="0"/>
              <a:pPr>
                <a:defRPr/>
              </a:pPr>
              <a:t>6</a:t>
            </a:fld>
            <a:endParaRPr lang="bg-BG"/>
          </a:p>
        </p:txBody>
      </p:sp>
      <p:pic>
        <p:nvPicPr>
          <p:cNvPr id="7173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260350"/>
            <a:ext cx="15732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2800" smtClean="0">
                <a:solidFill>
                  <a:srgbClr val="0070C0"/>
                </a:solidFill>
              </a:rPr>
              <a:t>Съветът по иновации и </a:t>
            </a:r>
            <a:r>
              <a:rPr lang="en-US" altLang="bg-BG" sz="2800" smtClean="0">
                <a:solidFill>
                  <a:srgbClr val="0070C0"/>
                </a:solidFill>
              </a:rPr>
              <a:t>JEREMIE,</a:t>
            </a:r>
            <a:r>
              <a:rPr lang="bg-BG" altLang="bg-BG" smtClean="0">
                <a:solidFill>
                  <a:srgbClr val="0070C0"/>
                </a:solidFill>
              </a:rPr>
              <a:t/>
            </a:r>
            <a:br>
              <a:rPr lang="bg-BG" altLang="bg-BG" smtClean="0">
                <a:solidFill>
                  <a:srgbClr val="0070C0"/>
                </a:solidFill>
              </a:rPr>
            </a:br>
            <a:r>
              <a:rPr lang="bg-BG" altLang="bg-BG" sz="2000" smtClean="0">
                <a:solidFill>
                  <a:srgbClr val="0070C0"/>
                </a:solidFill>
              </a:rPr>
              <a:t>относно кредитните гаранции от банките</a:t>
            </a:r>
            <a:r>
              <a:rPr lang="en-US" altLang="bg-BG" sz="2000" smtClean="0">
                <a:solidFill>
                  <a:srgbClr val="0070C0"/>
                </a:solidFill>
              </a:rPr>
              <a:t> </a:t>
            </a:r>
            <a:r>
              <a:rPr lang="bg-BG" altLang="bg-BG" sz="2000" smtClean="0">
                <a:solidFill>
                  <a:srgbClr val="0070C0"/>
                </a:solidFill>
              </a:rPr>
              <a:t>в България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600200"/>
            <a:ext cx="8229600" cy="4525963"/>
          </a:xfrm>
        </p:spPr>
        <p:txBody>
          <a:bodyPr rtlCol="0">
            <a:normAutofit fontScale="4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bg-BG" sz="7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dirty="0" smtClean="0"/>
              <a:t>О</a:t>
            </a:r>
            <a:r>
              <a:rPr lang="en-US" dirty="0" err="1" smtClean="0"/>
              <a:t>добрени</a:t>
            </a:r>
            <a:r>
              <a:rPr lang="en-US" dirty="0" smtClean="0"/>
              <a:t> </a:t>
            </a:r>
            <a:r>
              <a:rPr lang="bg-BG" dirty="0" smtClean="0"/>
              <a:t>от ЕИФ </a:t>
            </a:r>
            <a:r>
              <a:rPr lang="en-US" dirty="0" err="1" smtClean="0"/>
              <a:t>бяха</a:t>
            </a:r>
            <a:r>
              <a:rPr lang="en-US" dirty="0" smtClean="0"/>
              <a:t> </a:t>
            </a:r>
            <a:r>
              <a:rPr lang="en-US" dirty="0" err="1" smtClean="0"/>
              <a:t>пет</a:t>
            </a:r>
            <a:r>
              <a:rPr lang="en-US" dirty="0" smtClean="0"/>
              <a:t> </a:t>
            </a:r>
            <a:r>
              <a:rPr lang="en-US" dirty="0" err="1" smtClean="0"/>
              <a:t>български</a:t>
            </a:r>
            <a:r>
              <a:rPr lang="en-US" dirty="0" smtClean="0"/>
              <a:t> </a:t>
            </a:r>
            <a:r>
              <a:rPr lang="en-US" dirty="0" err="1" smtClean="0"/>
              <a:t>банки</a:t>
            </a:r>
            <a:r>
              <a:rPr lang="en-US" dirty="0" smtClean="0"/>
              <a:t>, </a:t>
            </a:r>
            <a:r>
              <a:rPr lang="en-US" dirty="0" err="1" smtClean="0"/>
              <a:t>които</a:t>
            </a:r>
            <a:r>
              <a:rPr lang="en-US" dirty="0" smtClean="0"/>
              <a:t> </a:t>
            </a:r>
            <a:r>
              <a:rPr lang="en-US" dirty="0" err="1" smtClean="0"/>
              <a:t>подписаха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14.07.2011 г. </a:t>
            </a:r>
            <a:r>
              <a:rPr lang="en-US" dirty="0" err="1" smtClean="0"/>
              <a:t>договори</a:t>
            </a:r>
            <a:r>
              <a:rPr lang="en-US" dirty="0" smtClean="0"/>
              <a:t> с </a:t>
            </a:r>
            <a:r>
              <a:rPr lang="en-US" dirty="0" err="1" smtClean="0"/>
              <a:t>изпълнителния</a:t>
            </a:r>
            <a:r>
              <a:rPr lang="bg-BG" dirty="0" smtClean="0"/>
              <a:t> д</a:t>
            </a:r>
            <a:r>
              <a:rPr lang="en-US" dirty="0" err="1" smtClean="0"/>
              <a:t>иректор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ЕИФ </a:t>
            </a:r>
            <a:r>
              <a:rPr lang="en-US" dirty="0" err="1" smtClean="0"/>
              <a:t>Ричард</a:t>
            </a:r>
            <a:r>
              <a:rPr lang="en-US" dirty="0" smtClean="0"/>
              <a:t> </a:t>
            </a:r>
            <a:r>
              <a:rPr lang="en-US" dirty="0" err="1" smtClean="0"/>
              <a:t>Пели</a:t>
            </a:r>
            <a:r>
              <a:rPr lang="en-US" dirty="0" smtClean="0"/>
              <a:t> </a:t>
            </a:r>
            <a:r>
              <a:rPr lang="bg-BG" dirty="0" smtClean="0"/>
              <a:t>за </a:t>
            </a:r>
            <a:r>
              <a:rPr lang="en-US" dirty="0" err="1" smtClean="0"/>
              <a:t>прилагане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схемата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кредитни</a:t>
            </a:r>
            <a:r>
              <a:rPr lang="en-US" dirty="0" smtClean="0"/>
              <a:t> </a:t>
            </a:r>
            <a:r>
              <a:rPr lang="en-US" dirty="0" err="1" smtClean="0"/>
              <a:t>гаранции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инициативата</a:t>
            </a:r>
            <a:r>
              <a:rPr lang="en-US" dirty="0" smtClean="0"/>
              <a:t> </a:t>
            </a:r>
            <a:r>
              <a:rPr lang="en-US" dirty="0" err="1" smtClean="0"/>
              <a:t>Джеръми</a:t>
            </a:r>
            <a:r>
              <a:rPr lang="en-US" dirty="0" smtClean="0"/>
              <a:t>.</a:t>
            </a:r>
            <a:r>
              <a:rPr lang="bg-BG" dirty="0" smtClean="0"/>
              <a:t>  Тези</a:t>
            </a:r>
            <a:r>
              <a:rPr lang="en-US" dirty="0" smtClean="0"/>
              <a:t> </a:t>
            </a:r>
            <a:r>
              <a:rPr lang="en-US" dirty="0" err="1" smtClean="0"/>
              <a:t>банки</a:t>
            </a:r>
            <a:r>
              <a:rPr lang="bg-BG" dirty="0" smtClean="0"/>
              <a:t> са</a:t>
            </a:r>
            <a:r>
              <a:rPr lang="en-US" dirty="0" smtClean="0"/>
              <a:t>:</a:t>
            </a:r>
            <a:r>
              <a:rPr lang="bg-BG" dirty="0" smtClean="0"/>
              <a:t> Ун</a:t>
            </a:r>
            <a:r>
              <a:rPr lang="en-US" dirty="0" err="1" smtClean="0"/>
              <a:t>икредитБулбанк</a:t>
            </a:r>
            <a:r>
              <a:rPr lang="bg-BG" dirty="0" smtClean="0"/>
              <a:t>, </a:t>
            </a:r>
            <a:r>
              <a:rPr lang="en-US" dirty="0" err="1" smtClean="0"/>
              <a:t>СиБанк</a:t>
            </a:r>
            <a:r>
              <a:rPr lang="bg-BG" dirty="0" smtClean="0"/>
              <a:t>, </a:t>
            </a:r>
            <a:r>
              <a:rPr lang="en-US" dirty="0" err="1" smtClean="0"/>
              <a:t>Райфайзенбанк</a:t>
            </a:r>
            <a:r>
              <a:rPr lang="bg-BG" dirty="0" smtClean="0"/>
              <a:t>, ОББ и П</a:t>
            </a:r>
            <a:r>
              <a:rPr lang="en-US" dirty="0" err="1" smtClean="0"/>
              <a:t>рокредитбанк</a:t>
            </a:r>
            <a:r>
              <a:rPr lang="bg-BG" dirty="0" smtClean="0"/>
              <a:t>. Те предоставят кредитни гаранции за инвестиционни и оборотни кредити в размер на 80 % от размера на кредита. Освен предоставянето на кредитните гаранции, се понижава и лихвата по кредита – средно с 1 - до1,5-2 %. Общият финансов ресурс, предоставен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структурните</a:t>
            </a:r>
            <a:r>
              <a:rPr lang="en-US" dirty="0" smtClean="0"/>
              <a:t> </a:t>
            </a:r>
            <a:r>
              <a:rPr lang="en-US" dirty="0" err="1" smtClean="0"/>
              <a:t>фондове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Е</a:t>
            </a:r>
            <a:r>
              <a:rPr lang="bg-BG" dirty="0" smtClean="0"/>
              <a:t>С и от собствен капитал на  изброените 5 банки за тази цел, е в </a:t>
            </a:r>
            <a:r>
              <a:rPr lang="en-US" dirty="0" smtClean="0"/>
              <a:t> </a:t>
            </a:r>
            <a:r>
              <a:rPr lang="en-US" dirty="0" err="1" smtClean="0"/>
              <a:t>размер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bg-BG" dirty="0" smtClean="0"/>
              <a:t>п</a:t>
            </a:r>
            <a:r>
              <a:rPr lang="en-US" dirty="0" err="1" smtClean="0"/>
              <a:t>очти</a:t>
            </a:r>
            <a:r>
              <a:rPr lang="en-US" dirty="0" smtClean="0"/>
              <a:t> 1 </a:t>
            </a:r>
            <a:r>
              <a:rPr lang="en-US" dirty="0" err="1" smtClean="0"/>
              <a:t>млрд</a:t>
            </a:r>
            <a:r>
              <a:rPr lang="en-US" dirty="0" smtClean="0"/>
              <a:t>. </a:t>
            </a:r>
            <a:r>
              <a:rPr lang="bg-BG" dirty="0" smtClean="0"/>
              <a:t>е</a:t>
            </a:r>
            <a:r>
              <a:rPr lang="en-US" dirty="0" err="1" smtClean="0"/>
              <a:t>вро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</a:p>
          <a:p>
            <a:pPr>
              <a:buFont typeface="Arial" charset="0"/>
              <a:buNone/>
              <a:defRPr/>
            </a:pPr>
            <a:endParaRPr lang="bg-BG" dirty="0" smtClean="0"/>
          </a:p>
          <a:p>
            <a:pPr>
              <a:buFont typeface="Arial" charset="0"/>
              <a:buChar char="•"/>
              <a:defRPr/>
            </a:pPr>
            <a:r>
              <a:rPr lang="bg-BG" b="1" dirty="0" smtClean="0"/>
              <a:t>  Съветът по иновации при БТПП</a:t>
            </a:r>
            <a:r>
              <a:rPr lang="bg-BG" dirty="0" smtClean="0"/>
              <a:t> проведе съвместно с мениджъри от УникредитБулбанк Информационен ден в гр.Пловдив в рамките на официалната програма на есенния Технически панаир на 28.09.2011 г. На него бяха обучени над 40 бизнесмени, предимно от Пловдив и Пловдивска област. Съветът по иновации и евергийна ефективност при БТПП  си сътрудничи по Джеръми</a:t>
            </a:r>
            <a:r>
              <a:rPr lang="en-US" dirty="0" smtClean="0"/>
              <a:t> 1</a:t>
            </a:r>
            <a:r>
              <a:rPr lang="bg-BG" dirty="0" smtClean="0"/>
              <a:t> и с другите изброени банки</a:t>
            </a:r>
            <a:r>
              <a:rPr lang="en-US" dirty="0" smtClean="0"/>
              <a:t> </a:t>
            </a:r>
            <a:r>
              <a:rPr lang="bg-BG" dirty="0" smtClean="0"/>
              <a:t>има установени трайни контакти с тях.</a:t>
            </a: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bg-BG" dirty="0" smtClean="0"/>
          </a:p>
          <a:p>
            <a:pPr>
              <a:buFont typeface="Arial" charset="0"/>
              <a:buChar char="•"/>
              <a:defRPr/>
            </a:pPr>
            <a:r>
              <a:rPr lang="bg-BG" dirty="0" smtClean="0"/>
              <a:t> Със съдействието на Съвета по иновации и енергийна ефективност при БТПП са реализирани няколко проекта за кредитиране с предоставяне на кредитни гаранции по Джеръми, в т.ч. и за собственици на МСП. Консултирани бяха и няколко предприемачи от МСП за грантове по ОП „Конкурентоспособност“. Консултирани са и няколко т.нар. Старт ъп предприемачи за  кандидатстване пред фондовете </a:t>
            </a:r>
            <a:r>
              <a:rPr lang="en-US" dirty="0" smtClean="0"/>
              <a:t>Eleven</a:t>
            </a:r>
            <a:r>
              <a:rPr lang="bg-BG" dirty="0" smtClean="0"/>
              <a:t> и</a:t>
            </a:r>
            <a:r>
              <a:rPr lang="en-US" dirty="0" smtClean="0"/>
              <a:t> </a:t>
            </a:r>
            <a:r>
              <a:rPr lang="bg-BG" b="1"/>
              <a:t>Launchub</a:t>
            </a:r>
            <a:r>
              <a:rPr lang="bg-BG" smtClean="0"/>
              <a:t>, </a:t>
            </a:r>
            <a:r>
              <a:rPr lang="bg-BG" dirty="0" smtClean="0"/>
              <a:t>създадени по Джеръми, които са двата фонда които премат проекти от месец юни 2012 г. На 13.09.2013 Е</a:t>
            </a:r>
            <a:r>
              <a:rPr lang="en-US" dirty="0" err="1" smtClean="0"/>
              <a:t>leven</a:t>
            </a:r>
            <a:r>
              <a:rPr lang="bg-BG" dirty="0" smtClean="0"/>
              <a:t> празнува една година.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bg-B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8D75-B914-49DA-BC02-15E30B4BD09C}" type="slidenum">
              <a:rPr lang="bg-BG"/>
              <a:pPr>
                <a:defRPr/>
              </a:pPr>
              <a:t>7</a:t>
            </a:fld>
            <a:endParaRPr lang="bg-BG"/>
          </a:p>
        </p:txBody>
      </p:sp>
      <p:pic>
        <p:nvPicPr>
          <p:cNvPr id="8197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260350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bg-BG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JEREMIE 2</a:t>
            </a:r>
            <a:r>
              <a:rPr lang="bg-BG" altLang="bg-BG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България </a:t>
            </a:r>
            <a:r>
              <a:rPr lang="bg-BG" altLang="bg-BG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br>
              <a:rPr lang="bg-BG" altLang="bg-BG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bg-BG" altLang="bg-BG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нисколихвено кредитиране </a:t>
            </a:r>
            <a:r>
              <a:rPr lang="en-US" altLang="bg-BG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bg-BG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bg-BG" altLang="bg-BG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 търговските банки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18487" cy="4492625"/>
          </a:xfrm>
        </p:spPr>
        <p:txBody>
          <a:bodyPr/>
          <a:lstStyle/>
          <a:p>
            <a:pPr algn="just"/>
            <a:r>
              <a:rPr lang="ru-RU" altLang="bg-BG" sz="1600" b="1" dirty="0" smtClean="0"/>
              <a:t>На 21.12.2012 г. бе подписан договор с ЕИФ по т.нар.Джеръми 2.  МСП в България вече имат достъп до нови 380 млн. евро по инициативата JEREMIE 2. Те получават кредити на ниски лихвени нива, които са под 4,5 % и  дори под 4% за фирмите с добри финансови показатели и кредитна история.</a:t>
            </a:r>
            <a:endParaRPr lang="en-US" altLang="bg-BG" sz="1600" b="1" dirty="0" smtClean="0"/>
          </a:p>
          <a:p>
            <a:pPr algn="just">
              <a:buFont typeface="Arial" pitchFamily="34" charset="0"/>
              <a:buNone/>
            </a:pPr>
            <a:endParaRPr lang="ru-RU" altLang="bg-BG" sz="1600" dirty="0" smtClean="0"/>
          </a:p>
          <a:p>
            <a:pPr algn="just"/>
            <a:r>
              <a:rPr lang="ru-RU" altLang="bg-BG" sz="1600" dirty="0" smtClean="0"/>
              <a:t>С ЕИФ са сключени споразумения с шест банки:Алианц Банк България, Първа инвестиционна Банка, ПроКредит Банк , Сoсиете Женерал Експресбанк , УниКредитБулбанк  и Райфайзенбанк по инициативата за съвместни европейски ресурси за микро, малки и средни предприятия (JEREMIE) с цел подпомагане на малките и средните предприятия (МСП) в Република България.</a:t>
            </a:r>
            <a:endParaRPr lang="en-US" altLang="bg-BG" sz="1600" dirty="0" smtClean="0"/>
          </a:p>
          <a:p>
            <a:pPr algn="just"/>
            <a:r>
              <a:rPr lang="ru-RU" altLang="bg-BG" sz="1600" dirty="0" smtClean="0"/>
              <a:t>Посредством предоставеното финансиране по т.нар. JEREMIE 2, тези банки вече могат да отпускат заеми с намалени нива на лихвени проценти, респективно и предоставяне на кредитни гаранции от поне 50% на над 3300 МСП в България, които търсят инвестиционно и оборотно финансиране, за да подкрепят или разширят своя бизнес.</a:t>
            </a:r>
            <a:endParaRPr lang="en-US" altLang="bg-BG" sz="1600" dirty="0" smtClean="0"/>
          </a:p>
          <a:p>
            <a:pPr algn="just"/>
            <a:r>
              <a:rPr lang="bg-BG" altLang="bg-BG" sz="1600" dirty="0" smtClean="0"/>
              <a:t>Съветът по иновации и енергийна фективност при БТПП разполага с преференциална оферта за клиенти, които той би препоръчал след собствен анализ на кредитабилността на фирмата им, от някои от избраните банки по инициативата Джеръми 2 и изразява готовност за работа с компании, които отговарят на условията й. При заявен интерес ще се изпрати офертата на компанията и ще се изготви кредитния й анализ за Джеръми 2.  </a:t>
            </a:r>
            <a:endParaRPr lang="ru-RU" altLang="bg-BG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DFBFF-6B0E-4FDF-8318-CBED55C8EE19}" type="slidenum">
              <a:rPr lang="bg-BG" smtClean="0"/>
              <a:pPr>
                <a:defRPr/>
              </a:pPr>
              <a:t>8</a:t>
            </a:fld>
            <a:endParaRPr lang="bg-BG"/>
          </a:p>
        </p:txBody>
      </p:sp>
      <p:pic>
        <p:nvPicPr>
          <p:cNvPr id="9221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06388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209675"/>
          </a:xfrm>
        </p:spPr>
        <p:txBody>
          <a:bodyPr/>
          <a:lstStyle/>
          <a:p>
            <a:pPr eaLnBrk="1" hangingPunct="1"/>
            <a:r>
              <a:rPr lang="en-US" altLang="bg-BG" smtClean="0">
                <a:solidFill>
                  <a:srgbClr val="00B0F0"/>
                </a:solidFill>
              </a:rPr>
              <a:t>JEREMIE </a:t>
            </a:r>
            <a:r>
              <a:rPr lang="bg-BG" altLang="bg-BG" smtClean="0">
                <a:solidFill>
                  <a:srgbClr val="00B0F0"/>
                </a:solidFill>
              </a:rPr>
              <a:t/>
            </a:r>
            <a:br>
              <a:rPr lang="bg-BG" altLang="bg-BG" smtClean="0">
                <a:solidFill>
                  <a:srgbClr val="00B0F0"/>
                </a:solidFill>
              </a:rPr>
            </a:br>
            <a:r>
              <a:rPr lang="bg-BG" altLang="bg-BG" sz="2200" smtClean="0">
                <a:solidFill>
                  <a:srgbClr val="00B0F0"/>
                </a:solidFill>
              </a:rPr>
              <a:t>в България чрез фондовете</a:t>
            </a:r>
            <a:r>
              <a:rPr lang="en-US" altLang="bg-BG" sz="2200" smtClean="0">
                <a:solidFill>
                  <a:srgbClr val="00B0F0"/>
                </a:solidFill>
              </a:rPr>
              <a:t/>
            </a:r>
            <a:br>
              <a:rPr lang="en-US" altLang="bg-BG" sz="2200" smtClean="0">
                <a:solidFill>
                  <a:srgbClr val="00B0F0"/>
                </a:solidFill>
              </a:rPr>
            </a:br>
            <a:r>
              <a:rPr lang="bg-BG" altLang="bg-BG" sz="2200" smtClean="0">
                <a:solidFill>
                  <a:srgbClr val="00B0F0"/>
                </a:solidFill>
              </a:rPr>
              <a:t> за дялово и дългово финансиране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924425"/>
          </a:xfrm>
        </p:spPr>
        <p:txBody>
          <a:bodyPr rtlCol="0">
            <a:normAutofit fontScale="2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bg-BG" sz="6400" dirty="0" smtClean="0">
                <a:cs typeface="Times New Roman" pitchFamily="18" charset="0"/>
              </a:rPr>
              <a:t>Фондовете, създадени по инициативата Джеръми за дялово и рисково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bg-BG" sz="6400" dirty="0" smtClean="0">
                <a:cs typeface="Times New Roman" pitchFamily="18" charset="0"/>
              </a:rPr>
              <a:t>финансиране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bg-BG" sz="6400" dirty="0" smtClean="0">
                <a:cs typeface="Times New Roman" pitchFamily="18" charset="0"/>
              </a:rPr>
              <a:t>пок</a:t>
            </a:r>
            <a:r>
              <a:rPr lang="en-US" sz="6400" dirty="0" err="1" smtClean="0">
                <a:cs typeface="Times New Roman" pitchFamily="18" charset="0"/>
              </a:rPr>
              <a:t>риват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en-US" sz="6400" dirty="0" err="1" smtClean="0">
                <a:cs typeface="Times New Roman" pitchFamily="18" charset="0"/>
              </a:rPr>
              <a:t>почти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en-US" sz="6400" dirty="0" err="1" smtClean="0">
                <a:cs typeface="Times New Roman" pitchFamily="18" charset="0"/>
              </a:rPr>
              <a:t>целия</a:t>
            </a:r>
            <a:r>
              <a:rPr lang="bg-BG" sz="6400" dirty="0" smtClean="0">
                <a:cs typeface="Times New Roman" pitchFamily="18" charset="0"/>
              </a:rPr>
              <a:t> </a:t>
            </a:r>
            <a:r>
              <a:rPr lang="en-US" sz="6400" dirty="0" err="1" smtClean="0">
                <a:cs typeface="Times New Roman" pitchFamily="18" charset="0"/>
              </a:rPr>
              <a:t>спект</a:t>
            </a:r>
            <a:r>
              <a:rPr lang="bg-BG" sz="6400" dirty="0" smtClean="0">
                <a:cs typeface="Times New Roman" pitchFamily="18" charset="0"/>
              </a:rPr>
              <a:t>ър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en-US" sz="6400" dirty="0" err="1" smtClean="0">
                <a:cs typeface="Times New Roman" pitchFamily="18" charset="0"/>
              </a:rPr>
              <a:t>на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en-US" sz="6400" dirty="0" err="1" smtClean="0">
                <a:cs typeface="Times New Roman" pitchFamily="18" charset="0"/>
              </a:rPr>
              <a:t>финансиране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en-US" sz="6400" dirty="0" err="1" smtClean="0">
                <a:cs typeface="Times New Roman" pitchFamily="18" charset="0"/>
              </a:rPr>
              <a:t>на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en-US" sz="6400" dirty="0" err="1" smtClean="0">
                <a:cs typeface="Times New Roman" pitchFamily="18" charset="0"/>
              </a:rPr>
              <a:t>едно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bg-BG" sz="6400" dirty="0" smtClean="0">
                <a:cs typeface="Times New Roman" pitchFamily="18" charset="0"/>
              </a:rPr>
              <a:t>МСП</a:t>
            </a:r>
            <a:r>
              <a:rPr lang="en-US" sz="6400" dirty="0" smtClean="0">
                <a:cs typeface="Times New Roman" pitchFamily="18" charset="0"/>
              </a:rPr>
              <a:t>. </a:t>
            </a:r>
            <a:r>
              <a:rPr lang="bg-BG" sz="6400" dirty="0" smtClean="0">
                <a:cs typeface="Times New Roman" pitchFamily="18" charset="0"/>
              </a:rPr>
              <a:t>Повече от една година функционират фондовете Е</a:t>
            </a:r>
            <a:r>
              <a:rPr lang="en-US" sz="6400" dirty="0" err="1" smtClean="0">
                <a:cs typeface="Times New Roman" pitchFamily="18" charset="0"/>
              </a:rPr>
              <a:t>leven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bg-BG" sz="6400" dirty="0" smtClean="0">
                <a:cs typeface="Times New Roman" pitchFamily="18" charset="0"/>
              </a:rPr>
              <a:t>и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en-US" sz="6400" dirty="0" err="1" smtClean="0">
                <a:cs typeface="Times New Roman" pitchFamily="18" charset="0"/>
              </a:rPr>
              <a:t>Lounhaub</a:t>
            </a:r>
            <a:r>
              <a:rPr lang="en-US" sz="6400" dirty="0" smtClean="0">
                <a:cs typeface="Times New Roman" pitchFamily="18" charset="0"/>
              </a:rPr>
              <a:t>.</a:t>
            </a:r>
            <a:r>
              <a:rPr lang="bg-BG" sz="6400" dirty="0" smtClean="0">
                <a:cs typeface="Times New Roman" pitchFamily="18" charset="0"/>
              </a:rPr>
              <a:t> Те вече са приели и разгледали над 800 проекти</a:t>
            </a:r>
            <a:r>
              <a:rPr lang="en-US" sz="6400" dirty="0">
                <a:cs typeface="Times New Roman" pitchFamily="18" charset="0"/>
              </a:rPr>
              <a:t> </a:t>
            </a:r>
            <a:r>
              <a:rPr lang="bg-BG" sz="6400" dirty="0" smtClean="0">
                <a:cs typeface="Times New Roman" pitchFamily="18" charset="0"/>
              </a:rPr>
              <a:t>и са финансирали около 30-40 компании, които са предимно от </a:t>
            </a:r>
            <a:r>
              <a:rPr lang="en-US" sz="6400" dirty="0" smtClean="0">
                <a:cs typeface="Times New Roman" pitchFamily="18" charset="0"/>
              </a:rPr>
              <a:t>IT </a:t>
            </a:r>
            <a:r>
              <a:rPr lang="bg-BG" sz="6400" dirty="0" smtClean="0">
                <a:cs typeface="Times New Roman" pitchFamily="18" charset="0"/>
              </a:rPr>
              <a:t>индустрията. Първият фонд е с 12 млн.евро капитал, а вторият - е с 9 млн. евро капитал. По-големите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bg-BG" sz="6400" dirty="0">
                <a:cs typeface="Times New Roman" pitchFamily="18" charset="0"/>
              </a:rPr>
              <a:t> </a:t>
            </a:r>
            <a:r>
              <a:rPr lang="bg-BG" sz="6400" dirty="0" smtClean="0">
                <a:cs typeface="Times New Roman" pitchFamily="18" charset="0"/>
              </a:rPr>
              <a:t>     3 фонда са: Невек – 30 млн. евро капитал, Мецанин мениджмънт, Австрия, представен у нас чрез Рослайн кепитъл партнерс – 60 млн.евро, както и Акцес кепитъл от САЩ – 60 млн.евро. Последният фонд </a:t>
            </a:r>
            <a:r>
              <a:rPr lang="en-US" sz="6400" dirty="0" err="1" smtClean="0">
                <a:cs typeface="Times New Roman" pitchFamily="18" charset="0"/>
              </a:rPr>
              <a:t>Axcess</a:t>
            </a:r>
            <a:r>
              <a:rPr lang="bg-BG" sz="6400" dirty="0" smtClean="0">
                <a:cs typeface="Times New Roman" pitchFamily="18" charset="0"/>
              </a:rPr>
              <a:t> се отказа от участие в инициативата </a:t>
            </a:r>
            <a:r>
              <a:rPr lang="en-US" sz="6400" dirty="0" err="1" smtClean="0">
                <a:cs typeface="Times New Roman" pitchFamily="18" charset="0"/>
              </a:rPr>
              <a:t>Jeramie</a:t>
            </a:r>
            <a:r>
              <a:rPr lang="bg-BG" sz="6400" dirty="0" smtClean="0">
                <a:cs typeface="Times New Roman" pitchFamily="18" charset="0"/>
              </a:rPr>
              <a:t> през м. юни 2013 г.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bg-BG" sz="6400" dirty="0" smtClean="0">
                <a:cs typeface="Times New Roman" pitchFamily="18" charset="0"/>
              </a:rPr>
              <a:t> Рослайн кепитал партнерс не приема проекти засега</a:t>
            </a:r>
            <a:r>
              <a:rPr lang="bg-BG" sz="6400" dirty="0">
                <a:cs typeface="Times New Roman" pitchFamily="18" charset="0"/>
              </a:rPr>
              <a:t> </a:t>
            </a:r>
            <a:r>
              <a:rPr lang="bg-BG" sz="6400" dirty="0" smtClean="0">
                <a:cs typeface="Times New Roman" pitchFamily="18" charset="0"/>
              </a:rPr>
              <a:t>и договор</a:t>
            </a:r>
            <a:r>
              <a:rPr lang="en-US" sz="6400" dirty="0" smtClean="0">
                <a:cs typeface="Times New Roman" pitchFamily="18" charset="0"/>
              </a:rPr>
              <a:t> </a:t>
            </a:r>
            <a:r>
              <a:rPr lang="bg-BG" sz="6400" dirty="0" smtClean="0">
                <a:cs typeface="Times New Roman" pitchFamily="18" charset="0"/>
              </a:rPr>
              <a:t>между ЕИФ и фондмениджърите му все още не е сключен, но това е предстоящо до 2-3 месеца.</a:t>
            </a:r>
            <a:endParaRPr lang="bg-BG" sz="6400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1200"/>
              </a:spcAft>
              <a:buClr>
                <a:srgbClr val="990000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6400" dirty="0" smtClean="0">
                <a:solidFill>
                  <a:srgbClr val="00B050"/>
                </a:solidFill>
              </a:rPr>
              <a:t>NEVEQ</a:t>
            </a:r>
            <a:r>
              <a:rPr lang="bg-BG" sz="6400" dirty="0" smtClean="0">
                <a:solidFill>
                  <a:srgbClr val="00B050"/>
                </a:solidFill>
              </a:rPr>
              <a:t> </a:t>
            </a:r>
            <a:r>
              <a:rPr lang="bg-BG" sz="6400" dirty="0" smtClean="0"/>
              <a:t>финансира от около 1 месец стартиращи компании, компании в ранен етап на развитие и компании в етап на растеж с продажби от 1 до 3 млн.евро в отраслите:</a:t>
            </a:r>
          </a:p>
          <a:p>
            <a:pPr algn="just" fontAlgn="auto">
              <a:spcBef>
                <a:spcPts val="0"/>
              </a:spcBef>
              <a:spcAft>
                <a:spcPts val="1200"/>
              </a:spcAft>
              <a:buClr>
                <a:srgbClr val="990000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6400" i="1" dirty="0" smtClean="0"/>
              <a:t> </a:t>
            </a:r>
            <a:r>
              <a:rPr lang="bg-BG" sz="6400" i="1" dirty="0" smtClean="0"/>
              <a:t>Първи основен отрасъл</a:t>
            </a:r>
            <a:r>
              <a:rPr lang="bg-BG" sz="6400" dirty="0" smtClean="0"/>
              <a:t>:</a:t>
            </a:r>
            <a:r>
              <a:rPr lang="bg-BG" sz="6400" i="1" dirty="0" smtClean="0"/>
              <a:t> Информационни технологии</a:t>
            </a:r>
            <a:r>
              <a:rPr lang="bg-BG" sz="6400" dirty="0" smtClean="0"/>
              <a:t>, в т.ч. и в подотраслите му </a:t>
            </a:r>
            <a:r>
              <a:rPr lang="en-US" sz="6400" dirty="0" smtClean="0"/>
              <a:t>:</a:t>
            </a:r>
          </a:p>
          <a:p>
            <a:pPr marL="9144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bg-BG" sz="6400" dirty="0" smtClean="0"/>
              <a:t>1.Приложен софтуер</a:t>
            </a:r>
          </a:p>
          <a:p>
            <a:pPr marL="9144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bg-BG" sz="6400" dirty="0" smtClean="0"/>
              <a:t>2.Онлайн и мобилни услуги и технологии</a:t>
            </a:r>
            <a:r>
              <a:rPr lang="en-US" sz="6400" dirty="0" smtClean="0"/>
              <a:t> </a:t>
            </a:r>
            <a:endParaRPr lang="bg-BG" sz="6400" dirty="0" smtClean="0"/>
          </a:p>
          <a:p>
            <a:pPr marL="9144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bg-BG" sz="6400" dirty="0" smtClean="0"/>
              <a:t>3.Дигитални медии</a:t>
            </a:r>
          </a:p>
          <a:p>
            <a:pPr marL="9144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bg-BG" sz="6400" dirty="0" smtClean="0"/>
              <a:t>4.Е-образование и Е-здравеопазване</a:t>
            </a:r>
            <a:endParaRPr lang="en-US" sz="6400" dirty="0" smtClean="0"/>
          </a:p>
          <a:p>
            <a:pPr algn="just" fontAlgn="auto">
              <a:spcBef>
                <a:spcPts val="0"/>
              </a:spcBef>
              <a:spcAft>
                <a:spcPts val="1200"/>
              </a:spcAft>
              <a:buClr>
                <a:srgbClr val="990000"/>
              </a:buClr>
              <a:buSzPct val="70000"/>
              <a:buFont typeface="Wingdings" pitchFamily="2" charset="2"/>
              <a:buChar char="q"/>
              <a:defRPr/>
            </a:pPr>
            <a:r>
              <a:rPr lang="bg-BG" sz="6400" dirty="0" smtClean="0"/>
              <a:t>  Другите, финансирани от</a:t>
            </a:r>
            <a:r>
              <a:rPr lang="bg-BG" sz="6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NEVEQ</a:t>
            </a:r>
            <a:r>
              <a:rPr lang="bg-BG" sz="6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отрасли от индустрията ни</a:t>
            </a:r>
            <a:r>
              <a:rPr lang="bg-BG" sz="6400" dirty="0" smtClean="0"/>
              <a:t> са</a:t>
            </a:r>
            <a:r>
              <a:rPr lang="en-US" sz="6400" dirty="0" smtClean="0"/>
              <a:t>:</a:t>
            </a:r>
            <a:r>
              <a:rPr lang="bg-BG" sz="6400" dirty="0" smtClean="0"/>
              <a:t> 1.Бизнес услуги.</a:t>
            </a:r>
          </a:p>
          <a:p>
            <a:pPr marL="9144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bg-BG" sz="6400" dirty="0" smtClean="0"/>
              <a:t>2. Технологии за енергийна ефективност </a:t>
            </a:r>
            <a:r>
              <a:rPr lang="bg-BG" sz="6400" smtClean="0"/>
              <a:t>и в т.нар. чиста </a:t>
            </a:r>
            <a:r>
              <a:rPr lang="bg-BG" sz="6400" dirty="0" smtClean="0"/>
              <a:t>енергия</a:t>
            </a:r>
            <a:endParaRPr lang="en-US" sz="6400" dirty="0" smtClean="0"/>
          </a:p>
          <a:p>
            <a:pPr marL="9144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bg-BG" sz="6400" dirty="0" smtClean="0"/>
              <a:t>3. Други технологични разработки в електрониката, електротехниката и др.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28000"/>
              <a:buFont typeface="Wingdings" pitchFamily="2" charset="2"/>
              <a:buChar char="q"/>
              <a:defRPr/>
            </a:pPr>
            <a:endParaRPr lang="en-GB" sz="6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bg-BG" sz="6400" dirty="0" smtClean="0">
                <a:cs typeface="Times New Roman" pitchFamily="18" charset="0"/>
              </a:rPr>
              <a:t> </a:t>
            </a:r>
            <a:endParaRPr lang="en-US" sz="6400" dirty="0" smtClean="0"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bg-BG" sz="1900" dirty="0" smtClean="0"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bg-BG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A9379-DA49-4BF6-A892-00512AA06323}" type="slidenum">
              <a:rPr lang="bg-BG"/>
              <a:pPr>
                <a:defRPr/>
              </a:pPr>
              <a:t>9</a:t>
            </a:fld>
            <a:endParaRPr lang="bg-BG"/>
          </a:p>
        </p:txBody>
      </p:sp>
      <p:pic>
        <p:nvPicPr>
          <p:cNvPr id="10245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260350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</TotalTime>
  <Words>2270</Words>
  <Application>Microsoft Office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Helvetica 55 Roman</vt:lpstr>
      <vt:lpstr>Wingdings 3</vt:lpstr>
      <vt:lpstr>Office Theme</vt:lpstr>
      <vt:lpstr>Новите проекти на Съвета по иновации и енергийна ефективност при БТПП. Дейност на съвета във връзка с Инициативата Джеръми, България. Иновационна борса. Конкурс за иновативно предприятие и иновативен проект</vt:lpstr>
      <vt:lpstr>      История и организационнa структурa  на Съвета по иновации и  енергийна ефективност при БТПП</vt:lpstr>
      <vt:lpstr>Мисия и цели на Съвета по иновации и  енергийна ефективност при БТПП:</vt:lpstr>
      <vt:lpstr>ДЕЙНОСТИ, ОСЪЩЕСТВЯВАНИ ОТ  СЪВЕТА ПО ИНОВАЦИИ ПРИ БТПП</vt:lpstr>
      <vt:lpstr>Нови дейности и проекти на Съвета по иновации при БТПП:</vt:lpstr>
      <vt:lpstr>Сайт на Съвета:  www.inovacii.eu</vt:lpstr>
      <vt:lpstr>Съветът по иновации и JEREMIE, относно кредитните гаранции от банките в България </vt:lpstr>
      <vt:lpstr>JEREMIE 2 в България -   нисколихвено кредитиране  от търговските банки</vt:lpstr>
      <vt:lpstr>JEREMIE  в България чрез фондовете  за дялово и дългово финансиране</vt:lpstr>
      <vt:lpstr>БЪЛГАРИЯ МЕЦАНИН КАПИТАЛ Какво представлява продуктът мецанин</vt:lpstr>
      <vt:lpstr>Функциониране на   ”БЪЛГАРИЯ МЕЦАНИН КАПИТАЛ“  или на „Рослин кепитъл партнерс“</vt:lpstr>
      <vt:lpstr>Кръгла маса за развитието на ICT сектора в Република България на 23.10.2013 г.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СЪВЕТ ПО ИНОВАЦИИ КЪМ БТПП</dc:title>
  <dc:creator>Eleonora Carnasa</dc:creator>
  <cp:lastModifiedBy>3211</cp:lastModifiedBy>
  <cp:revision>230</cp:revision>
  <dcterms:created xsi:type="dcterms:W3CDTF">2011-11-21T08:23:45Z</dcterms:created>
  <dcterms:modified xsi:type="dcterms:W3CDTF">2013-10-21T06:19:46Z</dcterms:modified>
</cp:coreProperties>
</file>