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12" r:id="rId3"/>
    <p:sldId id="259" r:id="rId4"/>
    <p:sldId id="263" r:id="rId5"/>
    <p:sldId id="264" r:id="rId6"/>
    <p:sldId id="265" r:id="rId7"/>
    <p:sldId id="266" r:id="rId8"/>
    <p:sldId id="267" r:id="rId9"/>
    <p:sldId id="268" r:id="rId10"/>
    <p:sldId id="270" r:id="rId11"/>
    <p:sldId id="277" r:id="rId12"/>
    <p:sldId id="272" r:id="rId13"/>
    <p:sldId id="273" r:id="rId14"/>
    <p:sldId id="286" r:id="rId15"/>
    <p:sldId id="287" r:id="rId16"/>
    <p:sldId id="293" r:id="rId17"/>
    <p:sldId id="288" r:id="rId18"/>
    <p:sldId id="289" r:id="rId19"/>
    <p:sldId id="307" r:id="rId20"/>
    <p:sldId id="311" r:id="rId21"/>
    <p:sldId id="310" r:id="rId22"/>
    <p:sldId id="298" r:id="rId23"/>
    <p:sldId id="306" r:id="rId24"/>
    <p:sldId id="305" r:id="rId25"/>
    <p:sldId id="313" r:id="rId26"/>
    <p:sldId id="296" r:id="rId27"/>
    <p:sldId id="300" r:id="rId28"/>
    <p:sldId id="284"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a:srgbClr val="006600"/>
    <a:srgbClr val="EA5F48"/>
    <a:srgbClr val="FFFF00"/>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91" autoAdjust="0"/>
  </p:normalViewPr>
  <p:slideViewPr>
    <p:cSldViewPr>
      <p:cViewPr>
        <p:scale>
          <a:sx n="66" d="100"/>
          <a:sy n="66" d="100"/>
        </p:scale>
        <p:origin x="-1608" y="-3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2EEDC5B-566B-4267-9761-700996C52136}" type="datetimeFigureOut">
              <a:rPr lang="bg-BG"/>
              <a:pPr>
                <a:defRPr/>
              </a:pPr>
              <a:t>24.10.2013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bg-BG"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B416FEE-A8BC-40FD-908A-CDBC6613B7E7}" type="slidenum">
              <a:rPr lang="bg-BG"/>
              <a:pPr>
                <a:defRPr/>
              </a:pPr>
              <a:t>‹#›</a:t>
            </a:fld>
            <a:endParaRPr lang="bg-BG"/>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patternsinnature.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endParaRPr lang="bg-BG"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112AA4-5C64-47BF-8BEB-85665187D421}" type="slidenum">
              <a:rPr lang="bg-BG" smtClean="0">
                <a:latin typeface="Arial" charset="0"/>
                <a:cs typeface="Arial" charset="0"/>
              </a:rPr>
              <a:pPr fontAlgn="base">
                <a:spcBef>
                  <a:spcPct val="0"/>
                </a:spcBef>
                <a:spcAft>
                  <a:spcPct val="0"/>
                </a:spcAft>
              </a:pPr>
              <a:t>10</a:t>
            </a:fld>
            <a:endParaRPr lang="bg-BG" smtClean="0">
              <a:latin typeface="Arial" charset="0"/>
              <a:cs typeface="Arial" charset="0"/>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bg-BG" smtClean="0"/>
              <a:t>Редът на системата е основан на природни закони и ние не можем да го променим без сериозни последици. Природата е най-голямата и най-сложна система, обществото е само част от това, подсистема. Така и икономиката е подсистема на обществото. В днешно време живеем сякаш тези връзки са точно обратните. </a:t>
            </a:r>
          </a:p>
          <a:p>
            <a:pPr eaLnBrk="1" hangingPunct="1">
              <a:spcBef>
                <a:spcPct val="0"/>
              </a:spcBef>
            </a:pPr>
            <a:endParaRPr lang="bg-BG" smtClean="0"/>
          </a:p>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bg-BG" sz="800" smtClean="0"/>
              <a:t>Основни елементи на съдържанието:</a:t>
            </a:r>
          </a:p>
          <a:p>
            <a:pPr eaLnBrk="1" hangingPunct="1">
              <a:lnSpc>
                <a:spcPct val="80000"/>
              </a:lnSpc>
              <a:spcBef>
                <a:spcPct val="0"/>
              </a:spcBef>
            </a:pPr>
            <a:r>
              <a:rPr lang="bg-BG" sz="800" smtClean="0"/>
              <a:t>Слънцето е в основата на живота, също както водата и въздуха.</a:t>
            </a:r>
          </a:p>
          <a:p>
            <a:pPr eaLnBrk="1" hangingPunct="1">
              <a:lnSpc>
                <a:spcPct val="80000"/>
              </a:lnSpc>
              <a:spcBef>
                <a:spcPct val="0"/>
              </a:spcBef>
            </a:pPr>
            <a:r>
              <a:rPr lang="bg-BG" sz="800" smtClean="0"/>
              <a:t>Растенията превръщат неговата елекртомагнитна енергия в химична, съхранявана като  въглехидрати. Ние хората ядем тези растения и животните, които ядат тези растения.</a:t>
            </a:r>
          </a:p>
          <a:p>
            <a:pPr eaLnBrk="1" hangingPunct="1">
              <a:lnSpc>
                <a:spcPct val="80000"/>
              </a:lnSpc>
              <a:spcBef>
                <a:spcPct val="0"/>
              </a:spcBef>
            </a:pPr>
            <a:r>
              <a:rPr lang="bg-BG" sz="800" smtClean="0"/>
              <a:t>Ние дишаме кислород създаден от тези растения.</a:t>
            </a:r>
          </a:p>
          <a:p>
            <a:pPr eaLnBrk="1" hangingPunct="1">
              <a:lnSpc>
                <a:spcPct val="80000"/>
              </a:lnSpc>
              <a:spcBef>
                <a:spcPct val="0"/>
              </a:spcBef>
            </a:pPr>
            <a:r>
              <a:rPr lang="bg-BG" sz="800" smtClean="0"/>
              <a:t>Енергията на Слънцето е създател на физическите форми. Формата и структурата са такива, че да улесняват енергийния поток. Нищо не функционира в изолация. Всяка система на този поток е част от по-голяма система, моделирана от и в услуга на света около нея.  </a:t>
            </a:r>
          </a:p>
          <a:p>
            <a:pPr eaLnBrk="1" hangingPunct="1">
              <a:lnSpc>
                <a:spcPct val="80000"/>
              </a:lnSpc>
              <a:spcBef>
                <a:spcPct val="0"/>
              </a:spcBef>
            </a:pPr>
            <a:r>
              <a:rPr lang="bg-BG" sz="800" smtClean="0"/>
              <a:t>Съдържание:</a:t>
            </a:r>
          </a:p>
          <a:p>
            <a:pPr eaLnBrk="1" hangingPunct="1">
              <a:lnSpc>
                <a:spcPct val="80000"/>
              </a:lnSpc>
              <a:spcBef>
                <a:spcPct val="0"/>
              </a:spcBef>
            </a:pPr>
            <a:r>
              <a:rPr lang="bg-BG" sz="800" smtClean="0"/>
              <a:t>Растенията, които растат на нашата планета получават електромагнитна енергия от Слънцето. С помощта на съдържащият се в листата им хлорофил, преобразуват тази енергия в химична, която се съхранява като въглехидрати. Добавен продукт на този процес е кислородът, който растенията отделят в атмосферата. </a:t>
            </a:r>
          </a:p>
          <a:p>
            <a:pPr eaLnBrk="1" hangingPunct="1">
              <a:lnSpc>
                <a:spcPct val="80000"/>
              </a:lnSpc>
              <a:spcBef>
                <a:spcPct val="0"/>
              </a:spcBef>
            </a:pPr>
            <a:endParaRPr lang="en-US" sz="800" smtClean="0"/>
          </a:p>
          <a:p>
            <a:pPr eaLnBrk="1" hangingPunct="1">
              <a:lnSpc>
                <a:spcPct val="80000"/>
              </a:lnSpc>
              <a:spcBef>
                <a:spcPct val="0"/>
              </a:spcBef>
            </a:pPr>
            <a:r>
              <a:rPr lang="bg-BG" sz="800" smtClean="0"/>
              <a:t>Хората също сме енергийни трансформатори. Ядем растения или животни, които ядат растения. Вдишваме кислород и така улесняваме преобразуването на храната в химично съединение, наречено аденозинтрифосфат (АТФ). Чрез АТФ енергията се съхранява за използване от телата ни. Клетките и органите в нашето тяло (белите дробове, черният дроб) извършват тези енергийни трансформации и съхраняват така образуваните продукти.</a:t>
            </a:r>
            <a:br>
              <a:rPr lang="bg-BG" sz="800" smtClean="0"/>
            </a:br>
            <a:endParaRPr lang="bg-BG" sz="800" smtClean="0"/>
          </a:p>
          <a:p>
            <a:pPr eaLnBrk="1" hangingPunct="1">
              <a:lnSpc>
                <a:spcPct val="80000"/>
              </a:lnSpc>
              <a:spcBef>
                <a:spcPct val="0"/>
              </a:spcBef>
            </a:pPr>
            <a:r>
              <a:rPr lang="bg-BG" sz="800" smtClean="0"/>
              <a:t>Наскоро, съвременната наука установила, че енергията е създател на физическите форми. Тези форми и структури са създадени, за да поемат и трансформират потока от енергия. Представете си прибоя, например. Формата на пасъка е създадена от енергията на водата, която тече през него. Водните молекули образуват малки водни поточета. Кинетичната енергия на водата избутва пясък наоколо, за да се създаде повтарящ се физически модел. Моделът се създава от пясъка, който приема кинетичната енергия от движението на водата. </a:t>
            </a:r>
            <a:br>
              <a:rPr lang="bg-BG" sz="800" smtClean="0"/>
            </a:br>
            <a:endParaRPr lang="bg-BG" sz="800" smtClean="0"/>
          </a:p>
          <a:p>
            <a:pPr eaLnBrk="1" hangingPunct="1">
              <a:lnSpc>
                <a:spcPct val="80000"/>
              </a:lnSpc>
              <a:spcBef>
                <a:spcPct val="0"/>
              </a:spcBef>
            </a:pPr>
            <a:r>
              <a:rPr lang="bg-BG" sz="800" smtClean="0"/>
              <a:t>Важното е, че енергията е творческата сила, която е създала моделите, които виждаме навс</a:t>
            </a:r>
            <a:r>
              <a:rPr lang="bg-BG" sz="800" smtClean="0">
                <a:latin typeface="Arial" charset="0"/>
              </a:rPr>
              <a:t>я</a:t>
            </a:r>
            <a:r>
              <a:rPr lang="bg-BG" sz="800" smtClean="0"/>
              <a:t>къде. Формата на вселената, на течащата в реката вода, на структурата на рибните пасажи и дори на човешкото общество, целият физически свят е оформен от такива развиващи се потоци от енергия. Адриан Бежан нарича това </a:t>
            </a:r>
            <a:r>
              <a:rPr lang="bg-BG" sz="800" i="1" smtClean="0"/>
              <a:t>„конструктивен закон”</a:t>
            </a:r>
            <a:r>
              <a:rPr lang="bg-BG" sz="800" smtClean="0"/>
              <a:t>. Според теорията природните обекти са съвкупност от мрежи, които са създадени от енергийния поток и служат като негови канали за преобразуване на енергия. Форма и структура възникват, за да улеснят енергийния поток. Този закон потвърждава, че нищо не функционира в изолация. Всяка система на този поток е част от по-голяма система, моделирана от и в услуга на света около нея. Всичко е свързано. Идеята е от жизненоважно значение за оцеляването на човека, защото всяко прекъсване на потока на енергия или преобразуване чрез чужди енергоносители може да причини големи промени в околната среда, които биха засегнали живота на Земята. Изменението на потока слънчевата енергия от емисиите парникови газове е известен пример за това. Важността, от този силно взаимосвързан процес на преобразуване на енергията, е причината ние хората да не променяме или унищожаваме тези важни за живота връзки.</a:t>
            </a:r>
          </a:p>
          <a:p>
            <a:pPr eaLnBrk="1" hangingPunct="1">
              <a:lnSpc>
                <a:spcPct val="80000"/>
              </a:lnSpc>
              <a:spcBef>
                <a:spcPct val="0"/>
              </a:spcBef>
            </a:pPr>
            <a:r>
              <a:rPr lang="bg-BG" sz="800" smtClean="0"/>
              <a:t> </a:t>
            </a:r>
          </a:p>
          <a:p>
            <a:pPr eaLnBrk="1" hangingPunct="1">
              <a:lnSpc>
                <a:spcPct val="80000"/>
              </a:lnSpc>
              <a:spcBef>
                <a:spcPct val="0"/>
              </a:spcBef>
            </a:pPr>
            <a:r>
              <a:rPr lang="bg-BG" sz="800" smtClean="0"/>
              <a:t>Приложения за човешките системи</a:t>
            </a:r>
          </a:p>
          <a:p>
            <a:pPr eaLnBrk="1" hangingPunct="1">
              <a:lnSpc>
                <a:spcPct val="80000"/>
              </a:lnSpc>
              <a:spcBef>
                <a:spcPct val="0"/>
              </a:spcBef>
            </a:pPr>
            <a:r>
              <a:rPr lang="bg-BG" sz="800" smtClean="0"/>
              <a:t>прост дизайн на базата на гравитацията и конвекцията; отоплителен уред за вода, който работи със светлина, а не с преки слънчеви лъчи (топлина); избор на материали, които абсорбират невидими електромагнитни вълни (точно както растението прави това за нашата храна) и ги превръщат в топлина, която затопля вода.</a:t>
            </a:r>
          </a:p>
          <a:p>
            <a:pPr eaLnBrk="1" hangingPunct="1">
              <a:lnSpc>
                <a:spcPct val="80000"/>
              </a:lnSpc>
              <a:spcBef>
                <a:spcPct val="0"/>
              </a:spcBef>
            </a:pPr>
            <a:r>
              <a:rPr lang="bg-BG" sz="800" smtClean="0"/>
              <a:t/>
            </a:r>
            <a:br>
              <a:rPr lang="bg-BG" sz="800" smtClean="0"/>
            </a:br>
            <a:r>
              <a:rPr lang="bg-BG" sz="800" smtClean="0"/>
              <a:t>Пауло Лугари и колегите му в Центъра за изследвания в сферата на околната среда „</a:t>
            </a:r>
            <a:r>
              <a:rPr lang="bg-BG" sz="800" i="1" smtClean="0"/>
              <a:t>Las Gaviotas</a:t>
            </a:r>
            <a:r>
              <a:rPr lang="bg-BG" sz="800" smtClean="0"/>
              <a:t>” в Колумбия са изправени пред предизвикателството да се изработи бойлер, който може да работи и при 3000 метра надморска височина с около 200 дни на облачно небе. Пауло и екипът му изб</a:t>
            </a:r>
            <a:r>
              <a:rPr lang="bg-BG" sz="800" smtClean="0">
                <a:latin typeface="Arial" charset="0"/>
              </a:rPr>
              <a:t>и</a:t>
            </a:r>
            <a:r>
              <a:rPr lang="bg-BG" sz="800" smtClean="0"/>
              <a:t>рат да преосмислят дизайна. Изб</a:t>
            </a:r>
            <a:r>
              <a:rPr lang="bg-BG" sz="800" smtClean="0">
                <a:latin typeface="Arial" charset="0"/>
              </a:rPr>
              <a:t>и</a:t>
            </a:r>
            <a:r>
              <a:rPr lang="bg-BG" sz="800" smtClean="0"/>
              <a:t>рат термосифон (опростен дизайн на базата на гравитация и конвекция; законите на физиката основани на температурата и налягането), премахват всяка движеща се част и изб</a:t>
            </a:r>
            <a:r>
              <a:rPr lang="bg-BG" sz="800" smtClean="0">
                <a:latin typeface="Arial" charset="0"/>
              </a:rPr>
              <a:t>и</a:t>
            </a:r>
            <a:r>
              <a:rPr lang="bg-BG" sz="800" smtClean="0"/>
              <a:t>рат материали, които са чувствителни на светлина. Екипът си налага да изобрети устройство, материалите за направа, на което са достъпни за всеки.</a:t>
            </a:r>
          </a:p>
          <a:p>
            <a:pPr eaLnBrk="1" hangingPunct="1">
              <a:lnSpc>
                <a:spcPct val="80000"/>
              </a:lnSpc>
              <a:spcBef>
                <a:spcPct val="0"/>
              </a:spcBef>
            </a:pPr>
            <a:r>
              <a:rPr lang="en-US" sz="800" smtClean="0"/>
              <a:t> </a:t>
            </a:r>
            <a:endParaRPr lang="bg-BG" sz="800" smtClean="0"/>
          </a:p>
          <a:p>
            <a:pPr eaLnBrk="1" hangingPunct="1">
              <a:lnSpc>
                <a:spcPct val="80000"/>
              </a:lnSpc>
              <a:spcBef>
                <a:spcPct val="0"/>
              </a:spcBef>
            </a:pPr>
            <a:r>
              <a:rPr lang="bg-BG" sz="800" smtClean="0"/>
              <a:t>Лугари предлага 25 години гаранция за своите бойлери. Въпреки, че тогава се е смятало за невъзможно предизвикателство, сега след 25 години по-късно, нагревателите продължават да функционират. Бил Греъм (Bill Graham),</a:t>
            </a:r>
            <a:r>
              <a:rPr lang="en-US" sz="800" smtClean="0"/>
              <a:t> Just Patterns, Patterns in Nature Blog</a:t>
            </a:r>
            <a:r>
              <a:rPr lang="bg-BG" sz="800" smtClean="0"/>
              <a:t>, 2 април 2013 г.</a:t>
            </a:r>
            <a:r>
              <a:rPr lang="en-US" sz="800" smtClean="0"/>
              <a:t> (</a:t>
            </a:r>
            <a:r>
              <a:rPr lang="en-US" sz="800" u="sng" smtClean="0">
                <a:hlinkClick r:id="rId3"/>
              </a:rPr>
              <a:t>http://www.patternsinnature.org</a:t>
            </a:r>
            <a:r>
              <a:rPr lang="en-US" sz="800" smtClean="0"/>
              <a:t>)</a:t>
            </a:r>
            <a:endParaRPr lang="bg-BG" sz="800" smtClean="0"/>
          </a:p>
          <a:p>
            <a:pPr eaLnBrk="1" hangingPunct="1">
              <a:lnSpc>
                <a:spcPct val="80000"/>
              </a:lnSpc>
              <a:spcBef>
                <a:spcPct val="0"/>
              </a:spcBef>
            </a:pPr>
            <a:r>
              <a:rPr lang="bg-BG" sz="800" smtClean="0"/>
              <a:t>Адриан Бежан (Adrian Bejan) е американски професор и основоположник на теорията за конструктивния закон (constructal law).</a:t>
            </a:r>
          </a:p>
          <a:p>
            <a:pPr eaLnBrk="1" hangingPunct="1">
              <a:lnSpc>
                <a:spcPct val="80000"/>
              </a:lnSpc>
              <a:spcBef>
                <a:spcPct val="0"/>
              </a:spcBef>
            </a:pPr>
            <a:r>
              <a:rPr lang="bg-BG" sz="800" smtClean="0"/>
              <a:t>Конструктивен закон (constructal law). На преден план излиза идеята, че създаването на дизайн (конфигурации, геометрия, модели) е физически феномен, които обединява всички системи на живата и неживата природа. </a:t>
            </a:r>
          </a:p>
          <a:p>
            <a:pPr eaLnBrk="1" hangingPunct="1">
              <a:lnSpc>
                <a:spcPct val="80000"/>
              </a:lnSpc>
              <a:spcBef>
                <a:spcPct val="0"/>
              </a:spcBef>
            </a:pPr>
            <a:r>
              <a:rPr lang="bg-BG" sz="800" smtClean="0"/>
              <a:t>Пауло Лугари (Paolo Lugari</a:t>
            </a:r>
            <a:r>
              <a:rPr lang="en-US" sz="800" smtClean="0"/>
              <a:t>)</a:t>
            </a:r>
            <a:r>
              <a:rPr lang="bg-BG" sz="800" smtClean="0"/>
              <a:t>. Италиански изобретател, основател на център </a:t>
            </a:r>
            <a:r>
              <a:rPr lang="en-US" sz="800" smtClean="0"/>
              <a:t>Las Gaviotas</a:t>
            </a:r>
            <a:r>
              <a:rPr lang="bg-BG" sz="800" smtClean="0"/>
              <a:t>.</a:t>
            </a:r>
          </a:p>
          <a:p>
            <a:pPr eaLnBrk="1" hangingPunct="1">
              <a:lnSpc>
                <a:spcPct val="80000"/>
              </a:lnSpc>
              <a:spcBef>
                <a:spcPct val="0"/>
              </a:spcBef>
            </a:pPr>
            <a:r>
              <a:rPr lang="bg-BG" sz="800" smtClean="0"/>
              <a:t>Център </a:t>
            </a:r>
            <a:r>
              <a:rPr lang="en-US" sz="800" smtClean="0"/>
              <a:t>Las Gaviotas</a:t>
            </a:r>
            <a:r>
              <a:rPr lang="bg-BG" sz="800" smtClean="0"/>
              <a:t> се намира в Колумбия. Основа е през 1971 г. от Пауло Лугари, който събира група учени и инженери в опит за създаване на модел за устойчив живот в негостоприемния политико-географски климат на Южна  Америка. </a:t>
            </a:r>
          </a:p>
          <a:p>
            <a:pPr eaLnBrk="1" hangingPunct="1">
              <a:lnSpc>
                <a:spcPct val="80000"/>
              </a:lnSpc>
              <a:spcBef>
                <a:spcPct val="0"/>
              </a:spcBef>
            </a:pPr>
            <a:r>
              <a:rPr lang="bg-BG" sz="800" smtClean="0"/>
              <a:t>Алан Визман (Alan Weisman), Gaviotas, A Village to Reinvent the World, </a:t>
            </a:r>
            <a:r>
              <a:rPr lang="en-US" sz="800" smtClean="0"/>
              <a:t>Chelsea Green Publishing Company, 2008</a:t>
            </a:r>
            <a:endParaRPr lang="bg-BG" sz="800" smtClean="0"/>
          </a:p>
          <a:p>
            <a:pPr eaLnBrk="1" hangingPunct="1">
              <a:lnSpc>
                <a:spcPct val="80000"/>
              </a:lnSpc>
              <a:spcBef>
                <a:spcPct val="0"/>
              </a:spcBef>
            </a:pPr>
            <a:endParaRPr lang="bg-BG" sz="800"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692D10-7A3C-41F8-B724-FB4F9070C1FA}" type="slidenum">
              <a:rPr lang="bg-BG">
                <a:cs typeface="Arial" charset="0"/>
              </a:rPr>
              <a:pPr fontAlgn="base">
                <a:spcBef>
                  <a:spcPct val="0"/>
                </a:spcBef>
                <a:spcAft>
                  <a:spcPct val="0"/>
                </a:spcAft>
                <a:defRPr/>
              </a:pPr>
              <a:t>11</a:t>
            </a:fld>
            <a:endParaRPr lang="bg-BG">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bg-BG" sz="900" smtClean="0"/>
              <a:t>Разположение на 1% от площта на световните океани кораловите рифове осигуряват местообитание за 25% от всички морски видове риби (над 4000 вида), като там се раждат и много от океанските риби.</a:t>
            </a:r>
          </a:p>
          <a:p>
            <a:pPr eaLnBrk="1" hangingPunct="1">
              <a:lnSpc>
                <a:spcPct val="80000"/>
              </a:lnSpc>
              <a:spcBef>
                <a:spcPct val="0"/>
              </a:spcBef>
            </a:pPr>
            <a:r>
              <a:rPr lang="bg-BG" sz="900" smtClean="0"/>
              <a:t>Кораловите рифове предоставят икономически стоки и екосистемни услуги на стойност около 375 милиарда щатски долара всяка година и осигуряват поминък на милиони хора</a:t>
            </a:r>
            <a:r>
              <a:rPr lang="en-US" sz="900" smtClean="0"/>
              <a:t>. </a:t>
            </a:r>
            <a:endParaRPr lang="bg-BG" sz="900" smtClean="0"/>
          </a:p>
          <a:p>
            <a:pPr eaLnBrk="1" hangingPunct="1">
              <a:lnSpc>
                <a:spcPct val="80000"/>
              </a:lnSpc>
              <a:spcBef>
                <a:spcPct val="0"/>
              </a:spcBef>
            </a:pPr>
            <a:r>
              <a:rPr lang="bg-BG" sz="900" smtClean="0"/>
              <a:t>Те осигуряват и прехраната на най-малко 500 милиона души, които разчитат на кораловите рифове за храна. </a:t>
            </a:r>
          </a:p>
          <a:p>
            <a:pPr eaLnBrk="1" hangingPunct="1">
              <a:lnSpc>
                <a:spcPct val="80000"/>
              </a:lnSpc>
              <a:spcBef>
                <a:spcPct val="0"/>
              </a:spcBef>
            </a:pPr>
            <a:r>
              <a:rPr lang="bg-BG" sz="900" smtClean="0"/>
              <a:t>Кораловите рифове играят важна роля като естествени вълноломи, които минимизират вълнови бедствия породени от циклони, урагани или тайфуни.</a:t>
            </a:r>
          </a:p>
          <a:p>
            <a:pPr eaLnBrk="1" hangingPunct="1">
              <a:lnSpc>
                <a:spcPct val="80000"/>
              </a:lnSpc>
              <a:spcBef>
                <a:spcPct val="0"/>
              </a:spcBef>
            </a:pPr>
            <a:r>
              <a:rPr lang="bg-BG" sz="900" smtClean="0"/>
              <a:t>Организми от коралови екосистеми са важен източник на нови лекарства: преумора от трудава дейност, лечение на рак, артрит, астма, язви, бактериални инфекции, сърдечно-съдови заболявания, вирусови и други заболявания. Те са и източници на хранителни добавки, ензими и козметични продукти.</a:t>
            </a:r>
          </a:p>
          <a:p>
            <a:pPr eaLnBrk="1" hangingPunct="1">
              <a:lnSpc>
                <a:spcPct val="80000"/>
              </a:lnSpc>
              <a:spcBef>
                <a:spcPct val="0"/>
              </a:spcBef>
            </a:pPr>
            <a:r>
              <a:rPr lang="en-US" sz="900" smtClean="0"/>
              <a:t> </a:t>
            </a:r>
            <a:endParaRPr lang="bg-BG" sz="900" smtClean="0"/>
          </a:p>
          <a:p>
            <a:pPr eaLnBrk="1" hangingPunct="1">
              <a:lnSpc>
                <a:spcPct val="80000"/>
              </a:lnSpc>
              <a:spcBef>
                <a:spcPct val="0"/>
              </a:spcBef>
            </a:pPr>
            <a:r>
              <a:rPr lang="bg-BG" sz="900" smtClean="0"/>
              <a:t>Приложения за човешките системи</a:t>
            </a:r>
            <a:br>
              <a:rPr lang="bg-BG" sz="900" smtClean="0"/>
            </a:br>
            <a:endParaRPr lang="bg-BG" sz="900" smtClean="0"/>
          </a:p>
          <a:p>
            <a:pPr eaLnBrk="1" hangingPunct="1">
              <a:lnSpc>
                <a:spcPct val="80000"/>
              </a:lnSpc>
              <a:spcBef>
                <a:spcPct val="0"/>
              </a:spcBef>
            </a:pPr>
            <a:r>
              <a:rPr lang="bg-BG" sz="900" smtClean="0"/>
              <a:t>Бихме могли да използваме коралите, когато взимаме решения свързани с управлението на дадена екосистема, а именно чрез признаване ролята на сътресенията в еволюционен план и какви са основните фактори довели до възстановяване на кораловите екосистеми от тези нарушения. Ние наричаме тази мрежа от видове, техните взаимодействия и връзки с околната среда, както и комбинация от структури, които правят реорганизация след сътресение възможна „екологичния памет” на системата ... </a:t>
            </a:r>
            <a:r>
              <a:rPr lang="bg-BG" sz="900" b="1" smtClean="0"/>
              <a:t>Екологичната памет е ключов компонент на екологична устойчивост, т.е. способността на системата да поеме сътресения, да се реорганизира и да поддържа капацитета си за адаптация</a:t>
            </a:r>
            <a:r>
              <a:rPr lang="bg-BG" sz="900" smtClean="0"/>
              <a:t>. Способността да се реорганизира се определя от оцелелите индивиди, тяхното пространствено разпределение, функции на мобилните връзки на индивидите от различни рифове, вносът на ларвите от открития океан. Кораловите рифове са отворени системи, свързани с околните екосистеми, т.е. други коралови рифове, земната, крайречните (мангрови дървета), морска трева, както и открития океан. Откритостта зависи от местоположението на рифове, от присъствието на мобилни организми и преобладаващите течения носещи планктон, хранителни вещества и новородени. </a:t>
            </a:r>
            <a:r>
              <a:rPr lang="en-US" sz="900" smtClean="0"/>
              <a:t>Robert Costanza et al., </a:t>
            </a:r>
            <a:r>
              <a:rPr lang="bg-BG" sz="900" smtClean="0"/>
              <a:t>The value of the world's ecosystem services and natural capital</a:t>
            </a:r>
            <a:r>
              <a:rPr lang="en-US" sz="900" smtClean="0"/>
              <a:t>, Nature |vol 387 |15 may 1997. </a:t>
            </a:r>
            <a:endParaRPr lang="bg-BG" sz="900" smtClean="0"/>
          </a:p>
          <a:p>
            <a:pPr eaLnBrk="1" hangingPunct="1">
              <a:lnSpc>
                <a:spcPct val="80000"/>
              </a:lnSpc>
              <a:spcBef>
                <a:spcPct val="0"/>
              </a:spcBef>
            </a:pPr>
            <a:r>
              <a:rPr lang="bg-BG" sz="900" smtClean="0"/>
              <a:t>Wilkinson, В.</a:t>
            </a:r>
            <a:r>
              <a:rPr lang="en-US" sz="900" smtClean="0"/>
              <a:t>, </a:t>
            </a:r>
            <a:r>
              <a:rPr lang="bg-BG" sz="900" smtClean="0"/>
              <a:t>Status of Coral Reefs of the World: 200</a:t>
            </a:r>
            <a:r>
              <a:rPr lang="en-US" sz="900" smtClean="0"/>
              <a:t>4, 2004.</a:t>
            </a:r>
            <a:endParaRPr lang="bg-BG" sz="900" smtClean="0"/>
          </a:p>
          <a:p>
            <a:pPr eaLnBrk="1" hangingPunct="1">
              <a:lnSpc>
                <a:spcPct val="80000"/>
              </a:lnSpc>
              <a:spcBef>
                <a:spcPct val="0"/>
              </a:spcBef>
            </a:pPr>
            <a:r>
              <a:rPr lang="bg-BG" sz="900" smtClean="0"/>
              <a:t>Bengtsson, J; et al, Resilience and dynamic landscapes. A Journal of the Human Environment. 32(6): 389-396.</a:t>
            </a:r>
          </a:p>
          <a:p>
            <a:pPr eaLnBrk="1" hangingPunct="1">
              <a:lnSpc>
                <a:spcPct val="80000"/>
              </a:lnSpc>
              <a:spcBef>
                <a:spcPct val="0"/>
              </a:spcBef>
            </a:pPr>
            <a:endParaRPr lang="bg-BG" sz="900"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08D4C0-2A22-464C-BB2F-865673CED461}" type="slidenum">
              <a:rPr lang="bg-BG">
                <a:cs typeface="Arial" charset="0"/>
              </a:rPr>
              <a:pPr fontAlgn="base">
                <a:spcBef>
                  <a:spcPct val="0"/>
                </a:spcBef>
                <a:spcAft>
                  <a:spcPct val="0"/>
                </a:spcAft>
                <a:defRPr/>
              </a:pPr>
              <a:t>12</a:t>
            </a:fld>
            <a:endParaRPr lang="bg-BG">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40000" lnSpcReduction="20000"/>
          </a:bodyPr>
          <a:lstStyle/>
          <a:p>
            <a:pPr eaLnBrk="1" fontAlgn="auto" hangingPunct="1">
              <a:spcBef>
                <a:spcPts val="0"/>
              </a:spcBef>
              <a:spcAft>
                <a:spcPts val="0"/>
              </a:spcAft>
              <a:defRPr/>
            </a:pPr>
            <a:r>
              <a:rPr lang="bg-BG" dirty="0" smtClean="0"/>
              <a:t>Основни елементи на съдържанието:</a:t>
            </a:r>
          </a:p>
          <a:p>
            <a:pPr eaLnBrk="1" fontAlgn="auto" hangingPunct="1">
              <a:spcBef>
                <a:spcPts val="0"/>
              </a:spcBef>
              <a:spcAft>
                <a:spcPts val="0"/>
              </a:spcAft>
              <a:defRPr/>
            </a:pPr>
            <a:r>
              <a:rPr lang="bg-BG" dirty="0" smtClean="0"/>
              <a:t> </a:t>
            </a:r>
          </a:p>
          <a:p>
            <a:pPr eaLnBrk="1" fontAlgn="auto" hangingPunct="1">
              <a:spcBef>
                <a:spcPts val="0"/>
              </a:spcBef>
              <a:spcAft>
                <a:spcPts val="0"/>
              </a:spcAft>
              <a:defRPr/>
            </a:pPr>
            <a:r>
              <a:rPr lang="bg-BG" dirty="0" smtClean="0"/>
              <a:t>От холистична гледна точка природните системи живеят в многообразие: </a:t>
            </a:r>
          </a:p>
          <a:p>
            <a:pPr eaLnBrk="1" fontAlgn="auto" hangingPunct="1">
              <a:spcBef>
                <a:spcPts val="0"/>
              </a:spcBef>
              <a:spcAft>
                <a:spcPts val="0"/>
              </a:spcAft>
              <a:defRPr/>
            </a:pPr>
            <a:r>
              <a:rPr lang="bg-BG" dirty="0" smtClean="0"/>
              <a:t>Здравите екосистеми са сложни съобщества от организми, всеки от които е разработил уникална връзка с околната среда.</a:t>
            </a:r>
          </a:p>
          <a:p>
            <a:pPr eaLnBrk="1" fontAlgn="auto" hangingPunct="1">
              <a:spcBef>
                <a:spcPts val="0"/>
              </a:spcBef>
              <a:spcAft>
                <a:spcPts val="0"/>
              </a:spcAft>
              <a:defRPr/>
            </a:pPr>
            <a:r>
              <a:rPr lang="bg-BG" dirty="0" smtClean="0"/>
              <a:t>Тази връзка работи в унисон с другите и така подкрепя системата.</a:t>
            </a:r>
          </a:p>
          <a:p>
            <a:pPr eaLnBrk="1" fontAlgn="auto" hangingPunct="1">
              <a:spcBef>
                <a:spcPts val="0"/>
              </a:spcBef>
              <a:spcAft>
                <a:spcPts val="0"/>
              </a:spcAft>
              <a:defRPr/>
            </a:pPr>
            <a:r>
              <a:rPr lang="en-US" dirty="0" smtClean="0"/>
              <a:t> </a:t>
            </a:r>
            <a:endParaRPr lang="bg-BG" dirty="0" smtClean="0"/>
          </a:p>
          <a:p>
            <a:pPr eaLnBrk="1" fontAlgn="auto" hangingPunct="1">
              <a:spcBef>
                <a:spcPts val="0"/>
              </a:spcBef>
              <a:spcAft>
                <a:spcPts val="0"/>
              </a:spcAft>
              <a:defRPr/>
            </a:pPr>
            <a:r>
              <a:rPr lang="bg-BG" dirty="0" smtClean="0"/>
              <a:t>Многообразието стабилизира  екосистемите и процесите в тях:</a:t>
            </a:r>
          </a:p>
          <a:p>
            <a:pPr eaLnBrk="1" fontAlgn="auto" hangingPunct="1">
              <a:spcBef>
                <a:spcPts val="0"/>
              </a:spcBef>
              <a:spcAft>
                <a:spcPts val="0"/>
              </a:spcAft>
              <a:defRPr/>
            </a:pPr>
            <a:r>
              <a:rPr lang="bg-BG" dirty="0" smtClean="0"/>
              <a:t>Когато работата на един вид е затруднена от суша или други неблагоприятни условия, други видове, в едно многообразно организмово общество, е вероятно да живеят добре и да се развиват.</a:t>
            </a:r>
          </a:p>
          <a:p>
            <a:pPr eaLnBrk="1" fontAlgn="auto" hangingPunct="1">
              <a:spcBef>
                <a:spcPts val="0"/>
              </a:spcBef>
              <a:spcAft>
                <a:spcPts val="0"/>
              </a:spcAft>
              <a:defRPr/>
            </a:pPr>
            <a:r>
              <a:rPr lang="bg-BG" dirty="0" smtClean="0"/>
              <a:t>Така обществото подържа постоянно висока функция (висока производителност), тъй като видовете осигуряващи функцията се променят във времето (оборот на функционалността), или тъй като разнообразното общество е по-вероятно да съдържа ключови видове с временно стабилни функции.</a:t>
            </a:r>
          </a:p>
          <a:p>
            <a:pPr eaLnBrk="1" fontAlgn="auto" hangingPunct="1">
              <a:spcBef>
                <a:spcPts val="0"/>
              </a:spcBef>
              <a:spcAft>
                <a:spcPts val="0"/>
              </a:spcAft>
              <a:defRPr/>
            </a:pPr>
            <a:r>
              <a:rPr lang="bg-BG" dirty="0" smtClean="0"/>
              <a:t>Така се подсилва аргумента за опазване на биоразнообразие.</a:t>
            </a:r>
            <a:br>
              <a:rPr lang="bg-BG" dirty="0" smtClean="0"/>
            </a:br>
            <a:endParaRPr lang="bg-BG" dirty="0" smtClean="0"/>
          </a:p>
          <a:p>
            <a:pPr eaLnBrk="1" fontAlgn="auto" hangingPunct="1">
              <a:spcBef>
                <a:spcPts val="0"/>
              </a:spcBef>
              <a:spcAft>
                <a:spcPts val="0"/>
              </a:spcAft>
              <a:defRPr/>
            </a:pPr>
            <a:r>
              <a:rPr lang="bg-BG" dirty="0" smtClean="0"/>
              <a:t>Съдържание:</a:t>
            </a:r>
          </a:p>
          <a:p>
            <a:pPr eaLnBrk="1" fontAlgn="auto" hangingPunct="1">
              <a:spcBef>
                <a:spcPts val="0"/>
              </a:spcBef>
              <a:spcAft>
                <a:spcPts val="0"/>
              </a:spcAft>
              <a:defRPr/>
            </a:pPr>
            <a:r>
              <a:rPr lang="bg-BG" dirty="0" smtClean="0"/>
              <a:t> </a:t>
            </a:r>
          </a:p>
          <a:p>
            <a:pPr eaLnBrk="1" fontAlgn="auto" hangingPunct="1">
              <a:spcBef>
                <a:spcPts val="0"/>
              </a:spcBef>
              <a:spcAft>
                <a:spcPts val="0"/>
              </a:spcAft>
              <a:defRPr/>
            </a:pPr>
            <a:r>
              <a:rPr lang="bg-BG" dirty="0" smtClean="0"/>
              <a:t>Резултати от единадесет годишно проучване в прерийни пасища на Средния запад в  САЩ показват, че разнообразието стабилизира екосистемите и процесите в тях, като го прави на цената на отделните видове, които живеят в тези общности. Когато работата на един вид е затруднена от суша или други неблагоприятни условия, други видове, в едно многообразно организмово общество, е вероятно да живеят добре и да се развиват. Това е тази способност на видовете да се компенсират един друг, която позволява на системата като цяло да функционира непрекъснато в дългосрочен план.</a:t>
            </a:r>
          </a:p>
          <a:p>
            <a:pPr eaLnBrk="1" fontAlgn="auto" hangingPunct="1">
              <a:spcBef>
                <a:spcPts val="0"/>
              </a:spcBef>
              <a:spcAft>
                <a:spcPts val="0"/>
              </a:spcAft>
              <a:defRPr/>
            </a:pPr>
            <a:r>
              <a:rPr lang="bg-BG" dirty="0" smtClean="0"/>
              <a:t/>
            </a:r>
            <a:br>
              <a:rPr lang="bg-BG" dirty="0" smtClean="0"/>
            </a:br>
            <a:r>
              <a:rPr lang="bg-BG" dirty="0" smtClean="0"/>
              <a:t>Повече разнообразни общности са показали, че имат по-добро и по-стабилно временно функциониране от по-малко ранообразните, което предполага, това постоянство да се развие с течение на времето. Разнообразното общество подържа постоянно висока функция (висока производителност), тъй като видовете осигуряващи функцията се променят във времето (оборот на функционалността), или тъй като разнообразното общество е по-вероятно да съдържа ключови видове с временно стабилни функции. </a:t>
            </a:r>
          </a:p>
          <a:p>
            <a:pPr eaLnBrk="1" fontAlgn="auto" hangingPunct="1">
              <a:spcBef>
                <a:spcPts val="0"/>
              </a:spcBef>
              <a:spcAft>
                <a:spcPts val="0"/>
              </a:spcAft>
              <a:defRPr/>
            </a:pPr>
            <a:r>
              <a:rPr lang="bg-BG" dirty="0" smtClean="0"/>
              <a:t> </a:t>
            </a:r>
          </a:p>
          <a:p>
            <a:pPr eaLnBrk="1" fontAlgn="auto" hangingPunct="1">
              <a:spcBef>
                <a:spcPts val="0"/>
              </a:spcBef>
              <a:spcAft>
                <a:spcPts val="0"/>
              </a:spcAft>
              <a:defRPr/>
            </a:pPr>
            <a:r>
              <a:rPr lang="bg-BG" dirty="0" smtClean="0"/>
              <a:t>Проведеното изследване-експеримент върху биологичното разнообразие показва, че по-разнообразни растителни съобщества дават постоянно по-висока производителност, което е по-високо ниво на функциониране, с течение на времето. Учените определят това като: механизъм на оборот на видовете за висока производителност. Видове, които са били слаби в някои години стават доминиращи и движещи функцията в други години. Такъв висок оборот позволява на функционално по-разнообразните общности да поддържат висока производителност във времето и е свързан с допълнителни ефекти в тези общности. </a:t>
            </a:r>
          </a:p>
          <a:p>
            <a:pPr eaLnBrk="1" fontAlgn="auto" hangingPunct="1">
              <a:spcBef>
                <a:spcPts val="0"/>
              </a:spcBef>
              <a:spcAft>
                <a:spcPts val="0"/>
              </a:spcAft>
              <a:defRPr/>
            </a:pPr>
            <a:r>
              <a:rPr lang="bg-BG" dirty="0" smtClean="0"/>
              <a:t> </a:t>
            </a:r>
          </a:p>
          <a:p>
            <a:pPr eaLnBrk="1" fontAlgn="auto" hangingPunct="1">
              <a:spcBef>
                <a:spcPts val="0"/>
              </a:spcBef>
              <a:spcAft>
                <a:spcPts val="0"/>
              </a:spcAft>
              <a:defRPr/>
            </a:pPr>
            <a:r>
              <a:rPr lang="bg-BG" dirty="0" smtClean="0"/>
              <a:t>Обратното, оборотът в общности съставени от функционално сходни видове, не насърчава високо производство на биомаса с течение на времето. Оборотът насърчава постоянно висока екосистемата функция, когато поддържа функционално допълващи се взаимодействия между видовете. </a:t>
            </a:r>
          </a:p>
          <a:p>
            <a:pPr eaLnBrk="1" fontAlgn="auto" hangingPunct="1">
              <a:spcBef>
                <a:spcPts val="0"/>
              </a:spcBef>
              <a:spcAft>
                <a:spcPts val="0"/>
              </a:spcAft>
              <a:defRPr/>
            </a:pPr>
            <a:r>
              <a:rPr lang="bg-BG" dirty="0" smtClean="0"/>
              <a:t> </a:t>
            </a:r>
          </a:p>
          <a:p>
            <a:pPr eaLnBrk="1" fontAlgn="auto" hangingPunct="1">
              <a:spcBef>
                <a:spcPts val="0"/>
              </a:spcBef>
              <a:spcAft>
                <a:spcPts val="0"/>
              </a:spcAft>
              <a:defRPr/>
            </a:pPr>
            <a:r>
              <a:rPr lang="bg-BG" dirty="0" smtClean="0"/>
              <a:t>Така учените демонстрират важността за опазване на биоразнообразието.</a:t>
            </a:r>
            <a:br>
              <a:rPr lang="bg-BG" dirty="0" smtClean="0"/>
            </a:br>
            <a:endParaRPr lang="bg-BG" dirty="0" smtClean="0"/>
          </a:p>
          <a:p>
            <a:pPr eaLnBrk="1" fontAlgn="auto" hangingPunct="1">
              <a:spcBef>
                <a:spcPts val="0"/>
              </a:spcBef>
              <a:spcAft>
                <a:spcPts val="0"/>
              </a:spcAft>
              <a:defRPr/>
            </a:pPr>
            <a:r>
              <a:rPr lang="bg-BG" dirty="0" smtClean="0"/>
              <a:t>Приложения за човешките системи.</a:t>
            </a:r>
          </a:p>
          <a:p>
            <a:pPr eaLnBrk="1" fontAlgn="auto" hangingPunct="1">
              <a:spcBef>
                <a:spcPts val="0"/>
              </a:spcBef>
              <a:spcAft>
                <a:spcPts val="0"/>
              </a:spcAft>
              <a:defRPr/>
            </a:pPr>
            <a:r>
              <a:rPr lang="bg-BG" dirty="0" smtClean="0"/>
              <a:t> </a:t>
            </a:r>
          </a:p>
          <a:p>
            <a:pPr eaLnBrk="1" fontAlgn="auto" hangingPunct="1">
              <a:spcBef>
                <a:spcPts val="0"/>
              </a:spcBef>
              <a:spcAft>
                <a:spcPts val="0"/>
              </a:spcAft>
              <a:defRPr/>
            </a:pPr>
            <a:r>
              <a:rPr lang="bg-BG" dirty="0" smtClean="0"/>
              <a:t>Пример с управлението на една гора. Съвременното горско стопанство се основава предимно на монокултури. В Швеция обикновено се отглежда бор или смърч, най-вече защото тези видове се считат за по-рационални. Но добре управляваните гори генерират други, допълнителни екосистемни услуги, не просто производството на дървен материал. Например, биологичното разнообразие, съхранението на въглероден диоксид и производството горски плодове. </a:t>
            </a:r>
          </a:p>
          <a:p>
            <a:pPr eaLnBrk="1" fontAlgn="auto" hangingPunct="1">
              <a:spcBef>
                <a:spcPts val="0"/>
              </a:spcBef>
              <a:spcAft>
                <a:spcPts val="0"/>
              </a:spcAft>
              <a:defRPr/>
            </a:pPr>
            <a:r>
              <a:rPr lang="bg-BG" dirty="0" smtClean="0"/>
              <a:t/>
            </a:r>
            <a:br>
              <a:rPr lang="bg-BG" dirty="0" smtClean="0"/>
            </a:br>
            <a:r>
              <a:rPr lang="bg-BG" dirty="0" smtClean="0"/>
              <a:t>Изследване разглежда значението на биомасата от различни дървесни видове за шест различни екосистемни услуги (култивиране на дървета, съхраняване на въглероден диоксид, производство на горски плодове, производставо на храна за дивата природа, наличието на мъртва дървесина и биоразнообразието в ниския растителен слой) и показва, че всичките шест услуги са положително свързани с броя на дървесни видове.</a:t>
            </a:r>
          </a:p>
          <a:p>
            <a:pPr eaLnBrk="1" fontAlgn="auto" hangingPunct="1">
              <a:spcBef>
                <a:spcPts val="0"/>
              </a:spcBef>
              <a:spcAft>
                <a:spcPts val="0"/>
              </a:spcAft>
              <a:defRPr/>
            </a:pPr>
            <a:r>
              <a:rPr lang="bg-BG" dirty="0" smtClean="0"/>
              <a:t/>
            </a:r>
            <a:br>
              <a:rPr lang="bg-BG" dirty="0" smtClean="0"/>
            </a:br>
            <a:r>
              <a:rPr lang="bg-BG" dirty="0" smtClean="0"/>
              <a:t>Различни видове дървета предоставят различни услуги. Така например, смърчовите дървета се свързват с високо производство на биомаса, наличието на бор – с производството на горски плодове, докато капацитетът за усвояване на въглероден диоксид е най-голям в райони с висока концентрация на брези. </a:t>
            </a:r>
          </a:p>
          <a:p>
            <a:pPr eaLnBrk="1" fontAlgn="auto" hangingPunct="1">
              <a:spcBef>
                <a:spcPts val="0"/>
              </a:spcBef>
              <a:spcAft>
                <a:spcPts val="0"/>
              </a:spcAft>
              <a:defRPr/>
            </a:pPr>
            <a:r>
              <a:rPr lang="bg-BG" dirty="0" smtClean="0"/>
              <a:t> </a:t>
            </a:r>
          </a:p>
          <a:p>
            <a:pPr eaLnBrk="1" fontAlgn="auto" hangingPunct="1">
              <a:spcBef>
                <a:spcPts val="0"/>
              </a:spcBef>
              <a:spcAft>
                <a:spcPts val="0"/>
              </a:spcAft>
              <a:defRPr/>
            </a:pPr>
            <a:r>
              <a:rPr lang="bg-BG" dirty="0" smtClean="0"/>
              <a:t>За да получи повече от всички услуги, горско стопанство ще трябва да увеличи разнообразието на дървесни видове. Други изследвания на горите в Централна Европа, Средиземноморието и Канада подкрепят тези резултати.</a:t>
            </a:r>
            <a:br>
              <a:rPr lang="bg-BG" dirty="0" smtClean="0"/>
            </a:br>
            <a:endParaRPr lang="bg-BG" dirty="0" smtClean="0"/>
          </a:p>
          <a:p>
            <a:pPr eaLnBrk="1" fontAlgn="auto" hangingPunct="1">
              <a:spcBef>
                <a:spcPts val="0"/>
              </a:spcBef>
              <a:spcAft>
                <a:spcPts val="0"/>
              </a:spcAft>
              <a:defRPr/>
            </a:pPr>
            <a:r>
              <a:rPr lang="bg-BG" dirty="0" smtClean="0"/>
              <a:t>В обобщение, разнообразието на видовете може да повлияе на функционирането на горите по поне два различни начина: </a:t>
            </a:r>
          </a:p>
          <a:p>
            <a:pPr eaLnBrk="1" fontAlgn="auto" hangingPunct="1">
              <a:spcBef>
                <a:spcPts val="0"/>
              </a:spcBef>
              <a:spcAft>
                <a:spcPts val="0"/>
              </a:spcAft>
              <a:defRPr/>
            </a:pPr>
            <a:r>
              <a:rPr lang="bg-BG" b="1" dirty="0" smtClean="0"/>
              <a:t>гора с повече дървесни видове може да използва ресурсите по-пълно и по този начин да бъде по-продуктивна</a:t>
            </a:r>
            <a:r>
              <a:rPr lang="bg-BG" dirty="0" smtClean="0"/>
              <a:t> (ниша за диференциация);</a:t>
            </a:r>
          </a:p>
          <a:p>
            <a:pPr eaLnBrk="1" fontAlgn="auto" hangingPunct="1">
              <a:spcBef>
                <a:spcPts val="0"/>
              </a:spcBef>
              <a:spcAft>
                <a:spcPts val="0"/>
              </a:spcAft>
              <a:defRPr/>
            </a:pPr>
            <a:r>
              <a:rPr lang="bg-BG" b="1" dirty="0" smtClean="0"/>
              <a:t>променяйки околната среда </a:t>
            </a:r>
            <a:r>
              <a:rPr lang="bg-BG" dirty="0" smtClean="0"/>
              <a:t>(напр. азот, вода, температура, разстояние) </a:t>
            </a:r>
            <a:r>
              <a:rPr lang="bg-BG" b="1" dirty="0" smtClean="0"/>
              <a:t>някои дървесни видове могат да помогнат или да позволят на други да растат по начин, който е благоприятен за видове с общи местообитания</a:t>
            </a:r>
            <a:r>
              <a:rPr lang="bg-BG" dirty="0" smtClean="0"/>
              <a:t>. Например елшата и трепетликата обогатяват средата с хранителни вещества благодарение на азот фиксиращи бактерии в кореновата им система.</a:t>
            </a:r>
          </a:p>
          <a:p>
            <a:pPr eaLnBrk="1" fontAlgn="auto" hangingPunct="1">
              <a:spcBef>
                <a:spcPts val="0"/>
              </a:spcBef>
              <a:spcAft>
                <a:spcPts val="0"/>
              </a:spcAft>
              <a:defRPr/>
            </a:pPr>
            <a:r>
              <a:rPr lang="bg-BG" dirty="0" smtClean="0"/>
              <a:t> </a:t>
            </a:r>
          </a:p>
          <a:p>
            <a:pPr eaLnBrk="1" fontAlgn="auto" hangingPunct="1">
              <a:spcBef>
                <a:spcPts val="0"/>
              </a:spcBef>
              <a:spcAft>
                <a:spcPts val="0"/>
              </a:spcAft>
              <a:defRPr/>
            </a:pPr>
            <a:r>
              <a:rPr lang="bg-BG" dirty="0" smtClean="0"/>
              <a:t>Обратният пример: Бразилските орехови дървета</a:t>
            </a:r>
            <a:br>
              <a:rPr lang="bg-BG" dirty="0" smtClean="0"/>
            </a:br>
            <a:r>
              <a:rPr lang="bg-BG" dirty="0" smtClean="0"/>
              <a:t>Усилията, насочени към създаване на местообитанията често са неуспешни. Когато фермери се опитват да култивират бразилски ядки с търговска цел, те изсичат тропически гори и засаждат своите дървета (в стила на плантациите). Но тези дървета зависят от вид пчели, които опрашват орхидеите на тропиците. Без орхидеите на тропическата гора (унищожени с изсичането й) не е имало достатъчно пчели и не е имало кои да опраши плантациите. Ядки просто не са били произведени. Baskin, Y. 1997. The Work of Nature: How The Diversity Of Life Sustains Us. Island Press.</a:t>
            </a:r>
          </a:p>
          <a:p>
            <a:pPr eaLnBrk="1" fontAlgn="auto" hangingPunct="1">
              <a:spcBef>
                <a:spcPts val="0"/>
              </a:spcBef>
              <a:spcAft>
                <a:spcPts val="0"/>
              </a:spcAft>
              <a:defRPr/>
            </a:pPr>
            <a:r>
              <a:rPr lang="bg-BG" dirty="0" smtClean="0"/>
              <a:t>Tilman, D. 1996. Biodiversity: population versus ecosystem stability. Ecology. 77(2): 350-363.</a:t>
            </a:r>
          </a:p>
          <a:p>
            <a:pPr eaLnBrk="1" fontAlgn="auto" hangingPunct="1">
              <a:spcBef>
                <a:spcPts val="0"/>
              </a:spcBef>
              <a:spcAft>
                <a:spcPts val="0"/>
              </a:spcAft>
              <a:defRPr/>
            </a:pPr>
            <a:r>
              <a:rPr lang="bg-BG" dirty="0" smtClean="0"/>
              <a:t>Seabloom, EW. 2007. Compensation and the stability of restored grassland communities. Ecological Applications. 17(7): 1876-1885.</a:t>
            </a:r>
          </a:p>
          <a:p>
            <a:pPr eaLnBrk="1" fontAlgn="auto" hangingPunct="1">
              <a:spcBef>
                <a:spcPts val="0"/>
              </a:spcBef>
              <a:spcAft>
                <a:spcPts val="0"/>
              </a:spcAft>
              <a:defRPr/>
            </a:pPr>
            <a:r>
              <a:rPr lang="bg-BG" dirty="0" smtClean="0"/>
              <a:t>Allan E; et al. 2011. More diverse plant communities have higher functioning over time due to turnover in complementary dominant species. PNAS. 108(41): 17034-17039.</a:t>
            </a:r>
          </a:p>
          <a:p>
            <a:pPr eaLnBrk="1" fontAlgn="auto" hangingPunct="1">
              <a:spcBef>
                <a:spcPts val="0"/>
              </a:spcBef>
              <a:spcAft>
                <a:spcPts val="0"/>
              </a:spcAft>
              <a:defRPr/>
            </a:pPr>
            <a:r>
              <a:rPr lang="bg-BG" dirty="0" smtClean="0"/>
              <a:t>Forsyth, A. 1992. Exploring the World of Insects: The Equinox Guide to Insect Behaviour. Camden House.</a:t>
            </a:r>
          </a:p>
          <a:p>
            <a:pPr eaLnBrk="1" fontAlgn="auto" hangingPunct="1">
              <a:spcBef>
                <a:spcPts val="0"/>
              </a:spcBef>
              <a:spcAft>
                <a:spcPts val="0"/>
              </a:spcAft>
              <a:defRPr/>
            </a:pPr>
            <a:endParaRPr lang="bg-BG" dirty="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9FFF06-0691-483F-86E0-87FF7808866F}" type="slidenum">
              <a:rPr lang="bg-BG">
                <a:cs typeface="Arial" charset="0"/>
              </a:rPr>
              <a:pPr fontAlgn="base">
                <a:spcBef>
                  <a:spcPct val="0"/>
                </a:spcBef>
                <a:spcAft>
                  <a:spcPct val="0"/>
                </a:spcAft>
                <a:defRPr/>
              </a:pPr>
              <a:t>13</a:t>
            </a:fld>
            <a:endParaRPr lang="bg-BG">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bg-BG" smtClean="0"/>
              <a:t>Ние нямаме симбиоза помежду си, съответно и спрямо земята...</a:t>
            </a:r>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4EB74E-D15E-4A10-BC7B-F69D453055B3}" type="slidenum">
              <a:rPr lang="bg-BG">
                <a:cs typeface="Arial" charset="0"/>
              </a:rPr>
              <a:pPr fontAlgn="base">
                <a:spcBef>
                  <a:spcPct val="0"/>
                </a:spcBef>
                <a:spcAft>
                  <a:spcPct val="0"/>
                </a:spcAft>
                <a:defRPr/>
              </a:pPr>
              <a:t>14</a:t>
            </a:fld>
            <a:endParaRPr lang="bg-BG">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26A044-30DD-4664-844D-4638FDD73D86}" type="slidenum">
              <a:rPr lang="bg-BG">
                <a:cs typeface="Arial" charset="0"/>
              </a:rPr>
              <a:pPr fontAlgn="base">
                <a:spcBef>
                  <a:spcPct val="0"/>
                </a:spcBef>
                <a:spcAft>
                  <a:spcPct val="0"/>
                </a:spcAft>
                <a:defRPr/>
              </a:pPr>
              <a:t>15</a:t>
            </a:fld>
            <a:endParaRPr lang="bg-BG">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bg-BG" smtClean="0"/>
              <a:t>След 1 година – можеш да ги върнеш, да продължиш да си ги лийзваш, или да предплатиш за 4 месеца и да прекратиш взаимоотношения с фирмата</a:t>
            </a:r>
          </a:p>
          <a:p>
            <a:pPr eaLnBrk="1" hangingPunct="1">
              <a:spcBef>
                <a:spcPct val="0"/>
              </a:spcBef>
            </a:pPr>
            <a:r>
              <a:rPr lang="bg-BG" smtClean="0"/>
              <a:t>- Има различни стимули (финансови, безплатни дънки) за да насърчат клиентите да връщат материала...</a:t>
            </a:r>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E13D84-83CE-48E2-876C-B892D867F0D9}" type="slidenum">
              <a:rPr lang="bg-BG">
                <a:cs typeface="Arial" charset="0"/>
              </a:rPr>
              <a:pPr fontAlgn="base">
                <a:spcBef>
                  <a:spcPct val="0"/>
                </a:spcBef>
                <a:spcAft>
                  <a:spcPct val="0"/>
                </a:spcAft>
                <a:defRPr/>
              </a:pPr>
              <a:t>16</a:t>
            </a:fld>
            <a:endParaRPr lang="bg-BG">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CA280A-F454-4EB6-B23A-A866C7F30C85}" type="slidenum">
              <a:rPr lang="bg-BG">
                <a:cs typeface="Arial" charset="0"/>
              </a:rPr>
              <a:pPr fontAlgn="base">
                <a:spcBef>
                  <a:spcPct val="0"/>
                </a:spcBef>
                <a:spcAft>
                  <a:spcPct val="0"/>
                </a:spcAft>
                <a:defRPr/>
              </a:pPr>
              <a:t>17</a:t>
            </a:fld>
            <a:endParaRPr lang="bg-BG">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E2E395-A3CC-4B07-9916-DC488AC3BBD4}" type="slidenum">
              <a:rPr lang="bg-BG">
                <a:cs typeface="Arial" charset="0"/>
              </a:rPr>
              <a:pPr fontAlgn="base">
                <a:spcBef>
                  <a:spcPct val="0"/>
                </a:spcBef>
                <a:spcAft>
                  <a:spcPct val="0"/>
                </a:spcAft>
                <a:defRPr/>
              </a:pPr>
              <a:t>18</a:t>
            </a:fld>
            <a:endParaRPr lang="bg-BG">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noFill/>
          <a:ln>
            <a:solidFill>
              <a:srgbClr val="000000"/>
            </a:solidFill>
            <a:miter lim="800000"/>
            <a:headEnd/>
            <a:tailEnd/>
          </a:ln>
        </p:spPr>
      </p:sp>
      <p:sp>
        <p:nvSpPr>
          <p:cNvPr id="56322" name="Rectangle 3"/>
          <p:cNvSpPr>
            <a:spLocks noGrp="1"/>
          </p:cNvSpPr>
          <p:nvPr>
            <p:ph type="body" idx="1"/>
          </p:nvPr>
        </p:nvSpPr>
        <p:spPr bwMode="auto">
          <a:noFill/>
        </p:spPr>
        <p:txBody>
          <a:bodyPr wrap="square" numCol="1" anchor="t" anchorCtr="0" compatLnSpc="1">
            <a:prstTxWarp prst="textNoShape">
              <a:avLst/>
            </a:prstTxWarp>
          </a:bodyPr>
          <a:lstStyle/>
          <a:p>
            <a:endParaRPr lang="bg-BG"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endParaRPr lang="bg-BG"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endParaRPr lang="bg-BG"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bwMode="auto">
          <a:noFill/>
        </p:spPr>
        <p:txBody>
          <a:bodyPr wrap="square" numCol="1" anchor="t" anchorCtr="0" compatLnSpc="1">
            <a:prstTxWarp prst="textNoShape">
              <a:avLst/>
            </a:prstTxWarp>
          </a:bodyPr>
          <a:lstStyle/>
          <a:p>
            <a:endParaRPr lang="bg-BG"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bg-BG" smtClean="0"/>
              <a:t>Зелената икономика не работи!</a:t>
            </a:r>
          </a:p>
          <a:p>
            <a:pPr eaLnBrk="1" hangingPunct="1">
              <a:spcBef>
                <a:spcPct val="0"/>
              </a:spcBef>
            </a:pPr>
            <a:r>
              <a:rPr lang="bg-BG" smtClean="0"/>
              <a:t>Тя е за богатите,</a:t>
            </a:r>
          </a:p>
          <a:p>
            <a:pPr eaLnBrk="1" hangingPunct="1">
              <a:spcBef>
                <a:spcPct val="0"/>
              </a:spcBef>
            </a:pPr>
            <a:r>
              <a:rPr lang="bg-BG" smtClean="0"/>
              <a:t>Не е наистина зелена в много случай</a:t>
            </a:r>
          </a:p>
          <a:p>
            <a:pPr eaLnBrk="1" hangingPunct="1">
              <a:spcBef>
                <a:spcPct val="0"/>
              </a:spcBef>
            </a:pPr>
            <a:r>
              <a:rPr lang="bg-BG" smtClean="0"/>
              <a:t>Крепи се на субсидии, които си плащаме ние</a:t>
            </a:r>
          </a:p>
          <a:p>
            <a:pPr eaLnBrk="1" hangingPunct="1">
              <a:spcBef>
                <a:spcPct val="0"/>
              </a:spcBef>
            </a:pPr>
            <a:r>
              <a:rPr lang="bg-BG" smtClean="0"/>
              <a:t>И т.н.</a:t>
            </a:r>
          </a:p>
          <a:p>
            <a:pPr eaLnBrk="1" hangingPunct="1">
              <a:spcBef>
                <a:spcPct val="0"/>
              </a:spcBef>
            </a:pPr>
            <a:endParaRPr lang="bg-BG" smtClean="0"/>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0D6C2C-32A3-44F2-96F9-52752A6CFCC9}" type="slidenum">
              <a:rPr lang="bg-BG">
                <a:cs typeface="Arial" charset="0"/>
              </a:rPr>
              <a:pPr fontAlgn="base">
                <a:spcBef>
                  <a:spcPct val="0"/>
                </a:spcBef>
                <a:spcAft>
                  <a:spcPct val="0"/>
                </a:spcAft>
                <a:defRPr/>
              </a:pPr>
              <a:t>22</a:t>
            </a:fld>
            <a:endParaRPr lang="bg-BG">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noFill/>
          <a:ln>
            <a:solidFill>
              <a:srgbClr val="000000"/>
            </a:solidFill>
            <a:miter lim="800000"/>
            <a:headEnd/>
            <a:tailEnd/>
          </a:ln>
        </p:spPr>
      </p:sp>
      <p:sp>
        <p:nvSpPr>
          <p:cNvPr id="64514" name="Rectangle 3"/>
          <p:cNvSpPr>
            <a:spLocks noGrp="1"/>
          </p:cNvSpPr>
          <p:nvPr>
            <p:ph type="body" idx="1"/>
          </p:nvPr>
        </p:nvSpPr>
        <p:spPr bwMode="auto">
          <a:noFill/>
        </p:spPr>
        <p:txBody>
          <a:bodyPr wrap="square" numCol="1" anchor="t" anchorCtr="0" compatLnSpc="1">
            <a:prstTxWarp prst="textNoShape">
              <a:avLst/>
            </a:prstTxWarp>
          </a:bodyPr>
          <a:lstStyle/>
          <a:p>
            <a:endParaRPr lang="bg-BG"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p:spPr>
      </p:sp>
      <p:sp>
        <p:nvSpPr>
          <p:cNvPr id="66562" name="Rectangle 3"/>
          <p:cNvSpPr>
            <a:spLocks noGrp="1"/>
          </p:cNvSpPr>
          <p:nvPr>
            <p:ph type="body" idx="1"/>
          </p:nvPr>
        </p:nvSpPr>
        <p:spPr bwMode="auto">
          <a:noFill/>
        </p:spPr>
        <p:txBody>
          <a:bodyPr wrap="square" numCol="1" anchor="t" anchorCtr="0" compatLnSpc="1">
            <a:prstTxWarp prst="textNoShape">
              <a:avLst/>
            </a:prstTxWarp>
          </a:bodyPr>
          <a:lstStyle/>
          <a:p>
            <a:endParaRPr lang="bg-BG"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
        <p:nvSpPr>
          <p:cNvPr id="8397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D2D559F-AA47-4240-AA62-9FEBC80B5C0F}" type="slidenum">
              <a:rPr lang="bg-BG" sz="1200">
                <a:latin typeface="+mn-lt"/>
              </a:rPr>
              <a:pPr algn="r">
                <a:defRPr/>
              </a:pPr>
              <a:t>25</a:t>
            </a:fld>
            <a:endParaRPr lang="bg-BG" sz="1200">
              <a:latin typeface="+mn-l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
        <p:nvSpPr>
          <p:cNvPr id="860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01B4AC-61DA-48BF-A8D9-DED5FB91F8A2}" type="slidenum">
              <a:rPr lang="bg-BG">
                <a:cs typeface="Arial" charset="0"/>
              </a:rPr>
              <a:pPr fontAlgn="base">
                <a:spcBef>
                  <a:spcPct val="0"/>
                </a:spcBef>
                <a:spcAft>
                  <a:spcPct val="0"/>
                </a:spcAft>
                <a:defRPr/>
              </a:pPr>
              <a:t>26</a:t>
            </a:fld>
            <a:endParaRPr lang="bg-BG">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Have you wondered how the whale pumps 1,000 liters of blood through its heart 80 years in a row without maintenance? The worldʼs biggest mammal generates an estimated 6 to 12 Volts.The invention of the battery and the miniaturization of electronics offers comfort in this age of modernity. The large majority of the 40 billion small batteries that power hearing aids, pacemakers, watches, cell phones and MP3 players require mining and smelting of metals that end up in landfills or incinerators. This contributes to climate change and endangers our </a:t>
            </a:r>
            <a:r>
              <a:rPr lang="en-US" sz="1600" smtClean="0"/>
              <a:t>health.</a:t>
            </a:r>
            <a:r>
              <a:rPr lang="bg-BG" sz="1600" smtClean="0"/>
              <a:t> </a:t>
            </a:r>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D278FA-03BA-4076-A218-031B836DA207}" type="slidenum">
              <a:rPr lang="bg-BG">
                <a:cs typeface="Arial" charset="0"/>
              </a:rPr>
              <a:pPr fontAlgn="base">
                <a:spcBef>
                  <a:spcPct val="0"/>
                </a:spcBef>
                <a:spcAft>
                  <a:spcPct val="0"/>
                </a:spcAft>
                <a:defRPr/>
              </a:pPr>
              <a:t>27</a:t>
            </a:fld>
            <a:endParaRPr lang="bg-BG">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
        <p:nvSpPr>
          <p:cNvPr id="993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11E37A-8B56-4DC5-B19E-3D0F21A7F385}" type="slidenum">
              <a:rPr lang="bg-BG">
                <a:cs typeface="Arial" charset="0"/>
              </a:rPr>
              <a:pPr fontAlgn="base">
                <a:spcBef>
                  <a:spcPct val="0"/>
                </a:spcBef>
                <a:spcAft>
                  <a:spcPct val="0"/>
                </a:spcAft>
                <a:defRPr/>
              </a:pPr>
              <a:t>28</a:t>
            </a:fld>
            <a:endParaRPr lang="bg-BG">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endParaRPr lang="bg-BG"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888A6F-5891-47C2-9437-6AF159C3E0A9}" type="slidenum">
              <a:rPr lang="bg-BG" smtClean="0">
                <a:latin typeface="Arial" charset="0"/>
                <a:cs typeface="Arial" charset="0"/>
              </a:rPr>
              <a:pPr fontAlgn="base">
                <a:spcBef>
                  <a:spcPct val="0"/>
                </a:spcBef>
                <a:spcAft>
                  <a:spcPct val="0"/>
                </a:spcAft>
              </a:pPr>
              <a:t>4</a:t>
            </a:fld>
            <a:endParaRPr lang="bg-BG"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bg-BG" smtClean="0"/>
              <a:t>Трионовидна крива на Кийлинг. Следствие от човешката дейност концентрациите на СО2 в атмосферата непрекъсното нарастват от индутриалната революция до ден днешен. </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BC5499-DC3B-4C1D-BE79-F3D34582FD02}" type="slidenum">
              <a:rPr lang="bg-BG" smtClean="0">
                <a:latin typeface="Arial" charset="0"/>
                <a:cs typeface="Arial" charset="0"/>
              </a:rPr>
              <a:pPr fontAlgn="base">
                <a:spcBef>
                  <a:spcPct val="0"/>
                </a:spcBef>
                <a:spcAft>
                  <a:spcPct val="0"/>
                </a:spcAft>
              </a:pPr>
              <a:t>5</a:t>
            </a:fld>
            <a:endParaRPr lang="bg-BG"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bg-BG" smtClean="0"/>
              <a:t>Връзка между концентрацията на СО2 в атмосферата и температурата на Земята (поглед 400 000 години назад). Без парников ефект няма живот, твърде голяма концентрация напарникови газове – също няма живот.  </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D58885-5298-4ECD-8798-7B95549D2A30}" type="slidenum">
              <a:rPr lang="bg-BG" smtClean="0">
                <a:latin typeface="Arial" charset="0"/>
                <a:cs typeface="Arial" charset="0"/>
              </a:rPr>
              <a:pPr fontAlgn="base">
                <a:spcBef>
                  <a:spcPct val="0"/>
                </a:spcBef>
                <a:spcAft>
                  <a:spcPct val="0"/>
                </a:spcAft>
              </a:pPr>
              <a:t>6</a:t>
            </a:fld>
            <a:endParaRPr lang="bg-BG"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pPr eaLnBrk="1" fontAlgn="auto" hangingPunct="1">
              <a:lnSpc>
                <a:spcPct val="80000"/>
              </a:lnSpc>
              <a:spcBef>
                <a:spcPts val="0"/>
              </a:spcBef>
              <a:spcAft>
                <a:spcPts val="0"/>
              </a:spcAft>
              <a:defRPr/>
            </a:pPr>
            <a:r>
              <a:rPr lang="bg-BG" dirty="0" smtClean="0"/>
              <a:t>Колко сме загубили </a:t>
            </a:r>
            <a:r>
              <a:rPr lang="en-US" dirty="0" smtClean="0"/>
              <a:t>- </a:t>
            </a:r>
            <a:r>
              <a:rPr lang="bg-BG" i="1" dirty="0" smtClean="0"/>
              <a:t>Living Planet Index </a:t>
            </a:r>
            <a:r>
              <a:rPr lang="bg-BG" dirty="0" smtClean="0"/>
              <a:t>- Индексът е индикатор за състоянието на глобалното биоразнообразие, базиран на тенденциите при популациите на гръбначните видове по цял свят. Между </a:t>
            </a:r>
            <a:r>
              <a:rPr lang="en-US" dirty="0" smtClean="0"/>
              <a:t>1970 </a:t>
            </a:r>
            <a:r>
              <a:rPr lang="bg-BG" dirty="0" smtClean="0"/>
              <a:t>и </a:t>
            </a:r>
            <a:r>
              <a:rPr lang="en-US" dirty="0" smtClean="0"/>
              <a:t>2007</a:t>
            </a:r>
            <a:r>
              <a:rPr lang="bg-BG" dirty="0" smtClean="0"/>
              <a:t> г.</a:t>
            </a:r>
            <a:r>
              <a:rPr lang="en-US" dirty="0" smtClean="0"/>
              <a:t> </a:t>
            </a:r>
            <a:r>
              <a:rPr lang="bg-BG" dirty="0" smtClean="0"/>
              <a:t>индексът пада с 28%. Това означава, че ние (човешкият вид) деградираме естествените екосистеми с безпрецедентна скорост.</a:t>
            </a:r>
            <a:r>
              <a:rPr lang="en-US" dirty="0" smtClean="0"/>
              <a:t> </a:t>
            </a:r>
          </a:p>
          <a:p>
            <a:pPr eaLnBrk="1" fontAlgn="auto" hangingPunct="1">
              <a:lnSpc>
                <a:spcPct val="80000"/>
              </a:lnSpc>
              <a:spcBef>
                <a:spcPts val="0"/>
              </a:spcBef>
              <a:spcAft>
                <a:spcPts val="0"/>
              </a:spcAft>
              <a:defRPr/>
            </a:pPr>
            <a:endParaRPr lang="bg-BG" b="1" dirty="0" smtClean="0"/>
          </a:p>
          <a:p>
            <a:pPr eaLnBrk="1" fontAlgn="auto" hangingPunct="1">
              <a:lnSpc>
                <a:spcPct val="80000"/>
              </a:lnSpc>
              <a:spcBef>
                <a:spcPts val="0"/>
              </a:spcBef>
              <a:spcAft>
                <a:spcPts val="0"/>
              </a:spcAft>
              <a:defRPr/>
            </a:pPr>
            <a:r>
              <a:rPr lang="bg-BG" dirty="0" smtClean="0"/>
              <a:t>Извод 1: човешките действия фундаментално и в голяма степен необратимо променят разнообразието на формите на живот на Земята, а именно – загуба на биоразнообразие. Изчезването на видове е естествена част от живота на Земята. Въпреки това, през последните 100 години, човешкият вид е ускорил този процес най-малко 100 пъти, което води до нетна загуба на биоразнообразие. Около 12% от птиците, 23% от бозайниците, 25% от иглолистните и 32% от земноводните са застрашени от изчезване в момента. Същото е вероятно вярно и за морските организми. </a:t>
            </a:r>
          </a:p>
          <a:p>
            <a:pPr eaLnBrk="1" fontAlgn="auto" hangingPunct="1">
              <a:lnSpc>
                <a:spcPct val="80000"/>
              </a:lnSpc>
              <a:spcBef>
                <a:spcPts val="0"/>
              </a:spcBef>
              <a:spcAft>
                <a:spcPts val="0"/>
              </a:spcAft>
              <a:defRPr/>
            </a:pPr>
            <a:endParaRPr lang="bg-BG" dirty="0" smtClean="0"/>
          </a:p>
          <a:p>
            <a:pPr eaLnBrk="1" fontAlgn="auto" hangingPunct="1">
              <a:lnSpc>
                <a:spcPct val="80000"/>
              </a:lnSpc>
              <a:spcBef>
                <a:spcPts val="0"/>
              </a:spcBef>
              <a:spcAft>
                <a:spcPts val="0"/>
              </a:spcAft>
              <a:defRPr/>
            </a:pPr>
            <a:r>
              <a:rPr lang="bg-BG" dirty="0" smtClean="0"/>
              <a:t>Извод 2: биоразнообразието е директен и индиректен фактор за благоденствието на хората, включително сигурността им, качествения им живот, здравето, добрите социални взаимоотношения, свободния избор и действия. През последния век много хора спечелиха от трансформирането на естествените екосистеми и експлоатирането на биоразнообразието, докато загубата му и промените в екосистемите имаха неблагоприятен резултат върху благоденствието на други хора и доведоха до крайна бедност на някои социални групи. </a:t>
            </a:r>
          </a:p>
          <a:p>
            <a:pPr eaLnBrk="1" fontAlgn="auto" hangingPunct="1">
              <a:lnSpc>
                <a:spcPct val="80000"/>
              </a:lnSpc>
              <a:spcBef>
                <a:spcPts val="0"/>
              </a:spcBef>
              <a:spcAft>
                <a:spcPts val="0"/>
              </a:spcAft>
              <a:defRPr/>
            </a:pPr>
            <a:endParaRPr lang="bg-BG" dirty="0" smtClean="0"/>
          </a:p>
          <a:p>
            <a:pPr eaLnBrk="1" fontAlgn="auto" hangingPunct="1">
              <a:lnSpc>
                <a:spcPct val="80000"/>
              </a:lnSpc>
              <a:spcBef>
                <a:spcPts val="0"/>
              </a:spcBef>
              <a:spcAft>
                <a:spcPts val="0"/>
              </a:spcAft>
              <a:defRPr/>
            </a:pPr>
            <a:r>
              <a:rPr lang="bg-BG" dirty="0" smtClean="0"/>
              <a:t>Извод 3: Въпреки печалбата реализирана от много хора от действията и дейностите довели до загуба на биоразнообразие и промени в екосистемите, общата цена, която ще плати обществото е често по-висока. Това е ясно от подобрените техники за оценка и информацията, която имаме за услугите, които ни предоставят екосистемите. Дори когато знанието ни за разходите и ползите е непълно, трябва да използваме принципа на предпазливостта.  </a:t>
            </a:r>
          </a:p>
          <a:p>
            <a:pPr eaLnBrk="1" fontAlgn="auto" hangingPunct="1">
              <a:lnSpc>
                <a:spcPct val="80000"/>
              </a:lnSpc>
              <a:spcBef>
                <a:spcPts val="0"/>
              </a:spcBef>
              <a:spcAft>
                <a:spcPts val="0"/>
              </a:spcAft>
              <a:defRPr/>
            </a:pPr>
            <a:r>
              <a:rPr lang="bg-BG" dirty="0" smtClean="0"/>
              <a:t> </a:t>
            </a:r>
          </a:p>
          <a:p>
            <a:pPr eaLnBrk="1" fontAlgn="auto" hangingPunct="1">
              <a:lnSpc>
                <a:spcPct val="80000"/>
              </a:lnSpc>
              <a:spcBef>
                <a:spcPts val="0"/>
              </a:spcBef>
              <a:spcAft>
                <a:spcPts val="0"/>
              </a:spcAft>
              <a:defRPr/>
            </a:pPr>
            <a:r>
              <a:rPr lang="bg-BG" dirty="0" smtClean="0"/>
              <a:t>Извод 4: Директни и индиректни въздействия ще продължат да причиняват загуба на биоразнообразие и промени в екосистемите, като запазят или увеличат сегашните тенденции</a:t>
            </a:r>
          </a:p>
          <a:p>
            <a:pPr eaLnBrk="1" fontAlgn="auto" hangingPunct="1">
              <a:lnSpc>
                <a:spcPct val="80000"/>
              </a:lnSpc>
              <a:spcBef>
                <a:spcPts val="0"/>
              </a:spcBef>
              <a:spcAft>
                <a:spcPts val="0"/>
              </a:spcAft>
              <a:defRPr/>
            </a:pPr>
            <a:r>
              <a:rPr lang="bg-BG" dirty="0" smtClean="0"/>
              <a:t>Директни въздействия:</a:t>
            </a:r>
          </a:p>
          <a:p>
            <a:pPr eaLnBrk="1" fontAlgn="auto" hangingPunct="1">
              <a:lnSpc>
                <a:spcPct val="80000"/>
              </a:lnSpc>
              <a:spcBef>
                <a:spcPts val="0"/>
              </a:spcBef>
              <a:spcAft>
                <a:spcPts val="0"/>
              </a:spcAft>
              <a:buFont typeface="Arial" pitchFamily="34" charset="0"/>
              <a:buChar char="•"/>
              <a:defRPr/>
            </a:pPr>
            <a:r>
              <a:rPr lang="bg-BG" dirty="0" smtClean="0"/>
              <a:t>Природни смущения (като пожари) или промени в земеползването (като строеж на пътища) водят до фрагментиране на горите. </a:t>
            </a:r>
          </a:p>
          <a:p>
            <a:pPr eaLnBrk="1" fontAlgn="auto" hangingPunct="1">
              <a:lnSpc>
                <a:spcPct val="80000"/>
              </a:lnSpc>
              <a:spcBef>
                <a:spcPts val="0"/>
              </a:spcBef>
              <a:spcAft>
                <a:spcPts val="0"/>
              </a:spcAft>
              <a:buFont typeface="Arial" pitchFamily="34" charset="0"/>
              <a:buChar char="•"/>
              <a:defRPr/>
            </a:pPr>
            <a:r>
              <a:rPr lang="bg-BG" dirty="0" smtClean="0"/>
              <a:t>Инвазивни чужди видове, които се разпространяват отвъд предвидените граници. 11 вида в Нова Зеландия от 1840 г.  </a:t>
            </a:r>
          </a:p>
          <a:p>
            <a:pPr eaLnBrk="1" fontAlgn="auto" hangingPunct="1">
              <a:lnSpc>
                <a:spcPct val="80000"/>
              </a:lnSpc>
              <a:spcBef>
                <a:spcPts val="0"/>
              </a:spcBef>
              <a:spcAft>
                <a:spcPts val="0"/>
              </a:spcAft>
              <a:buFont typeface="Arial" pitchFamily="34" charset="0"/>
              <a:buChar char="•"/>
              <a:defRPr/>
            </a:pPr>
            <a:r>
              <a:rPr lang="bg-BG" dirty="0" smtClean="0"/>
              <a:t>Свръхексплоатация. Повечето промишлени риболовни стопанства са изчерпани, разрушителни техники унищожават естуарите и влажните зони. Търговията на диви растения и животни и продуктите им достига близо 160 милиарда $ годишно. </a:t>
            </a:r>
          </a:p>
          <a:p>
            <a:pPr eaLnBrk="1" fontAlgn="auto" hangingPunct="1">
              <a:lnSpc>
                <a:spcPct val="80000"/>
              </a:lnSpc>
              <a:spcBef>
                <a:spcPts val="0"/>
              </a:spcBef>
              <a:spcAft>
                <a:spcPts val="0"/>
              </a:spcAft>
              <a:buFont typeface="Arial" pitchFamily="34" charset="0"/>
              <a:buChar char="•"/>
              <a:defRPr/>
            </a:pPr>
            <a:r>
              <a:rPr lang="bg-BG" dirty="0" smtClean="0"/>
              <a:t>Прекалени нива на хранителни вещества в почвата и водата през последните 4 десетилетия саедно от най-значителните въздействия върху промените на екосистемите. Повече от половината от всички синтетични азотни торове някога използвани на Земята от 1985 г. днес използваме фосфор 3 пъти повече в сравнение с 1960 г.      </a:t>
            </a:r>
          </a:p>
          <a:p>
            <a:pPr eaLnBrk="1" fontAlgn="auto" hangingPunct="1">
              <a:lnSpc>
                <a:spcPct val="80000"/>
              </a:lnSpc>
              <a:spcBef>
                <a:spcPts val="0"/>
              </a:spcBef>
              <a:spcAft>
                <a:spcPts val="0"/>
              </a:spcAft>
              <a:defRPr/>
            </a:pPr>
            <a:endParaRPr lang="bg-BG" dirty="0" smtClean="0"/>
          </a:p>
          <a:p>
            <a:pPr eaLnBrk="1" fontAlgn="auto" hangingPunct="1">
              <a:lnSpc>
                <a:spcPct val="80000"/>
              </a:lnSpc>
              <a:spcBef>
                <a:spcPts val="0"/>
              </a:spcBef>
              <a:spcAft>
                <a:spcPts val="0"/>
              </a:spcAft>
              <a:defRPr/>
            </a:pPr>
            <a:r>
              <a:rPr lang="bg-BG" dirty="0" smtClean="0"/>
              <a:t>Индиректни въздействия:</a:t>
            </a:r>
          </a:p>
          <a:p>
            <a:pPr eaLnBrk="1" fontAlgn="auto" hangingPunct="1">
              <a:lnSpc>
                <a:spcPct val="80000"/>
              </a:lnSpc>
              <a:spcBef>
                <a:spcPts val="0"/>
              </a:spcBef>
              <a:spcAft>
                <a:spcPts val="0"/>
              </a:spcAft>
              <a:buFont typeface="Arial" pitchFamily="34" charset="0"/>
              <a:buChar char="•"/>
              <a:defRPr/>
            </a:pPr>
            <a:r>
              <a:rPr lang="bg-BG" dirty="0" smtClean="0"/>
              <a:t>Промяна в икономическата дейност: 7 пъти повече в сравнение с 1960 г. </a:t>
            </a:r>
          </a:p>
          <a:p>
            <a:pPr eaLnBrk="1" fontAlgn="auto" hangingPunct="1">
              <a:lnSpc>
                <a:spcPct val="80000"/>
              </a:lnSpc>
              <a:spcBef>
                <a:spcPts val="0"/>
              </a:spcBef>
              <a:spcAft>
                <a:spcPts val="0"/>
              </a:spcAft>
              <a:buFont typeface="Arial" pitchFamily="34" charset="0"/>
              <a:buChar char="•"/>
              <a:defRPr/>
            </a:pPr>
            <a:r>
              <a:rPr lang="bg-BG" dirty="0" smtClean="0"/>
              <a:t>Промяна в населението: все повече хора живеят в градовете – повече храна и енергия, натиск върху екосистемите.</a:t>
            </a:r>
          </a:p>
          <a:p>
            <a:pPr eaLnBrk="1" fontAlgn="auto" hangingPunct="1">
              <a:lnSpc>
                <a:spcPct val="80000"/>
              </a:lnSpc>
              <a:spcBef>
                <a:spcPts val="0"/>
              </a:spcBef>
              <a:spcAft>
                <a:spcPts val="0"/>
              </a:spcAft>
              <a:buFont typeface="Arial" pitchFamily="34" charset="0"/>
              <a:buChar char="•"/>
              <a:defRPr/>
            </a:pPr>
            <a:r>
              <a:rPr lang="bg-BG" dirty="0" smtClean="0"/>
              <a:t>Социално-политически фактори: нови форми на управление на природните ресурси.</a:t>
            </a:r>
          </a:p>
          <a:p>
            <a:pPr eaLnBrk="1" fontAlgn="auto" hangingPunct="1">
              <a:lnSpc>
                <a:spcPct val="80000"/>
              </a:lnSpc>
              <a:spcBef>
                <a:spcPts val="0"/>
              </a:spcBef>
              <a:spcAft>
                <a:spcPts val="0"/>
              </a:spcAft>
              <a:buFont typeface="Arial" pitchFamily="34" charset="0"/>
              <a:buChar char="•"/>
              <a:defRPr/>
            </a:pPr>
            <a:r>
              <a:rPr lang="bg-BG" dirty="0" smtClean="0"/>
              <a:t>Културни и религиозни фактори: културата е условие за индивидуалното възприемане на света, приоритизирането.</a:t>
            </a:r>
          </a:p>
          <a:p>
            <a:pPr eaLnBrk="1" fontAlgn="auto" hangingPunct="1">
              <a:lnSpc>
                <a:spcPct val="80000"/>
              </a:lnSpc>
              <a:spcBef>
                <a:spcPts val="0"/>
              </a:spcBef>
              <a:spcAft>
                <a:spcPts val="0"/>
              </a:spcAft>
              <a:buFont typeface="Arial" pitchFamily="34" charset="0"/>
              <a:buChar char="•"/>
              <a:defRPr/>
            </a:pPr>
            <a:r>
              <a:rPr lang="bg-BG" dirty="0" smtClean="0"/>
              <a:t> Науката и технологиите: увеличаване на ефикасността на използване на ресурсите, увеличаване на експлоатацията им.</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1B31F1-8383-414C-B54E-3458ADEF6D8F}" type="slidenum">
              <a:rPr lang="bg-BG" smtClean="0">
                <a:latin typeface="Arial" charset="0"/>
                <a:cs typeface="Arial" charset="0"/>
              </a:rPr>
              <a:pPr fontAlgn="base">
                <a:spcBef>
                  <a:spcPct val="0"/>
                </a:spcBef>
                <a:spcAft>
                  <a:spcPct val="0"/>
                </a:spcAft>
              </a:pPr>
              <a:t>7</a:t>
            </a:fld>
            <a:endParaRPr lang="bg-BG"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lnSpc>
                <a:spcPct val="90000"/>
              </a:lnSpc>
              <a:spcBef>
                <a:spcPts val="0"/>
              </a:spcBef>
              <a:spcAft>
                <a:spcPts val="0"/>
              </a:spcAft>
              <a:defRPr/>
            </a:pPr>
            <a:r>
              <a:rPr lang="bg-BG" dirty="0" smtClean="0"/>
              <a:t>Размери: Обезлесяването “почиства” горите на Земята със ужасен замах. Горите все още покриват 30% от онези 30% от повърхност на Земята, която не е море или океан, но всяка година парче колкото Панама изчезва. Дъждовните гори ще изчезнат напълно след 100 години, ако поддържаме същия темп на обезлесяване. </a:t>
            </a:r>
          </a:p>
          <a:p>
            <a:pPr eaLnBrk="1" fontAlgn="auto" hangingPunct="1">
              <a:lnSpc>
                <a:spcPct val="90000"/>
              </a:lnSpc>
              <a:spcBef>
                <a:spcPts val="0"/>
              </a:spcBef>
              <a:spcAft>
                <a:spcPts val="0"/>
              </a:spcAft>
              <a:defRPr/>
            </a:pPr>
            <a:r>
              <a:rPr lang="bg-BG" dirty="0" smtClean="0"/>
              <a:t>Екологично равновесие: 7% от растенията и животните на Земята обитават горите.</a:t>
            </a:r>
          </a:p>
          <a:p>
            <a:pPr eaLnBrk="1" fontAlgn="auto" hangingPunct="1">
              <a:lnSpc>
                <a:spcPct val="90000"/>
              </a:lnSpc>
              <a:spcBef>
                <a:spcPts val="0"/>
              </a:spcBef>
              <a:spcAft>
                <a:spcPts val="0"/>
              </a:spcAft>
              <a:defRPr/>
            </a:pPr>
            <a:r>
              <a:rPr lang="bg-BG" dirty="0" smtClean="0"/>
              <a:t>Горските почви са влажни, но без защитата на короните бързо изсъхват. Без дърветата много от горите ще се превърнат в пустини. </a:t>
            </a:r>
          </a:p>
          <a:p>
            <a:pPr eaLnBrk="1" fontAlgn="auto" hangingPunct="1">
              <a:lnSpc>
                <a:spcPct val="90000"/>
              </a:lnSpc>
              <a:spcBef>
                <a:spcPts val="0"/>
              </a:spcBef>
              <a:spcAft>
                <a:spcPts val="0"/>
              </a:spcAft>
              <a:defRPr/>
            </a:pPr>
            <a:r>
              <a:rPr lang="bg-BG" dirty="0" smtClean="0"/>
              <a:t>Имат роля и във водния цикъл, връщайки водна пара в атмосферата. </a:t>
            </a:r>
          </a:p>
          <a:p>
            <a:pPr eaLnBrk="1" fontAlgn="auto" hangingPunct="1">
              <a:lnSpc>
                <a:spcPct val="90000"/>
              </a:lnSpc>
              <a:spcBef>
                <a:spcPts val="0"/>
              </a:spcBef>
              <a:spcAft>
                <a:spcPts val="0"/>
              </a:spcAft>
              <a:defRPr/>
            </a:pPr>
            <a:r>
              <a:rPr lang="bg-BG" dirty="0" smtClean="0"/>
              <a:t>Също така дърветата поддържат температурен баланс в гората, абсорбират парникови газове и предодвратяват почвената ерозия. </a:t>
            </a:r>
          </a:p>
          <a:p>
            <a:pPr eaLnBrk="1" fontAlgn="auto" hangingPunct="1">
              <a:lnSpc>
                <a:spcPct val="90000"/>
              </a:lnSpc>
              <a:spcBef>
                <a:spcPts val="0"/>
              </a:spcBef>
              <a:spcAft>
                <a:spcPts val="0"/>
              </a:spcAft>
              <a:defRPr/>
            </a:pPr>
            <a:r>
              <a:rPr lang="bg-BG" dirty="0" smtClean="0"/>
              <a:t>Социален проблем: изселване на местното население.</a:t>
            </a:r>
          </a:p>
          <a:p>
            <a:pPr eaLnBrk="1" fontAlgn="auto" hangingPunct="1">
              <a:lnSpc>
                <a:spcPct val="90000"/>
              </a:lnSpc>
              <a:spcBef>
                <a:spcPts val="0"/>
              </a:spcBef>
              <a:spcAft>
                <a:spcPts val="0"/>
              </a:spcAft>
              <a:defRPr/>
            </a:pPr>
            <a:r>
              <a:rPr lang="bg-BG" dirty="0" smtClean="0"/>
              <a:t>Устойчиви практики: създаване на пазар за устойчиво управлявани гори – сертифициране. Залесяване – Китай увеличава горските си площи от 12% до 16,55% за двадесет години (национален ден за засаждане на дървета).</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6F580F-E25D-41DA-9DE7-F7B2BC8B0940}" type="slidenum">
              <a:rPr lang="bg-BG" smtClean="0">
                <a:latin typeface="Arial" charset="0"/>
                <a:cs typeface="Arial" charset="0"/>
              </a:rPr>
              <a:pPr fontAlgn="base">
                <a:spcBef>
                  <a:spcPct val="0"/>
                </a:spcBef>
                <a:spcAft>
                  <a:spcPct val="0"/>
                </a:spcAft>
              </a:pPr>
              <a:t>8</a:t>
            </a:fld>
            <a:endParaRPr lang="bg-BG"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bg-BG" smtClean="0"/>
              <a:t>Прекомерен риболов – когато риболовът води до намаляване на запасите от риба под приемливи нива (отвъд капацитета на екосистемата да възстанови уловените количества). В световен мащаб 90% от запасите на големи хищници са загубени. Завинаги! Включително любимите за вечеря тон и треска. </a:t>
            </a:r>
          </a:p>
          <a:p>
            <a:pPr eaLnBrk="1" hangingPunct="1">
              <a:spcBef>
                <a:spcPct val="0"/>
              </a:spcBef>
            </a:pPr>
            <a:r>
              <a:rPr lang="bg-BG" smtClean="0"/>
              <a:t>Замърсяване:</a:t>
            </a:r>
          </a:p>
          <a:p>
            <a:pPr eaLnBrk="1" hangingPunct="1">
              <a:spcBef>
                <a:spcPct val="0"/>
              </a:spcBef>
            </a:pPr>
            <a:r>
              <a:rPr lang="bg-BG" smtClean="0"/>
              <a:t>Нефт - </a:t>
            </a:r>
            <a:r>
              <a:rPr lang="es-ES" smtClean="0"/>
              <a:t>Exxon Valdez </a:t>
            </a:r>
            <a:r>
              <a:rPr lang="bg-BG" smtClean="0"/>
              <a:t>от 1989 г. и разливът от 2010 г. в Мексиланския залив – масова гибел на животински и растителни видове,срив на местната икономика.</a:t>
            </a:r>
          </a:p>
          <a:p>
            <a:pPr eaLnBrk="1" hangingPunct="1">
              <a:spcBef>
                <a:spcPct val="0"/>
              </a:spcBef>
            </a:pPr>
            <a:r>
              <a:rPr lang="bg-BG" smtClean="0"/>
              <a:t>Торове – изтичане на торове в океана е голям проблем за крайбрежните зони. Причинява еутрофикация  - Мексиканския залив и Балтийско море – мъртви зони.</a:t>
            </a:r>
          </a:p>
          <a:p>
            <a:pPr eaLnBrk="1" hangingPunct="1">
              <a:spcBef>
                <a:spcPct val="0"/>
              </a:spcBef>
            </a:pPr>
            <a:r>
              <a:rPr lang="bg-BG" smtClean="0"/>
              <a:t>Твърди отпадъци – депото за отпадъци в Тихия океан.</a:t>
            </a:r>
          </a:p>
          <a:p>
            <a:pPr eaLnBrk="1" hangingPunct="1">
              <a:spcBef>
                <a:spcPct val="0"/>
              </a:spcBef>
            </a:pPr>
            <a:r>
              <a:rPr lang="bg-BG" smtClean="0"/>
              <a:t>Отпадъчни води – 80% от отпадъчните води зауствани в Средизвмноморския басейн са непречистени – еутрофикация и риск за човешкото зраве.</a:t>
            </a:r>
          </a:p>
          <a:p>
            <a:pPr eaLnBrk="1" hangingPunct="1">
              <a:spcBef>
                <a:spcPct val="0"/>
              </a:spcBef>
            </a:pPr>
            <a:r>
              <a:rPr lang="bg-BG" smtClean="0"/>
              <a:t>Токсични химикали – почти всеки морски организъм е заразен с произведени от човека химикали, като пестициди и тези използвани за производство на ежедневно употребявани стоки.</a:t>
            </a:r>
          </a:p>
          <a:p>
            <a:pPr eaLnBrk="1" hangingPunct="1">
              <a:spcBef>
                <a:spcPct val="0"/>
              </a:spcBef>
            </a:pPr>
            <a:r>
              <a:rPr lang="bg-BG" smtClean="0"/>
              <a:t>Окисляване – продължаващото намаляване на </a:t>
            </a:r>
            <a:r>
              <a:rPr lang="en-US" smtClean="0"/>
              <a:t>pH </a:t>
            </a:r>
            <a:r>
              <a:rPr lang="bg-BG" smtClean="0"/>
              <a:t>на океаните дължащо се на абсорбирането на антропогенния СО2 от атмосферата. Негативен ефект върху калциращите организими. Също така възможен обратен ефект на абсорбирането на СО2.</a:t>
            </a:r>
          </a:p>
          <a:p>
            <a:pPr eaLnBrk="1" hangingPunct="1">
              <a:spcBef>
                <a:spcPct val="0"/>
              </a:spcBef>
            </a:pPr>
            <a:endParaRPr lang="bg-BG"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83EAD1-F084-4758-99A7-5E8C3F99235F}" type="slidenum">
              <a:rPr lang="bg-BG" smtClean="0">
                <a:latin typeface="Arial" charset="0"/>
                <a:cs typeface="Arial" charset="0"/>
              </a:rPr>
              <a:pPr fontAlgn="base">
                <a:spcBef>
                  <a:spcPct val="0"/>
                </a:spcBef>
                <a:spcAft>
                  <a:spcPct val="0"/>
                </a:spcAft>
              </a:pPr>
              <a:t>9</a:t>
            </a:fld>
            <a:endParaRPr lang="bg-BG"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423B0B-48FF-4BC7-B12A-9D0B8598A438}" type="datetimeFigureOut">
              <a:rPr lang="en-US"/>
              <a:pPr>
                <a:defRPr/>
              </a:pPr>
              <a:t>10/24/2013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7CB9C0-8D6A-4237-9E5B-714DE12842D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B654EA-5F78-4148-B497-224208BBC3D4}" type="datetimeFigureOut">
              <a:rPr lang="en-US"/>
              <a:pPr>
                <a:defRPr/>
              </a:pPr>
              <a:t>10/24/2013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FD0248-24DE-4155-9654-E2D7FCA3C3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3E7560-612D-4CEE-A0F1-3F1F0CDED4D8}" type="datetimeFigureOut">
              <a:rPr lang="en-US"/>
              <a:pPr>
                <a:defRPr/>
              </a:pPr>
              <a:t>10/24/2013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AC2793-EEF7-4679-BC49-0AD7CF6DC30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2582BB-ADA8-4F9F-B1DD-95EFE0518585}" type="datetimeFigureOut">
              <a:rPr lang="en-US"/>
              <a:pPr>
                <a:defRPr/>
              </a:pPr>
              <a:t>10/24/2013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186792-D355-454C-8CD3-39859D288D0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BCEED1B-49CD-4C35-B8CC-AF362D507D79}" type="datetimeFigureOut">
              <a:rPr lang="en-US"/>
              <a:pPr>
                <a:defRPr/>
              </a:pPr>
              <a:t>10/24/2013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5B94B7-0178-4F14-BDFF-FFC44C4A3F7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0753113-CC72-423E-88AD-1C27A2E9C6FF}" type="datetimeFigureOut">
              <a:rPr lang="en-US"/>
              <a:pPr>
                <a:defRPr/>
              </a:pPr>
              <a:t>10/24/2013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4399A1-0DE5-40D2-9680-8F7FC313FD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CC16A04-F813-40F5-94C8-6797D0EE3C07}" type="datetimeFigureOut">
              <a:rPr lang="en-US"/>
              <a:pPr>
                <a:defRPr/>
              </a:pPr>
              <a:t>10/24/2013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8C4F49-5F63-47C4-9329-21ED511A860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5748201-86FB-4CA2-8E84-DFE12218F80E}" type="datetimeFigureOut">
              <a:rPr lang="en-US"/>
              <a:pPr>
                <a:defRPr/>
              </a:pPr>
              <a:t>10/24/2013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CF53351-06DC-4BF2-80E6-C4618E2AD55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7F1C13-0A58-40B1-8578-7330BFCF0501}" type="datetimeFigureOut">
              <a:rPr lang="en-US"/>
              <a:pPr>
                <a:defRPr/>
              </a:pPr>
              <a:t>10/24/2013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63A3023-21DE-466E-A2CB-157F6EA97F0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D927D7-5D42-4976-9E0C-918276DBB1C0}" type="datetimeFigureOut">
              <a:rPr lang="en-US"/>
              <a:pPr>
                <a:defRPr/>
              </a:pPr>
              <a:t>10/24/2013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91C713-04E8-43A8-8322-7D3E9BBBCFC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A3266B-0486-477F-A1FA-D1937FF4C72A}" type="datetimeFigureOut">
              <a:rPr lang="en-US"/>
              <a:pPr>
                <a:defRPr/>
              </a:pPr>
              <a:t>10/24/2013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991764-98B4-4F6A-879B-7E118AE019E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F64DAA0-668E-4DFD-B659-A02E6CA29238}" type="datetimeFigureOut">
              <a:rPr lang="en-US"/>
              <a:pPr>
                <a:defRPr/>
              </a:pPr>
              <a:t>10/24/2013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7E817A0-978A-4537-9DD7-FC5858A495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hyperlink" Target="http://www.theblueeconomy.org/" TargetMode="External"/><Relationship Id="rId7" Type="http://schemas.openxmlformats.org/officeDocument/2006/relationships/hyperlink" Target="http://www.lessonsfromnature.e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c2ccertified.org/" TargetMode="External"/><Relationship Id="rId5" Type="http://schemas.openxmlformats.org/officeDocument/2006/relationships/hyperlink" Target="http://www.ellenmacarthurfoundation.org/" TargetMode="External"/><Relationship Id="rId4" Type="http://schemas.openxmlformats.org/officeDocument/2006/relationships/hyperlink" Target="http://www.asknature.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304800" y="438150"/>
            <a:ext cx="8610600" cy="3219450"/>
          </a:xfrm>
        </p:spPr>
        <p:txBody>
          <a:bodyPr/>
          <a:lstStyle/>
          <a:p>
            <a:pPr eaLnBrk="1" hangingPunct="1"/>
            <a:r>
              <a:rPr lang="bg-BG" b="1" smtClean="0">
                <a:solidFill>
                  <a:schemeClr val="tx2"/>
                </a:solidFill>
                <a:latin typeface="Arial" charset="0"/>
              </a:rPr>
              <a:t>НОВАТА ИКОНОМИКА циклична, синя, екологична ...</a:t>
            </a:r>
            <a:r>
              <a:rPr lang="bg-BG" smtClean="0">
                <a:solidFill>
                  <a:schemeClr val="tx2"/>
                </a:solidFill>
              </a:rPr>
              <a:t> </a:t>
            </a:r>
          </a:p>
        </p:txBody>
      </p:sp>
      <p:pic>
        <p:nvPicPr>
          <p:cNvPr id="14338" name="Picture 2"/>
          <p:cNvPicPr>
            <a:picLocks noChangeAspect="1" noChangeArrowheads="1"/>
          </p:cNvPicPr>
          <p:nvPr/>
        </p:nvPicPr>
        <p:blipFill>
          <a:blip r:embed="rId3"/>
          <a:srcRect/>
          <a:stretch>
            <a:fillRect/>
          </a:stretch>
        </p:blipFill>
        <p:spPr bwMode="auto">
          <a:xfrm>
            <a:off x="4124325" y="5305425"/>
            <a:ext cx="5019675" cy="1552575"/>
          </a:xfrm>
          <a:prstGeom prst="rect">
            <a:avLst/>
          </a:prstGeom>
          <a:noFill/>
          <a:ln w="9525">
            <a:noFill/>
            <a:miter lim="800000"/>
            <a:headEnd/>
            <a:tailEnd/>
          </a:ln>
        </p:spPr>
      </p:pic>
      <p:sp>
        <p:nvSpPr>
          <p:cNvPr id="14339" name="Title 1"/>
          <p:cNvSpPr>
            <a:spLocks/>
          </p:cNvSpPr>
          <p:nvPr/>
        </p:nvSpPr>
        <p:spPr bwMode="auto">
          <a:xfrm>
            <a:off x="4114800" y="4419600"/>
            <a:ext cx="5029200" cy="990600"/>
          </a:xfrm>
          <a:prstGeom prst="rect">
            <a:avLst/>
          </a:prstGeom>
          <a:noFill/>
          <a:ln w="9525">
            <a:noFill/>
            <a:miter lim="800000"/>
            <a:headEnd/>
            <a:tailEnd/>
          </a:ln>
        </p:spPr>
        <p:txBody>
          <a:bodyPr anchor="ctr"/>
          <a:lstStyle/>
          <a:p>
            <a:r>
              <a:rPr lang="bg-BG" sz="2800" b="1">
                <a:solidFill>
                  <a:schemeClr val="tx2"/>
                </a:solidFill>
              </a:rPr>
              <a:t>Милена Игнатова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2286000"/>
            <a:ext cx="4572000" cy="4267200"/>
            <a:chOff x="62" y="1026"/>
            <a:chExt cx="2767" cy="2767"/>
          </a:xfrm>
        </p:grpSpPr>
        <p:sp>
          <p:nvSpPr>
            <p:cNvPr id="36870" name="Oval 3"/>
            <p:cNvSpPr>
              <a:spLocks noChangeAspect="1" noChangeArrowheads="1"/>
            </p:cNvSpPr>
            <p:nvPr/>
          </p:nvSpPr>
          <p:spPr bwMode="auto">
            <a:xfrm>
              <a:off x="62" y="1026"/>
              <a:ext cx="2767" cy="2767"/>
            </a:xfrm>
            <a:prstGeom prst="ellipse">
              <a:avLst/>
            </a:prstGeom>
            <a:solidFill>
              <a:srgbClr val="99CC00"/>
            </a:solidFill>
            <a:ln w="9525">
              <a:noFill/>
              <a:round/>
              <a:headEnd/>
              <a:tailEnd/>
            </a:ln>
          </p:spPr>
          <p:txBody>
            <a:bodyPr wrap="none" anchor="ctr"/>
            <a:lstStyle/>
            <a:p>
              <a:endParaRPr lang="bg-BG"/>
            </a:p>
          </p:txBody>
        </p:sp>
        <p:sp>
          <p:nvSpPr>
            <p:cNvPr id="36871" name="Text Box 4"/>
            <p:cNvSpPr txBox="1">
              <a:spLocks noChangeArrowheads="1"/>
            </p:cNvSpPr>
            <p:nvPr/>
          </p:nvSpPr>
          <p:spPr bwMode="auto">
            <a:xfrm>
              <a:off x="864" y="1116"/>
              <a:ext cx="1088" cy="2107"/>
            </a:xfrm>
            <a:prstGeom prst="rect">
              <a:avLst/>
            </a:prstGeom>
            <a:noFill/>
            <a:ln w="9525">
              <a:noFill/>
              <a:miter lim="800000"/>
              <a:headEnd/>
              <a:tailEnd/>
            </a:ln>
          </p:spPr>
          <p:txBody>
            <a:bodyPr>
              <a:spAutoFit/>
            </a:bodyPr>
            <a:lstStyle/>
            <a:p>
              <a:pPr algn="ctr">
                <a:spcBef>
                  <a:spcPct val="50000"/>
                </a:spcBef>
              </a:pPr>
              <a:r>
                <a:rPr lang="bg-BG" sz="2300" b="1">
                  <a:solidFill>
                    <a:schemeClr val="bg1"/>
                  </a:solidFill>
                  <a:latin typeface="Book Antiqua" pitchFamily="18" charset="0"/>
                </a:rPr>
                <a:t>Природата ни </a:t>
              </a:r>
              <a:r>
                <a:rPr lang="bg-BG" sz="2100" b="1">
                  <a:solidFill>
                    <a:schemeClr val="bg1"/>
                  </a:solidFill>
                  <a:latin typeface="Book Antiqua" pitchFamily="18" charset="0"/>
                </a:rPr>
                <a:t>предоставя</a:t>
              </a:r>
              <a:r>
                <a:rPr lang="bg-BG" sz="2300" b="1">
                  <a:solidFill>
                    <a:schemeClr val="bg1"/>
                  </a:solidFill>
                  <a:latin typeface="Book Antiqua" pitchFamily="18" charset="0"/>
                </a:rPr>
                <a:t>  безплатно знание, тествано милион години, работещо</a:t>
              </a:r>
              <a:endParaRPr lang="en-US" sz="2300" b="1">
                <a:solidFill>
                  <a:schemeClr val="bg1"/>
                </a:solidFill>
                <a:latin typeface="Book Antiqua" pitchFamily="18" charset="0"/>
              </a:endParaRPr>
            </a:p>
          </p:txBody>
        </p:sp>
      </p:grpSp>
      <p:grpSp>
        <p:nvGrpSpPr>
          <p:cNvPr id="4" name="Group 10"/>
          <p:cNvGrpSpPr>
            <a:grpSpLocks/>
          </p:cNvGrpSpPr>
          <p:nvPr/>
        </p:nvGrpSpPr>
        <p:grpSpPr bwMode="auto">
          <a:xfrm>
            <a:off x="4724400" y="2286000"/>
            <a:ext cx="4191000" cy="4267200"/>
            <a:chOff x="2426" y="73"/>
            <a:chExt cx="3288" cy="3288"/>
          </a:xfrm>
        </p:grpSpPr>
        <p:sp>
          <p:nvSpPr>
            <p:cNvPr id="36868" name="Oval 11"/>
            <p:cNvSpPr>
              <a:spLocks noChangeAspect="1" noChangeArrowheads="1"/>
            </p:cNvSpPr>
            <p:nvPr/>
          </p:nvSpPr>
          <p:spPr bwMode="auto">
            <a:xfrm>
              <a:off x="2426" y="73"/>
              <a:ext cx="3288" cy="3288"/>
            </a:xfrm>
            <a:prstGeom prst="ellipse">
              <a:avLst/>
            </a:prstGeom>
            <a:solidFill>
              <a:srgbClr val="0066FF"/>
            </a:solidFill>
            <a:ln w="9525">
              <a:noFill/>
              <a:round/>
              <a:headEnd/>
              <a:tailEnd/>
            </a:ln>
          </p:spPr>
          <p:txBody>
            <a:bodyPr wrap="none" anchor="ctr"/>
            <a:lstStyle/>
            <a:p>
              <a:endParaRPr lang="bg-BG">
                <a:latin typeface="Calibri" pitchFamily="34" charset="0"/>
              </a:endParaRPr>
            </a:p>
          </p:txBody>
        </p:sp>
        <p:sp>
          <p:nvSpPr>
            <p:cNvPr id="36869" name="Text Box 12"/>
            <p:cNvSpPr txBox="1">
              <a:spLocks noChangeArrowheads="1"/>
            </p:cNvSpPr>
            <p:nvPr/>
          </p:nvSpPr>
          <p:spPr bwMode="auto">
            <a:xfrm>
              <a:off x="3356" y="215"/>
              <a:ext cx="1451" cy="775"/>
            </a:xfrm>
            <a:prstGeom prst="rect">
              <a:avLst/>
            </a:prstGeom>
            <a:noFill/>
            <a:ln w="9525">
              <a:noFill/>
              <a:miter lim="800000"/>
              <a:headEnd/>
              <a:tailEnd/>
            </a:ln>
          </p:spPr>
          <p:txBody>
            <a:bodyPr>
              <a:spAutoFit/>
            </a:bodyPr>
            <a:lstStyle/>
            <a:p>
              <a:pPr algn="ctr">
                <a:spcBef>
                  <a:spcPct val="50000"/>
                </a:spcBef>
              </a:pPr>
              <a:r>
                <a:rPr lang="bg-BG" sz="2000" b="1">
                  <a:solidFill>
                    <a:schemeClr val="bg1"/>
                  </a:solidFill>
                  <a:latin typeface="Book Antiqua" pitchFamily="18" charset="0"/>
                </a:rPr>
                <a:t>Свят с ограничени ресурси</a:t>
              </a:r>
              <a:endParaRPr lang="en-US" sz="2800" b="1">
                <a:solidFill>
                  <a:schemeClr val="bg1"/>
                </a:solidFill>
                <a:latin typeface="Book Antiqua" pitchFamily="18" charset="0"/>
              </a:endParaRPr>
            </a:p>
          </p:txBody>
        </p:sp>
      </p:grpSp>
      <p:sp>
        <p:nvSpPr>
          <p:cNvPr id="36867" name="Rectangle 17"/>
          <p:cNvSpPr>
            <a:spLocks noGrp="1" noChangeArrowheads="1"/>
          </p:cNvSpPr>
          <p:nvPr>
            <p:ph type="title"/>
          </p:nvPr>
        </p:nvSpPr>
        <p:spPr>
          <a:xfrm>
            <a:off x="0" y="0"/>
            <a:ext cx="8839200" cy="1858963"/>
          </a:xfrm>
        </p:spPr>
        <p:txBody>
          <a:bodyPr/>
          <a:lstStyle/>
          <a:p>
            <a:pPr eaLnBrk="1" hangingPunct="1"/>
            <a:r>
              <a:rPr lang="bg-BG" sz="4000" b="1" smtClean="0">
                <a:solidFill>
                  <a:srgbClr val="00A1C3"/>
                </a:solidFill>
              </a:rPr>
              <a:t>През 2030г. ще са ни нужни ресурсите на две планети за да посрещнем годишните си нужди</a:t>
            </a:r>
            <a:endParaRPr lang="en-US" sz="4000" b="1" smtClean="0">
              <a:solidFill>
                <a:srgbClr val="00A1C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AutoShape 2" descr="https://encrypted-tbn0.gstatic.com/images?q=tbn:ANd9GcSScJGy_KkHxMxRknOv50uAh7flcQee3pvi7pOuHa6A79QG9oPL"/>
          <p:cNvSpPr>
            <a:spLocks noChangeAspect="1" noChangeArrowheads="1"/>
          </p:cNvSpPr>
          <p:nvPr/>
        </p:nvSpPr>
        <p:spPr bwMode="auto">
          <a:xfrm>
            <a:off x="155575" y="-1790700"/>
            <a:ext cx="4733925" cy="3743325"/>
          </a:xfrm>
          <a:prstGeom prst="rect">
            <a:avLst/>
          </a:prstGeom>
          <a:noFill/>
          <a:ln w="9525">
            <a:noFill/>
            <a:miter lim="800000"/>
            <a:headEnd/>
            <a:tailEnd/>
          </a:ln>
        </p:spPr>
        <p:txBody>
          <a:bodyPr/>
          <a:lstStyle/>
          <a:p>
            <a:endParaRPr lang="bg-BG">
              <a:latin typeface="Calibri" pitchFamily="34" charset="0"/>
            </a:endParaRPr>
          </a:p>
        </p:txBody>
      </p:sp>
      <p:sp>
        <p:nvSpPr>
          <p:cNvPr id="38914" name="AutoShape 4" descr="https://encrypted-tbn0.gstatic.com/images?q=tbn:ANd9GcSScJGy_KkHxMxRknOv50uAh7flcQee3pvi7pOuHa6A79QG9oPL"/>
          <p:cNvSpPr>
            <a:spLocks noChangeAspect="1" noChangeArrowheads="1"/>
          </p:cNvSpPr>
          <p:nvPr/>
        </p:nvSpPr>
        <p:spPr bwMode="auto">
          <a:xfrm>
            <a:off x="155575" y="-1790700"/>
            <a:ext cx="4733925" cy="3743325"/>
          </a:xfrm>
          <a:prstGeom prst="rect">
            <a:avLst/>
          </a:prstGeom>
          <a:noFill/>
          <a:ln w="9525">
            <a:noFill/>
            <a:miter lim="800000"/>
            <a:headEnd/>
            <a:tailEnd/>
          </a:ln>
        </p:spPr>
        <p:txBody>
          <a:bodyPr/>
          <a:lstStyle/>
          <a:p>
            <a:endParaRPr lang="bg-BG">
              <a:latin typeface="Calibri" pitchFamily="34" charset="0"/>
            </a:endParaRPr>
          </a:p>
        </p:txBody>
      </p:sp>
      <p:pic>
        <p:nvPicPr>
          <p:cNvPr id="38915" name="Picture 4" descr="sunshin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TextBox 5"/>
          <p:cNvSpPr txBox="1">
            <a:spLocks noChangeArrowheads="1"/>
          </p:cNvSpPr>
          <p:nvPr/>
        </p:nvSpPr>
        <p:spPr bwMode="auto">
          <a:xfrm>
            <a:off x="2519363" y="0"/>
            <a:ext cx="6624637" cy="3019425"/>
          </a:xfrm>
          <a:prstGeom prst="rect">
            <a:avLst/>
          </a:prstGeom>
          <a:noFill/>
          <a:ln w="9525">
            <a:noFill/>
            <a:miter lim="800000"/>
            <a:headEnd/>
            <a:tailEnd/>
          </a:ln>
        </p:spPr>
        <p:txBody>
          <a:bodyPr>
            <a:spAutoFit/>
          </a:bodyPr>
          <a:lstStyle/>
          <a:p>
            <a:pPr algn="r"/>
            <a:r>
              <a:rPr lang="bg-BG" sz="4800" b="1">
                <a:solidFill>
                  <a:schemeClr val="bg1"/>
                </a:solidFill>
                <a:latin typeface="Garamond" pitchFamily="18" charset="0"/>
              </a:rPr>
              <a:t>ПРИРОДАТА ИЗПОЛЗВА СЛЪНЧЕВАТА ЕНЕРГИЯ </a:t>
            </a:r>
          </a:p>
        </p:txBody>
      </p:sp>
      <p:sp>
        <p:nvSpPr>
          <p:cNvPr id="2" name="TextBox 5"/>
          <p:cNvSpPr txBox="1">
            <a:spLocks noChangeArrowheads="1"/>
          </p:cNvSpPr>
          <p:nvPr/>
        </p:nvSpPr>
        <p:spPr bwMode="auto">
          <a:xfrm>
            <a:off x="0" y="5484813"/>
            <a:ext cx="9144000" cy="1373187"/>
          </a:xfrm>
          <a:prstGeom prst="rect">
            <a:avLst/>
          </a:prstGeom>
          <a:noFill/>
          <a:ln w="9525">
            <a:noFill/>
            <a:miter lim="800000"/>
            <a:headEnd/>
            <a:tailEnd/>
          </a:ln>
        </p:spPr>
        <p:txBody>
          <a:bodyPr>
            <a:spAutoFit/>
          </a:bodyPr>
          <a:lstStyle/>
          <a:p>
            <a:r>
              <a:rPr lang="bg-BG" sz="2800" b="1">
                <a:solidFill>
                  <a:schemeClr val="bg1"/>
                </a:solidFill>
              </a:rPr>
              <a:t>Растенията превръщат неговата електромагнитна енергия в химична, съхранявана като  въглехидрати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2"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D:\DESHKA ACADEMY\photos\great_barrier_reef.jpg"/>
          <p:cNvPicPr>
            <a:picLocks noChangeAspect="1" noChangeArrowheads="1"/>
          </p:cNvPicPr>
          <p:nvPr/>
        </p:nvPicPr>
        <p:blipFill>
          <a:blip r:embed="rId3">
            <a:lum bright="22000"/>
          </a:blip>
          <a:srcRect/>
          <a:stretch>
            <a:fillRect/>
          </a:stretch>
        </p:blipFill>
        <p:spPr bwMode="auto">
          <a:xfrm>
            <a:off x="-612775" y="0"/>
            <a:ext cx="10291763" cy="6858000"/>
          </a:xfrm>
          <a:prstGeom prst="rect">
            <a:avLst/>
          </a:prstGeom>
          <a:noFill/>
          <a:ln w="9525">
            <a:noFill/>
            <a:miter lim="800000"/>
            <a:headEnd/>
            <a:tailEnd/>
          </a:ln>
        </p:spPr>
      </p:pic>
      <p:sp>
        <p:nvSpPr>
          <p:cNvPr id="6" name="TextBox 5"/>
          <p:cNvSpPr txBox="1">
            <a:spLocks noChangeArrowheads="1"/>
          </p:cNvSpPr>
          <p:nvPr/>
        </p:nvSpPr>
        <p:spPr bwMode="auto">
          <a:xfrm>
            <a:off x="2195513" y="44450"/>
            <a:ext cx="6804025" cy="2308225"/>
          </a:xfrm>
          <a:prstGeom prst="rect">
            <a:avLst/>
          </a:prstGeom>
          <a:noFill/>
          <a:ln w="9525">
            <a:noFill/>
            <a:miter lim="800000"/>
            <a:headEnd/>
            <a:tailEnd/>
          </a:ln>
        </p:spPr>
        <p:txBody>
          <a:bodyPr>
            <a:spAutoFit/>
          </a:bodyPr>
          <a:lstStyle/>
          <a:p>
            <a:pPr algn="r"/>
            <a:r>
              <a:rPr lang="bg-BG" sz="4800" b="1">
                <a:solidFill>
                  <a:srgbClr val="002060"/>
                </a:solidFill>
                <a:latin typeface="Garamond" pitchFamily="18" charset="0"/>
              </a:rPr>
              <a:t>ПРИРОДАТА ДАВА МНОГОБРОЙНИ ПОЛЗИ</a:t>
            </a:r>
          </a:p>
        </p:txBody>
      </p:sp>
      <p:sp>
        <p:nvSpPr>
          <p:cNvPr id="2" name="TextBox 5"/>
          <p:cNvSpPr txBox="1">
            <a:spLocks noChangeArrowheads="1"/>
          </p:cNvSpPr>
          <p:nvPr/>
        </p:nvSpPr>
        <p:spPr bwMode="auto">
          <a:xfrm>
            <a:off x="-609600" y="4876800"/>
            <a:ext cx="6804025" cy="1800225"/>
          </a:xfrm>
          <a:prstGeom prst="rect">
            <a:avLst/>
          </a:prstGeom>
          <a:noFill/>
          <a:ln w="9525">
            <a:noFill/>
            <a:miter lim="800000"/>
            <a:headEnd/>
            <a:tailEnd/>
          </a:ln>
        </p:spPr>
        <p:txBody>
          <a:bodyPr>
            <a:spAutoFit/>
          </a:bodyPr>
          <a:lstStyle/>
          <a:p>
            <a:r>
              <a:rPr lang="bg-BG" sz="2800" b="1">
                <a:solidFill>
                  <a:srgbClr val="002060"/>
                </a:solidFill>
                <a:latin typeface="Garamond" pitchFamily="18" charset="0"/>
              </a:rPr>
              <a:t>Кораловите рифове – местообитание за 25% от морските риби, естествени вълноломи, източник на лекарства, туризъм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descr="D:\DESHKA ACADEMY\photos\spurse.JPG"/>
          <p:cNvPicPr>
            <a:picLocks noChangeAspect="1" noChangeArrowheads="1"/>
          </p:cNvPicPr>
          <p:nvPr/>
        </p:nvPicPr>
        <p:blipFill>
          <a:blip r:embed="rId3"/>
          <a:srcRect/>
          <a:stretch>
            <a:fillRect/>
          </a:stretch>
        </p:blipFill>
        <p:spPr bwMode="auto">
          <a:xfrm>
            <a:off x="-36513" y="0"/>
            <a:ext cx="9180513" cy="6884988"/>
          </a:xfrm>
          <a:prstGeom prst="rect">
            <a:avLst/>
          </a:prstGeom>
          <a:noFill/>
          <a:ln w="9525">
            <a:noFill/>
            <a:miter lim="800000"/>
            <a:headEnd/>
            <a:tailEnd/>
          </a:ln>
        </p:spPr>
      </p:pic>
      <p:pic>
        <p:nvPicPr>
          <p:cNvPr id="43010" name="Picture 2" descr="D:\DESHKA ACADEMY\photos\birch.jpg"/>
          <p:cNvPicPr>
            <a:picLocks noChangeAspect="1" noChangeArrowheads="1"/>
          </p:cNvPicPr>
          <p:nvPr/>
        </p:nvPicPr>
        <p:blipFill>
          <a:blip r:embed="rId4"/>
          <a:srcRect/>
          <a:stretch>
            <a:fillRect/>
          </a:stretch>
        </p:blipFill>
        <p:spPr bwMode="auto">
          <a:xfrm>
            <a:off x="0" y="-26988"/>
            <a:ext cx="9144000" cy="3022601"/>
          </a:xfrm>
          <a:prstGeom prst="rect">
            <a:avLst/>
          </a:prstGeom>
          <a:noFill/>
          <a:ln w="9525">
            <a:noFill/>
            <a:miter lim="800000"/>
            <a:headEnd/>
            <a:tailEnd/>
          </a:ln>
        </p:spPr>
      </p:pic>
      <p:sp>
        <p:nvSpPr>
          <p:cNvPr id="9" name="TextBox 8"/>
          <p:cNvSpPr txBox="1">
            <a:spLocks noChangeArrowheads="1"/>
          </p:cNvSpPr>
          <p:nvPr/>
        </p:nvSpPr>
        <p:spPr bwMode="auto">
          <a:xfrm>
            <a:off x="2411413" y="4505325"/>
            <a:ext cx="6697662" cy="2287588"/>
          </a:xfrm>
          <a:prstGeom prst="rect">
            <a:avLst/>
          </a:prstGeom>
          <a:noFill/>
          <a:ln w="9525">
            <a:noFill/>
            <a:miter lim="800000"/>
            <a:headEnd/>
            <a:tailEnd/>
          </a:ln>
        </p:spPr>
        <p:txBody>
          <a:bodyPr>
            <a:spAutoFit/>
          </a:bodyPr>
          <a:lstStyle/>
          <a:p>
            <a:pPr algn="r"/>
            <a:r>
              <a:rPr lang="bg-BG" sz="4800" b="1">
                <a:solidFill>
                  <a:srgbClr val="FFFF00"/>
                </a:solidFill>
                <a:latin typeface="Garamond" pitchFamily="18" charset="0"/>
              </a:rPr>
              <a:t>В ПРИРОДАТА МНОГООБРАЗИЕТО ДАВА СИЛА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endParaRPr lang="bg-BG" smtClean="0"/>
          </a:p>
        </p:txBody>
      </p:sp>
      <p:sp>
        <p:nvSpPr>
          <p:cNvPr id="45058" name="Content Placeholder 2"/>
          <p:cNvSpPr>
            <a:spLocks noGrp="1"/>
          </p:cNvSpPr>
          <p:nvPr>
            <p:ph idx="1"/>
          </p:nvPr>
        </p:nvSpPr>
        <p:spPr/>
        <p:txBody>
          <a:bodyPr/>
          <a:lstStyle/>
          <a:p>
            <a:pPr eaLnBrk="1" hangingPunct="1"/>
            <a:endParaRPr lang="bg-BG" smtClean="0"/>
          </a:p>
        </p:txBody>
      </p:sp>
      <p:pic>
        <p:nvPicPr>
          <p:cNvPr id="45059" name="Picture 2" descr="http://www.lessonsfromnature.org/bg/images/stories/LFN/lfn%20system.jpg"/>
          <p:cNvPicPr>
            <a:picLocks noChangeAspect="1" noChangeArrowheads="1"/>
          </p:cNvPicPr>
          <p:nvPr/>
        </p:nvPicPr>
        <p:blipFill>
          <a:blip r:embed="rId3"/>
          <a:srcRect/>
          <a:stretch>
            <a:fillRect/>
          </a:stretch>
        </p:blipFill>
        <p:spPr bwMode="auto">
          <a:xfrm>
            <a:off x="31750" y="0"/>
            <a:ext cx="9036050" cy="6858000"/>
          </a:xfrm>
          <a:prstGeom prst="rect">
            <a:avLst/>
          </a:prstGeom>
          <a:noFill/>
          <a:ln w="9525">
            <a:noFill/>
            <a:miter lim="800000"/>
            <a:headEnd/>
            <a:tailEnd/>
          </a:ln>
        </p:spPr>
      </p:pic>
      <p:sp>
        <p:nvSpPr>
          <p:cNvPr id="6" name="TextBox 5"/>
          <p:cNvSpPr txBox="1">
            <a:spLocks noChangeArrowheads="1"/>
          </p:cNvSpPr>
          <p:nvPr/>
        </p:nvSpPr>
        <p:spPr bwMode="auto">
          <a:xfrm>
            <a:off x="2411413" y="0"/>
            <a:ext cx="6697662" cy="2101850"/>
          </a:xfrm>
          <a:prstGeom prst="rect">
            <a:avLst/>
          </a:prstGeom>
          <a:noFill/>
          <a:ln w="9525">
            <a:noFill/>
            <a:miter lim="800000"/>
            <a:headEnd/>
            <a:tailEnd/>
          </a:ln>
        </p:spPr>
        <p:txBody>
          <a:bodyPr>
            <a:spAutoFit/>
          </a:bodyPr>
          <a:lstStyle/>
          <a:p>
            <a:pPr algn="r"/>
            <a:r>
              <a:rPr lang="bg-BG" sz="4400" b="1">
                <a:solidFill>
                  <a:srgbClr val="EA5F48"/>
                </a:solidFill>
                <a:latin typeface="Garamond" pitchFamily="18" charset="0"/>
              </a:rPr>
              <a:t>В ПРИРОДАТА ОТПАДЪКЪТ Е РАВЕН НА ХРАНА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C:\Users\Kamen\Documents\LFN\useful readin\Illustrations by Richard Crookes\LineVsCircle_Generic.jpg"/>
          <p:cNvPicPr>
            <a:picLocks noChangeAspect="1" noChangeArrowheads="1"/>
          </p:cNvPicPr>
          <p:nvPr/>
        </p:nvPicPr>
        <p:blipFill>
          <a:blip r:embed="rId3"/>
          <a:srcRect b="70554"/>
          <a:stretch>
            <a:fillRect/>
          </a:stretch>
        </p:blipFill>
        <p:spPr bwMode="auto">
          <a:xfrm>
            <a:off x="2667000" y="0"/>
            <a:ext cx="6477000" cy="1066800"/>
          </a:xfrm>
          <a:prstGeom prst="rect">
            <a:avLst/>
          </a:prstGeom>
          <a:noFill/>
          <a:ln w="9525">
            <a:noFill/>
            <a:miter lim="800000"/>
            <a:headEnd/>
            <a:tailEnd/>
          </a:ln>
        </p:spPr>
      </p:pic>
      <p:pic>
        <p:nvPicPr>
          <p:cNvPr id="5" name="Picture 2" descr="C:\Users\Kamen\Documents\LFN\useful readin\Illustrations by Richard Crookes\LineVsCircle_Generic.jpg"/>
          <p:cNvPicPr>
            <a:picLocks noChangeAspect="1" noChangeArrowheads="1"/>
          </p:cNvPicPr>
          <p:nvPr/>
        </p:nvPicPr>
        <p:blipFill>
          <a:blip r:embed="rId3"/>
          <a:srcRect t="31081"/>
          <a:stretch>
            <a:fillRect/>
          </a:stretch>
        </p:blipFill>
        <p:spPr bwMode="auto">
          <a:xfrm>
            <a:off x="2133600" y="1143000"/>
            <a:ext cx="7010400" cy="3173413"/>
          </a:xfrm>
          <a:prstGeom prst="rect">
            <a:avLst/>
          </a:prstGeom>
          <a:noFill/>
          <a:ln w="9525">
            <a:noFill/>
            <a:miter lim="800000"/>
            <a:headEnd/>
            <a:tailEnd/>
          </a:ln>
        </p:spPr>
      </p:pic>
      <p:sp>
        <p:nvSpPr>
          <p:cNvPr id="6" name="TextBox 5"/>
          <p:cNvSpPr txBox="1">
            <a:spLocks noChangeArrowheads="1"/>
          </p:cNvSpPr>
          <p:nvPr/>
        </p:nvSpPr>
        <p:spPr bwMode="auto">
          <a:xfrm>
            <a:off x="228600" y="0"/>
            <a:ext cx="6697663" cy="1920875"/>
          </a:xfrm>
          <a:prstGeom prst="rect">
            <a:avLst/>
          </a:prstGeom>
          <a:noFill/>
          <a:ln w="9525">
            <a:noFill/>
            <a:miter lim="800000"/>
            <a:headEnd/>
            <a:tailEnd/>
          </a:ln>
        </p:spPr>
        <p:txBody>
          <a:bodyPr>
            <a:spAutoFit/>
          </a:bodyPr>
          <a:lstStyle/>
          <a:p>
            <a:r>
              <a:rPr lang="bg-BG" sz="4000" b="1">
                <a:solidFill>
                  <a:srgbClr val="EA5F48"/>
                </a:solidFill>
                <a:latin typeface="Garamond" pitchFamily="18" charset="0"/>
              </a:rPr>
              <a:t>ПРЕДПРИЕМАЧИ В УСТОЙЧИВОТО РАЗВИТИЕ</a:t>
            </a:r>
          </a:p>
        </p:txBody>
      </p:sp>
      <p:sp>
        <p:nvSpPr>
          <p:cNvPr id="2" name="TextBox 5"/>
          <p:cNvSpPr txBox="1">
            <a:spLocks noChangeArrowheads="1"/>
          </p:cNvSpPr>
          <p:nvPr/>
        </p:nvSpPr>
        <p:spPr bwMode="auto">
          <a:xfrm>
            <a:off x="0" y="2133600"/>
            <a:ext cx="6697663" cy="4789488"/>
          </a:xfrm>
          <a:prstGeom prst="rect">
            <a:avLst/>
          </a:prstGeom>
          <a:noFill/>
          <a:ln w="9525">
            <a:noFill/>
            <a:miter lim="800000"/>
            <a:headEnd/>
            <a:tailEnd/>
          </a:ln>
        </p:spPr>
        <p:txBody>
          <a:bodyPr>
            <a:spAutoFit/>
          </a:bodyPr>
          <a:lstStyle/>
          <a:p>
            <a:pPr marL="742950" lvl="1" indent="-285750"/>
            <a:r>
              <a:rPr lang="bg-BG" sz="2800"/>
              <a:t>Елън Макартър</a:t>
            </a:r>
          </a:p>
          <a:p>
            <a:pPr marL="742950" lvl="1" indent="-285750"/>
            <a:r>
              <a:rPr lang="bg-BG" sz="2800" b="1">
                <a:solidFill>
                  <a:srgbClr val="006600"/>
                </a:solidFill>
              </a:rPr>
              <a:t>ЦИКЛИЧНА ИКОНОМИКА</a:t>
            </a:r>
            <a:r>
              <a:rPr lang="en-US" sz="2800" b="1">
                <a:solidFill>
                  <a:srgbClr val="006600"/>
                </a:solidFill>
              </a:rPr>
              <a:t> </a:t>
            </a:r>
            <a:r>
              <a:rPr lang="bg-BG" sz="2800" b="1">
                <a:solidFill>
                  <a:srgbClr val="006600"/>
                </a:solidFill>
              </a:rPr>
              <a:t> </a:t>
            </a:r>
          </a:p>
          <a:p>
            <a:pPr marL="742950" lvl="1" indent="-285750"/>
            <a:r>
              <a:rPr lang="en-US" sz="2800" b="1"/>
              <a:t> </a:t>
            </a:r>
            <a:endParaRPr lang="bg-BG" sz="2800" b="1"/>
          </a:p>
          <a:p>
            <a:pPr marL="742950" lvl="1" indent="-285750"/>
            <a:r>
              <a:rPr lang="bg-BG" sz="2800"/>
              <a:t>Гюнтер Паули</a:t>
            </a:r>
          </a:p>
          <a:p>
            <a:pPr marL="742950" lvl="1" indent="-285750"/>
            <a:r>
              <a:rPr lang="bg-BG" sz="2800" b="1">
                <a:solidFill>
                  <a:srgbClr val="006600"/>
                </a:solidFill>
              </a:rPr>
              <a:t>СИНЯ ИКОНОМИКА</a:t>
            </a:r>
            <a:r>
              <a:rPr lang="bg-BG" sz="2800">
                <a:solidFill>
                  <a:srgbClr val="006600"/>
                </a:solidFill>
              </a:rPr>
              <a:t> </a:t>
            </a:r>
          </a:p>
          <a:p>
            <a:pPr marL="742950" lvl="1" indent="-285750"/>
            <a:endParaRPr lang="bg-BG" sz="2800">
              <a:solidFill>
                <a:srgbClr val="006600"/>
              </a:solidFill>
            </a:endParaRPr>
          </a:p>
          <a:p>
            <a:pPr marL="742950" lvl="1" indent="-285750"/>
            <a:r>
              <a:rPr lang="bg-BG" sz="2800"/>
              <a:t>Браунгарт и Макдона</a:t>
            </a:r>
          </a:p>
          <a:p>
            <a:pPr marL="742950" lvl="1" indent="-285750"/>
            <a:r>
              <a:rPr lang="bg-BG" sz="2800" b="1">
                <a:solidFill>
                  <a:srgbClr val="006600"/>
                </a:solidFill>
              </a:rPr>
              <a:t>ОТ ЛЮЛКА ДО ЛЮЛКА</a:t>
            </a:r>
          </a:p>
          <a:p>
            <a:pPr marL="742950" lvl="1" indent="-285750"/>
            <a:r>
              <a:rPr lang="en-US" sz="2800" b="1"/>
              <a:t> </a:t>
            </a:r>
          </a:p>
          <a:p>
            <a:pPr marL="742950" lvl="1" indent="-285750"/>
            <a:r>
              <a:rPr lang="en-US" sz="2800"/>
              <a:t> </a:t>
            </a:r>
            <a:r>
              <a:rPr lang="bg-BG" sz="2800"/>
              <a:t>Жанин Бенюс</a:t>
            </a:r>
          </a:p>
          <a:p>
            <a:pPr marL="742950" lvl="1" indent="-285750"/>
            <a:r>
              <a:rPr lang="bg-BG" sz="2800" b="1">
                <a:solidFill>
                  <a:srgbClr val="006600"/>
                </a:solidFill>
              </a:rPr>
              <a:t>БИОМИМИКРИЯ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endParaRPr lang="bg-BG" smtClean="0"/>
          </a:p>
        </p:txBody>
      </p:sp>
      <p:sp>
        <p:nvSpPr>
          <p:cNvPr id="3" name="Content Placeholder 2"/>
          <p:cNvSpPr>
            <a:spLocks noGrp="1"/>
          </p:cNvSpPr>
          <p:nvPr>
            <p:ph idx="1"/>
          </p:nvPr>
        </p:nvSpPr>
        <p:spPr>
          <a:xfrm>
            <a:off x="457200" y="4149725"/>
            <a:ext cx="8229600" cy="2592388"/>
          </a:xfrm>
        </p:spPr>
        <p:txBody>
          <a:bodyPr/>
          <a:lstStyle/>
          <a:p>
            <a:pPr eaLnBrk="1" hangingPunct="1"/>
            <a:r>
              <a:rPr lang="bg-BG" b="1" smtClean="0"/>
              <a:t>Дънки на лизинг – 5€ на месец</a:t>
            </a:r>
          </a:p>
          <a:p>
            <a:pPr eaLnBrk="1" hangingPunct="1"/>
            <a:r>
              <a:rPr lang="bg-BG" b="1" smtClean="0"/>
              <a:t>Поправка, почистване </a:t>
            </a:r>
          </a:p>
          <a:p>
            <a:pPr eaLnBrk="1" hangingPunct="1"/>
            <a:r>
              <a:rPr lang="bg-BG" b="1" smtClean="0"/>
              <a:t>Рециклиране на тъканите </a:t>
            </a:r>
          </a:p>
          <a:p>
            <a:pPr eaLnBrk="1" hangingPunct="1"/>
            <a:r>
              <a:rPr lang="bg-BG" b="1" smtClean="0"/>
              <a:t>Опции след 1 година</a:t>
            </a:r>
          </a:p>
        </p:txBody>
      </p:sp>
      <p:pic>
        <p:nvPicPr>
          <p:cNvPr id="49155" name="Picture 2"/>
          <p:cNvPicPr>
            <a:picLocks noChangeAspect="1" noChangeArrowheads="1"/>
          </p:cNvPicPr>
          <p:nvPr/>
        </p:nvPicPr>
        <p:blipFill>
          <a:blip r:embed="rId3"/>
          <a:srcRect/>
          <a:stretch>
            <a:fillRect/>
          </a:stretch>
        </p:blipFill>
        <p:spPr bwMode="auto">
          <a:xfrm>
            <a:off x="-107950" y="0"/>
            <a:ext cx="9144000" cy="3967163"/>
          </a:xfrm>
          <a:prstGeom prst="rect">
            <a:avLst/>
          </a:prstGeom>
          <a:noFill/>
          <a:ln w="9525">
            <a:noFill/>
            <a:miter lim="800000"/>
            <a:headEnd/>
            <a:tailEnd/>
          </a:ln>
        </p:spPr>
      </p:pic>
      <p:sp>
        <p:nvSpPr>
          <p:cNvPr id="4" name="Rectangle 3"/>
          <p:cNvSpPr>
            <a:spLocks noChangeArrowheads="1"/>
          </p:cNvSpPr>
          <p:nvPr/>
        </p:nvSpPr>
        <p:spPr bwMode="auto">
          <a:xfrm>
            <a:off x="5110163" y="4797425"/>
            <a:ext cx="1835150" cy="522288"/>
          </a:xfrm>
          <a:prstGeom prst="rect">
            <a:avLst/>
          </a:prstGeom>
          <a:noFill/>
          <a:ln w="9525">
            <a:noFill/>
            <a:miter lim="800000"/>
            <a:headEnd/>
            <a:tailEnd/>
          </a:ln>
        </p:spPr>
        <p:txBody>
          <a:bodyPr wrap="none">
            <a:spAutoFit/>
          </a:bodyPr>
          <a:lstStyle/>
          <a:p>
            <a:r>
              <a:rPr lang="en-US" sz="2800" b="1">
                <a:latin typeface="Calibri" pitchFamily="34" charset="0"/>
                <a:sym typeface="Wingdings" pitchFamily="2" charset="2"/>
              </a:rPr>
              <a:t> </a:t>
            </a:r>
            <a:r>
              <a:rPr lang="en-US" sz="2800" b="1">
                <a:latin typeface="Calibri" pitchFamily="34" charset="0"/>
              </a:rPr>
              <a:t>Vintage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think-main"/>
          <p:cNvPicPr>
            <a:picLocks noChangeAspect="1" noChangeArrowheads="1"/>
          </p:cNvPicPr>
          <p:nvPr/>
        </p:nvPicPr>
        <p:blipFill>
          <a:blip r:embed="rId3"/>
          <a:srcRect/>
          <a:stretch>
            <a:fillRect/>
          </a:stretch>
        </p:blipFill>
        <p:spPr bwMode="auto">
          <a:xfrm>
            <a:off x="465138" y="2116138"/>
            <a:ext cx="8305800" cy="4419600"/>
          </a:xfrm>
          <a:prstGeom prst="rect">
            <a:avLst/>
          </a:prstGeom>
          <a:noFill/>
          <a:ln w="9525">
            <a:noFill/>
            <a:miter lim="800000"/>
            <a:headEnd/>
            <a:tailEnd/>
          </a:ln>
        </p:spPr>
      </p:pic>
      <p:pic>
        <p:nvPicPr>
          <p:cNvPr id="51202" name="Picture 3" descr="C:\Users\Kamen\Documents\LFN\cradle-to-cradle.bmp"/>
          <p:cNvPicPr>
            <a:picLocks noChangeAspect="1" noChangeArrowheads="1"/>
          </p:cNvPicPr>
          <p:nvPr/>
        </p:nvPicPr>
        <p:blipFill>
          <a:blip r:embed="rId4"/>
          <a:srcRect/>
          <a:stretch>
            <a:fillRect/>
          </a:stretch>
        </p:blipFill>
        <p:spPr bwMode="auto">
          <a:xfrm>
            <a:off x="3132138" y="12700"/>
            <a:ext cx="2659062" cy="210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95288" y="488950"/>
            <a:ext cx="5627687" cy="647700"/>
          </a:xfrm>
          <a:prstGeom prst="rect">
            <a:avLst/>
          </a:prstGeom>
        </p:spPr>
        <p:txBody>
          <a:bodyPr anchor="ctr">
            <a:normAutofit fontScale="92500" lnSpcReduction="20000"/>
          </a:bodyPr>
          <a:lstStyle>
            <a:lvl1pPr>
              <a:spcBef>
                <a:spcPct val="0"/>
              </a:spcBef>
              <a:buNone/>
              <a:defRPr sz="4400">
                <a:latin typeface="+mj-lt"/>
                <a:ea typeface="+mj-ea"/>
                <a:cs typeface="+mj-cs"/>
              </a:defRPr>
            </a:lvl1pPr>
          </a:lstStyle>
          <a:p>
            <a:pPr fontAlgn="auto">
              <a:spcAft>
                <a:spcPts val="0"/>
              </a:spcAft>
              <a:defRPr/>
            </a:pPr>
            <a:r>
              <a:rPr lang="bg-BG" b="1" dirty="0" smtClean="0"/>
              <a:t>БУТИЛКИ БЕЗ СТЪКЛО</a:t>
            </a:r>
            <a:endParaRPr lang="en-GB" b="1" dirty="0"/>
          </a:p>
        </p:txBody>
      </p:sp>
      <p:sp>
        <p:nvSpPr>
          <p:cNvPr id="5" name="Rectangle 3"/>
          <p:cNvSpPr txBox="1">
            <a:spLocks noChangeArrowheads="1"/>
          </p:cNvSpPr>
          <p:nvPr/>
        </p:nvSpPr>
        <p:spPr bwMode="auto">
          <a:xfrm>
            <a:off x="3268663" y="2924175"/>
            <a:ext cx="5508625" cy="3744913"/>
          </a:xfrm>
          <a:prstGeom prst="rect">
            <a:avLst/>
          </a:prstGeom>
          <a:noFill/>
          <a:ln w="9525">
            <a:noFill/>
            <a:miter lim="800000"/>
            <a:headEnd/>
            <a:tailEnd/>
          </a:ln>
        </p:spPr>
        <p:txBody>
          <a:bodyPr/>
          <a:lstStyle/>
          <a:p>
            <a:pPr marL="342900" indent="-342900">
              <a:spcBef>
                <a:spcPct val="20000"/>
              </a:spcBef>
              <a:buFont typeface="Arial" charset="0"/>
              <a:buChar char="•"/>
            </a:pPr>
            <a:r>
              <a:rPr lang="bg-BG" sz="2800" b="1">
                <a:latin typeface="Calibri" pitchFamily="34" charset="0"/>
              </a:rPr>
              <a:t>СЪЩИЯТ ПРОДУКТ, СЪЩАТА ЦЕНА </a:t>
            </a:r>
          </a:p>
          <a:p>
            <a:pPr marL="342900" indent="-342900">
              <a:spcBef>
                <a:spcPct val="20000"/>
              </a:spcBef>
              <a:buFont typeface="Arial" charset="0"/>
              <a:buChar char="•"/>
            </a:pPr>
            <a:r>
              <a:rPr lang="bg-BG" sz="2800" b="1">
                <a:latin typeface="Calibri" pitchFamily="34" charset="0"/>
              </a:rPr>
              <a:t>БИОРЗГРАДИМА БУТИЛКА ОТ ЦАРЕВИЦА </a:t>
            </a:r>
          </a:p>
          <a:p>
            <a:pPr marL="342900" indent="-342900">
              <a:spcBef>
                <a:spcPct val="20000"/>
              </a:spcBef>
              <a:buFont typeface="Arial" charset="0"/>
              <a:buChar char="•"/>
            </a:pPr>
            <a:r>
              <a:rPr lang="bg-BG" sz="2800" b="1">
                <a:latin typeface="Calibri" pitchFamily="34" charset="0"/>
              </a:rPr>
              <a:t>8 СЕДМИЦИ КОМПОСТИРАНЕ</a:t>
            </a:r>
            <a:endParaRPr lang="en-GB" sz="2800" b="1">
              <a:latin typeface="Calibri" pitchFamily="34" charset="0"/>
            </a:endParaRPr>
          </a:p>
        </p:txBody>
      </p:sp>
      <p:pic>
        <p:nvPicPr>
          <p:cNvPr id="53251" name="Picture 4" descr="belu - OUR PASION IS PURE WATER AND WE WANT TO SHARE IT"/>
          <p:cNvPicPr>
            <a:picLocks noChangeAspect="1" noChangeArrowheads="1"/>
          </p:cNvPicPr>
          <p:nvPr/>
        </p:nvPicPr>
        <p:blipFill>
          <a:blip r:embed="rId3"/>
          <a:srcRect/>
          <a:stretch>
            <a:fillRect/>
          </a:stretch>
        </p:blipFill>
        <p:spPr bwMode="auto">
          <a:xfrm>
            <a:off x="1023938" y="1414463"/>
            <a:ext cx="1431925" cy="5254625"/>
          </a:xfrm>
          <a:prstGeom prst="rect">
            <a:avLst/>
          </a:prstGeom>
          <a:noFill/>
          <a:ln w="9525">
            <a:noFill/>
            <a:miter lim="800000"/>
            <a:headEnd/>
            <a:tailEnd/>
          </a:ln>
        </p:spPr>
      </p:pic>
      <p:pic>
        <p:nvPicPr>
          <p:cNvPr id="53252" name="Picture 3" descr="C:\Users\Kamen\Documents\LFN\cradle-to-cradle.bmp"/>
          <p:cNvPicPr>
            <a:picLocks noChangeAspect="1" noChangeArrowheads="1"/>
          </p:cNvPicPr>
          <p:nvPr/>
        </p:nvPicPr>
        <p:blipFill>
          <a:blip r:embed="rId4"/>
          <a:srcRect/>
          <a:stretch>
            <a:fillRect/>
          </a:stretch>
        </p:blipFill>
        <p:spPr bwMode="auto">
          <a:xfrm>
            <a:off x="6096000" y="12700"/>
            <a:ext cx="2657475" cy="2103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2"/>
          <p:cNvSpPr txBox="1">
            <a:spLocks noChangeArrowheads="1"/>
          </p:cNvSpPr>
          <p:nvPr/>
        </p:nvSpPr>
        <p:spPr bwMode="auto">
          <a:xfrm>
            <a:off x="4267200" y="0"/>
            <a:ext cx="4876800" cy="6858000"/>
          </a:xfrm>
          <a:prstGeom prst="rect">
            <a:avLst/>
          </a:prstGeom>
          <a:solidFill>
            <a:srgbClr val="FFFFFF"/>
          </a:solidFill>
          <a:ln w="9525">
            <a:solidFill>
              <a:srgbClr val="000000"/>
            </a:solidFill>
            <a:miter lim="800000"/>
            <a:headEnd/>
            <a:tailEnd/>
          </a:ln>
        </p:spPr>
        <p:txBody>
          <a:bodyPr/>
          <a:lstStyle/>
          <a:p>
            <a:pPr algn="just">
              <a:spcAft>
                <a:spcPts val="1000"/>
              </a:spcAft>
            </a:pPr>
            <a:r>
              <a:rPr lang="bg-BG" sz="2000"/>
              <a:t>Африкански бръмбар получава вода от океанската мъгла. Микроскопични подутини с хидрофилни връхчета и хидрофобни страни покриват предната му двойка криле, които той насочва срещу мъглата всяка сутрин. Водни капчици се материализират от нищото на гърба му, а след това се плъзгат надолу по канал водещ до устата. </a:t>
            </a:r>
          </a:p>
          <a:p>
            <a:pPr algn="just">
              <a:spcAft>
                <a:spcPts val="1000"/>
              </a:spcAft>
            </a:pPr>
            <a:endParaRPr lang="bg-BG" sz="2000"/>
          </a:p>
          <a:p>
            <a:pPr algn="just">
              <a:spcAft>
                <a:spcPts val="1000"/>
              </a:spcAft>
            </a:pPr>
            <a:r>
              <a:rPr lang="bg-BG" sz="2000"/>
              <a:t>Синтетични повърхности имитират  бръмбара - доставят прясна питейна вода в безводни райони, бежански лагери, както и по високите етажи на небостъргачите, без да е необходимо изпомпване.</a:t>
            </a:r>
          </a:p>
          <a:p>
            <a:pPr algn="just">
              <a:spcAft>
                <a:spcPts val="1000"/>
              </a:spcAft>
            </a:pPr>
            <a:endParaRPr lang="bg-BG" sz="2000"/>
          </a:p>
          <a:p>
            <a:pPr algn="just">
              <a:spcAft>
                <a:spcPts val="1000"/>
              </a:spcAft>
            </a:pPr>
            <a:r>
              <a:rPr lang="bg-BG" sz="2000"/>
              <a:t>Над 1/3 от човечеството е засегнато от недостиг на питейна вода. </a:t>
            </a:r>
          </a:p>
        </p:txBody>
      </p:sp>
      <p:pic>
        <p:nvPicPr>
          <p:cNvPr id="55298" name="Picture 4" descr="C:\Users\stoyan\Desktop\dnes\namibian-fog-beetle.jpg"/>
          <p:cNvPicPr>
            <a:picLocks noChangeAspect="1" noChangeArrowheads="1"/>
          </p:cNvPicPr>
          <p:nvPr/>
        </p:nvPicPr>
        <p:blipFill>
          <a:blip r:embed="rId3"/>
          <a:srcRect/>
          <a:stretch>
            <a:fillRect/>
          </a:stretch>
        </p:blipFill>
        <p:spPr bwMode="auto">
          <a:xfrm>
            <a:off x="0" y="0"/>
            <a:ext cx="4267200" cy="3284538"/>
          </a:xfrm>
          <a:prstGeom prst="rect">
            <a:avLst/>
          </a:prstGeom>
          <a:noFill/>
          <a:ln w="9525">
            <a:noFill/>
            <a:miter lim="800000"/>
            <a:headEnd/>
            <a:tailEnd/>
          </a:ln>
        </p:spPr>
      </p:pic>
      <p:pic>
        <p:nvPicPr>
          <p:cNvPr id="55299" name="Picture 5" descr="C:\Users\stoyan\Desktop\dnes\water-drop_hr.jpg"/>
          <p:cNvPicPr>
            <a:picLocks noChangeAspect="1" noChangeArrowheads="1"/>
          </p:cNvPicPr>
          <p:nvPr/>
        </p:nvPicPr>
        <p:blipFill>
          <a:blip r:embed="rId4"/>
          <a:srcRect/>
          <a:stretch>
            <a:fillRect/>
          </a:stretch>
        </p:blipFill>
        <p:spPr bwMode="auto">
          <a:xfrm>
            <a:off x="0" y="3284538"/>
            <a:ext cx="4267200" cy="357346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Grp="1" noChangeArrowheads="1"/>
          </p:cNvSpPr>
          <p:nvPr>
            <p:ph idx="4294967295"/>
          </p:nvPr>
        </p:nvSpPr>
        <p:spPr>
          <a:xfrm>
            <a:off x="457200" y="914400"/>
            <a:ext cx="8229600" cy="5211763"/>
          </a:xfrm>
        </p:spPr>
        <p:txBody>
          <a:bodyPr/>
          <a:lstStyle/>
          <a:p>
            <a:pPr eaLnBrk="1" hangingPunct="1">
              <a:lnSpc>
                <a:spcPct val="110000"/>
              </a:lnSpc>
              <a:buClr>
                <a:srgbClr val="339933"/>
              </a:buClr>
              <a:buFont typeface="Wingdings" pitchFamily="2" charset="2"/>
              <a:buChar char="§"/>
            </a:pPr>
            <a:r>
              <a:rPr lang="bg-BG" sz="2800" smtClean="0">
                <a:solidFill>
                  <a:schemeClr val="accent2"/>
                </a:solidFill>
                <a:latin typeface="Arial" charset="0"/>
              </a:rPr>
              <a:t>През последните 40г. ,усилено се говори за опазване на околната среда, пишат се международни закони, харчат се пари, а състоянието на планетата се влошава</a:t>
            </a:r>
            <a:endParaRPr lang="bg-BG" sz="2800" b="1" smtClean="0">
              <a:solidFill>
                <a:schemeClr val="accent2"/>
              </a:solidFill>
            </a:endParaRPr>
          </a:p>
        </p:txBody>
      </p:sp>
      <p:sp>
        <p:nvSpPr>
          <p:cNvPr id="20482" name="AutoShape 9"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bg-BG"/>
          </a:p>
        </p:txBody>
      </p:sp>
      <p:sp>
        <p:nvSpPr>
          <p:cNvPr id="20483" name="AutoShape 13" descr="2Q=="/>
          <p:cNvSpPr>
            <a:spLocks noChangeAspect="1" noChangeArrowheads="1"/>
          </p:cNvSpPr>
          <p:nvPr/>
        </p:nvSpPr>
        <p:spPr bwMode="auto">
          <a:xfrm>
            <a:off x="155575" y="46038"/>
            <a:ext cx="4095750" cy="2581275"/>
          </a:xfrm>
          <a:prstGeom prst="rect">
            <a:avLst/>
          </a:prstGeom>
          <a:noFill/>
          <a:ln w="9525">
            <a:noFill/>
            <a:miter lim="800000"/>
            <a:headEnd/>
            <a:tailEnd/>
          </a:ln>
        </p:spPr>
        <p:txBody>
          <a:bodyPr/>
          <a:lstStyle/>
          <a:p>
            <a:endParaRPr lang="bg-B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il_fi" descr="http://www.getintravel.com/wp-content/uploads/2012/05/massive-cathedral-termite-mounds-nasutitermes-triodae-in-kakadu-national-park-australia-1600x1066.jpg"/>
          <p:cNvPicPr>
            <a:picLocks noChangeAspect="1" noChangeArrowheads="1"/>
          </p:cNvPicPr>
          <p:nvPr/>
        </p:nvPicPr>
        <p:blipFill>
          <a:blip r:embed="rId3"/>
          <a:srcRect/>
          <a:stretch>
            <a:fillRect/>
          </a:stretch>
        </p:blipFill>
        <p:spPr bwMode="auto">
          <a:xfrm>
            <a:off x="0" y="0"/>
            <a:ext cx="5003800" cy="3429000"/>
          </a:xfrm>
          <a:prstGeom prst="rect">
            <a:avLst/>
          </a:prstGeom>
          <a:noFill/>
          <a:ln w="9525">
            <a:noFill/>
            <a:miter lim="800000"/>
            <a:headEnd/>
            <a:tailEnd/>
          </a:ln>
        </p:spPr>
      </p:pic>
      <p:pic>
        <p:nvPicPr>
          <p:cNvPr id="57346" name="il_fi" descr="http://upload.wikimedia.org/wikipedia/commons/1/1e/Eastgate_Centre,_Harare,_Zimbabwe.jpg"/>
          <p:cNvPicPr>
            <a:picLocks noChangeAspect="1" noChangeArrowheads="1"/>
          </p:cNvPicPr>
          <p:nvPr/>
        </p:nvPicPr>
        <p:blipFill>
          <a:blip r:embed="rId4"/>
          <a:srcRect/>
          <a:stretch>
            <a:fillRect/>
          </a:stretch>
        </p:blipFill>
        <p:spPr bwMode="auto">
          <a:xfrm>
            <a:off x="0" y="3429000"/>
            <a:ext cx="5003800" cy="3429000"/>
          </a:xfrm>
          <a:prstGeom prst="rect">
            <a:avLst/>
          </a:prstGeom>
          <a:noFill/>
          <a:ln w="9525">
            <a:noFill/>
            <a:miter lim="800000"/>
            <a:headEnd/>
            <a:tailEnd/>
          </a:ln>
        </p:spPr>
      </p:pic>
      <p:sp>
        <p:nvSpPr>
          <p:cNvPr id="57347" name="Text Box 2"/>
          <p:cNvSpPr txBox="1">
            <a:spLocks noChangeArrowheads="1"/>
          </p:cNvSpPr>
          <p:nvPr/>
        </p:nvSpPr>
        <p:spPr bwMode="auto">
          <a:xfrm>
            <a:off x="4976813" y="0"/>
            <a:ext cx="4167187" cy="6858000"/>
          </a:xfrm>
          <a:prstGeom prst="rect">
            <a:avLst/>
          </a:prstGeom>
          <a:solidFill>
            <a:srgbClr val="FFFFFF"/>
          </a:solidFill>
          <a:ln w="9525">
            <a:solidFill>
              <a:srgbClr val="000000"/>
            </a:solidFill>
            <a:miter lim="800000"/>
            <a:headEnd/>
            <a:tailEnd/>
          </a:ln>
        </p:spPr>
        <p:txBody>
          <a:bodyPr/>
          <a:lstStyle/>
          <a:p>
            <a:pPr algn="just">
              <a:spcAft>
                <a:spcPts val="1000"/>
              </a:spcAft>
            </a:pPr>
            <a:r>
              <a:rPr lang="bg-BG" sz="2000"/>
              <a:t>Термитите конструират могили, които поддържат постоянна вътрешна температура, благодарение на тяхната структура и взаимодействие с околната среда. </a:t>
            </a:r>
            <a:endParaRPr lang="en-US" sz="2000"/>
          </a:p>
          <a:p>
            <a:pPr algn="just">
              <a:spcAft>
                <a:spcPts val="1000"/>
              </a:spcAft>
            </a:pPr>
            <a:endParaRPr lang="bg-BG" sz="2000"/>
          </a:p>
          <a:p>
            <a:pPr algn="just">
              <a:spcAft>
                <a:spcPts val="1000"/>
              </a:spcAft>
            </a:pPr>
            <a:r>
              <a:rPr lang="bg-BG" sz="2000"/>
              <a:t>Архитектът Мик Пиърс използва принципите на термитника за да проектира бизнес сграда в Хараре, Зимбаве, която се охлажда пасивно. Сграда за 35 милиона  долара спести 10% от разходите предварително, като не й се наложи да закупува климатична система. Наемите са по-евтини в сравнение с близките сгради, благодарение на икономиите от енергийни разходи.</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3" descr="humpbackwhale_feature.jpg"/>
          <p:cNvPicPr>
            <a:picLocks noChangeAspect="1" noChangeArrowheads="1"/>
          </p:cNvPicPr>
          <p:nvPr/>
        </p:nvPicPr>
        <p:blipFill>
          <a:blip r:embed="rId3"/>
          <a:srcRect/>
          <a:stretch>
            <a:fillRect/>
          </a:stretch>
        </p:blipFill>
        <p:spPr bwMode="auto">
          <a:xfrm>
            <a:off x="0" y="0"/>
            <a:ext cx="4419600" cy="3505200"/>
          </a:xfrm>
          <a:prstGeom prst="rect">
            <a:avLst/>
          </a:prstGeom>
          <a:noFill/>
          <a:ln w="9525">
            <a:noFill/>
            <a:miter lim="800000"/>
            <a:headEnd/>
            <a:tailEnd/>
          </a:ln>
        </p:spPr>
      </p:pic>
      <p:pic>
        <p:nvPicPr>
          <p:cNvPr id="59394" name="Picture 4" descr="wpretrofitpictures034.jpg"/>
          <p:cNvPicPr>
            <a:picLocks noChangeAspect="1" noChangeArrowheads="1"/>
          </p:cNvPicPr>
          <p:nvPr/>
        </p:nvPicPr>
        <p:blipFill>
          <a:blip r:embed="rId4"/>
          <a:srcRect/>
          <a:stretch>
            <a:fillRect/>
          </a:stretch>
        </p:blipFill>
        <p:spPr bwMode="auto">
          <a:xfrm>
            <a:off x="0" y="3505200"/>
            <a:ext cx="4419600" cy="3357563"/>
          </a:xfrm>
          <a:prstGeom prst="rect">
            <a:avLst/>
          </a:prstGeom>
          <a:noFill/>
          <a:ln w="9525">
            <a:noFill/>
            <a:miter lim="800000"/>
            <a:headEnd/>
            <a:tailEnd/>
          </a:ln>
        </p:spPr>
      </p:pic>
      <p:sp>
        <p:nvSpPr>
          <p:cNvPr id="59395" name="Text Box 2"/>
          <p:cNvSpPr txBox="1">
            <a:spLocks noChangeArrowheads="1"/>
          </p:cNvSpPr>
          <p:nvPr/>
        </p:nvSpPr>
        <p:spPr bwMode="auto">
          <a:xfrm>
            <a:off x="4419600" y="-7938"/>
            <a:ext cx="4699000" cy="6858001"/>
          </a:xfrm>
          <a:prstGeom prst="rect">
            <a:avLst/>
          </a:prstGeom>
          <a:solidFill>
            <a:srgbClr val="FFFFFF"/>
          </a:solidFill>
          <a:ln w="9525">
            <a:solidFill>
              <a:srgbClr val="000000"/>
            </a:solidFill>
            <a:miter lim="800000"/>
            <a:headEnd/>
            <a:tailEnd/>
          </a:ln>
        </p:spPr>
        <p:txBody>
          <a:bodyPr/>
          <a:lstStyle/>
          <a:p>
            <a:pPr>
              <a:spcAft>
                <a:spcPts val="1000"/>
              </a:spcAft>
            </a:pPr>
            <a:r>
              <a:rPr lang="bg-BG" sz="2000"/>
              <a:t>Плавниците на гърбатите китове имат назъбени водещите ръбове, но въпреки това демонстрират по-съвършена динамика на флуидите в сравнение с гладките водещи ръбове на произведените от нас крила или турбини. С дължина от 12-15 метра и тегло 40 тона гърбатите китове плуват в кръг с диаметър само 1,5 м, като така създават мрежи от мехурчета, в които улавят скариди и друга плячка. Изненадващата сръчност на кита се дължи предимно на неговите неконвенционални плавници.</a:t>
            </a:r>
          </a:p>
          <a:p>
            <a:pPr>
              <a:spcAft>
                <a:spcPts val="1000"/>
              </a:spcAft>
            </a:pPr>
            <a:r>
              <a:rPr lang="bg-BG" sz="2000"/>
              <a:t>Компания, наречена WhalePower, проектирайки вятърни турбини, промишлени вентилатори и други системи за отопление и климатизация, подобрявайки ефикасността, безопасността и управлението на разходите.</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p:cNvPicPr>
            <a:picLocks noChangeAspect="1" noChangeArrowheads="1"/>
          </p:cNvPicPr>
          <p:nvPr/>
        </p:nvPicPr>
        <p:blipFill>
          <a:blip r:embed="rId3"/>
          <a:srcRect/>
          <a:stretch>
            <a:fillRect/>
          </a:stretch>
        </p:blipFill>
        <p:spPr bwMode="auto">
          <a:xfrm>
            <a:off x="1905000" y="1314450"/>
            <a:ext cx="5695950" cy="5265738"/>
          </a:xfrm>
          <a:prstGeom prst="rect">
            <a:avLst/>
          </a:prstGeom>
          <a:noFill/>
          <a:ln w="9525">
            <a:noFill/>
            <a:miter lim="800000"/>
            <a:headEnd/>
            <a:tailEnd/>
          </a:ln>
        </p:spPr>
      </p:pic>
      <p:pic>
        <p:nvPicPr>
          <p:cNvPr id="61442" name="Picture 2"/>
          <p:cNvPicPr>
            <a:picLocks noChangeAspect="1" noChangeArrowheads="1"/>
          </p:cNvPicPr>
          <p:nvPr/>
        </p:nvPicPr>
        <p:blipFill>
          <a:blip r:embed="rId4"/>
          <a:srcRect/>
          <a:stretch>
            <a:fillRect/>
          </a:stretch>
        </p:blipFill>
        <p:spPr bwMode="auto">
          <a:xfrm>
            <a:off x="1193800" y="533400"/>
            <a:ext cx="68961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4"/>
          <p:cNvSpPr>
            <a:spLocks noChangeArrowheads="1"/>
          </p:cNvSpPr>
          <p:nvPr/>
        </p:nvSpPr>
        <p:spPr bwMode="auto">
          <a:xfrm>
            <a:off x="0" y="1371600"/>
            <a:ext cx="8915400" cy="5035550"/>
          </a:xfrm>
          <a:prstGeom prst="rect">
            <a:avLst/>
          </a:prstGeom>
          <a:noFill/>
          <a:ln w="9525">
            <a:noFill/>
            <a:miter lim="800000"/>
            <a:headEnd/>
            <a:tailEnd/>
          </a:ln>
        </p:spPr>
        <p:txBody>
          <a:bodyPr>
            <a:spAutoFit/>
          </a:bodyPr>
          <a:lstStyle/>
          <a:p>
            <a:r>
              <a:rPr lang="bg-BG" sz="3600" b="1">
                <a:solidFill>
                  <a:schemeClr val="tx2"/>
                </a:solidFill>
                <a:latin typeface="Calibri" pitchFamily="34" charset="0"/>
              </a:rPr>
              <a:t>ОСНОВНИ ПРИНЦИПИ:</a:t>
            </a:r>
          </a:p>
          <a:p>
            <a:endParaRPr lang="bg-BG" sz="3600" b="1">
              <a:solidFill>
                <a:schemeClr val="tx2"/>
              </a:solidFill>
              <a:latin typeface="Calibri" pitchFamily="34" charset="0"/>
            </a:endParaRPr>
          </a:p>
          <a:p>
            <a:pPr>
              <a:buFontTx/>
              <a:buChar char="•"/>
            </a:pPr>
            <a:r>
              <a:rPr lang="bg-BG" sz="3600" b="1">
                <a:solidFill>
                  <a:schemeClr val="tx2"/>
                </a:solidFill>
                <a:latin typeface="Calibri" pitchFamily="34" charset="0"/>
              </a:rPr>
              <a:t> Задоволи основните си нужди с каквото имаш около теб</a:t>
            </a:r>
          </a:p>
          <a:p>
            <a:pPr>
              <a:buFontTx/>
              <a:buChar char="•"/>
            </a:pPr>
            <a:r>
              <a:rPr lang="bg-BG" sz="3600" b="1">
                <a:solidFill>
                  <a:schemeClr val="tx2"/>
                </a:solidFill>
                <a:latin typeface="Calibri" pitchFamily="34" charset="0"/>
              </a:rPr>
              <a:t> Използвай иновации вдъхновени от природата</a:t>
            </a:r>
          </a:p>
          <a:p>
            <a:pPr>
              <a:buFontTx/>
              <a:buChar char="•"/>
            </a:pPr>
            <a:r>
              <a:rPr lang="bg-BG" sz="3600" b="1">
                <a:solidFill>
                  <a:schemeClr val="tx2"/>
                </a:solidFill>
                <a:latin typeface="Calibri" pitchFamily="34" charset="0"/>
              </a:rPr>
              <a:t> Генерирай работни места и социален капитал</a:t>
            </a:r>
          </a:p>
          <a:p>
            <a:pPr>
              <a:buFontTx/>
              <a:buChar char="•"/>
            </a:pPr>
            <a:r>
              <a:rPr lang="bg-BG" sz="3600" b="1">
                <a:solidFill>
                  <a:schemeClr val="tx2"/>
                </a:solidFill>
                <a:latin typeface="Calibri" pitchFamily="34" charset="0"/>
              </a:rPr>
              <a:t>Прави повече с по-малко</a:t>
            </a:r>
            <a:endParaRPr lang="bg-BG" sz="3600">
              <a:solidFill>
                <a:schemeClr val="tx2"/>
              </a:solidFill>
              <a:latin typeface="Calibri" pitchFamily="34" charset="0"/>
            </a:endParaRPr>
          </a:p>
        </p:txBody>
      </p:sp>
      <p:pic>
        <p:nvPicPr>
          <p:cNvPr id="63490" name="Picture 2"/>
          <p:cNvPicPr>
            <a:picLocks noChangeAspect="1" noChangeArrowheads="1"/>
          </p:cNvPicPr>
          <p:nvPr/>
        </p:nvPicPr>
        <p:blipFill>
          <a:blip r:embed="rId3"/>
          <a:srcRect/>
          <a:stretch>
            <a:fillRect/>
          </a:stretch>
        </p:blipFill>
        <p:spPr bwMode="auto">
          <a:xfrm>
            <a:off x="990600" y="228600"/>
            <a:ext cx="6896100" cy="9144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bg-BG">
              <a:latin typeface="Calibri" pitchFamily="34" charset="0"/>
            </a:endParaRPr>
          </a:p>
        </p:txBody>
      </p:sp>
      <p:sp>
        <p:nvSpPr>
          <p:cNvPr id="65538" name="Rectangle 3"/>
          <p:cNvSpPr>
            <a:spLocks noChangeArrowheads="1"/>
          </p:cNvSpPr>
          <p:nvPr/>
        </p:nvSpPr>
        <p:spPr bwMode="auto">
          <a:xfrm>
            <a:off x="0" y="304800"/>
            <a:ext cx="9067800" cy="6440488"/>
          </a:xfrm>
          <a:prstGeom prst="rect">
            <a:avLst/>
          </a:prstGeom>
          <a:noFill/>
          <a:ln w="9525">
            <a:noFill/>
            <a:miter lim="800000"/>
            <a:headEnd/>
            <a:tailEnd/>
          </a:ln>
        </p:spPr>
        <p:txBody>
          <a:bodyPr anchor="ctr">
            <a:spAutoFit/>
          </a:bodyPr>
          <a:lstStyle/>
          <a:p>
            <a:pPr algn="just">
              <a:lnSpc>
                <a:spcPct val="150000"/>
              </a:lnSpc>
            </a:pPr>
            <a:r>
              <a:rPr lang="bg-BG" altLang="bg-BG" sz="1100">
                <a:latin typeface="Calibri" pitchFamily="34" charset="0"/>
                <a:ea typeface="Calibri" pitchFamily="34" charset="0"/>
                <a:cs typeface="Times New Roman" pitchFamily="18" charset="0"/>
              </a:rPr>
              <a:t>Решенията са заложени в законите на физиката - всичко се крие в Температурата</a:t>
            </a:r>
            <a:r>
              <a:rPr lang="en-US" altLang="bg-BG" sz="1100">
                <a:latin typeface="Calibri" pitchFamily="34" charset="0"/>
                <a:ea typeface="Calibri" pitchFamily="34" charset="0"/>
                <a:cs typeface="Times New Roman" pitchFamily="18" charset="0"/>
              </a:rPr>
              <a:t> (</a:t>
            </a:r>
            <a:r>
              <a:rPr lang="en-US" altLang="bg-BG" sz="1100" i="1">
                <a:latin typeface="Calibri" pitchFamily="34" charset="0"/>
                <a:ea typeface="Calibri" pitchFamily="34" charset="0"/>
                <a:cs typeface="Times New Roman" pitchFamily="18" charset="0"/>
              </a:rPr>
              <a:t>t</a:t>
            </a:r>
            <a:r>
              <a:rPr lang="en-US" altLang="bg-BG" sz="1100">
                <a:latin typeface="Calibri" pitchFamily="34" charset="0"/>
                <a:ea typeface="Calibri" pitchFamily="34" charset="0"/>
                <a:cs typeface="Times New Roman" pitchFamily="18" charset="0"/>
              </a:rPr>
              <a:t>)</a:t>
            </a:r>
            <a:r>
              <a:rPr lang="bg-BG" altLang="bg-BG" sz="1100">
                <a:latin typeface="Calibri" pitchFamily="34" charset="0"/>
                <a:ea typeface="Calibri" pitchFamily="34" charset="0"/>
                <a:cs typeface="Times New Roman" pitchFamily="18" charset="0"/>
              </a:rPr>
              <a:t> и Налягането (</a:t>
            </a:r>
            <a:r>
              <a:rPr lang="en-US" altLang="bg-BG" sz="1100" i="1">
                <a:latin typeface="Calibri" pitchFamily="34" charset="0"/>
                <a:ea typeface="Calibri" pitchFamily="34" charset="0"/>
                <a:cs typeface="Times New Roman" pitchFamily="18" charset="0"/>
              </a:rPr>
              <a:t>P</a:t>
            </a:r>
            <a:r>
              <a:rPr lang="en-US" altLang="bg-BG" sz="1100">
                <a:latin typeface="Calibri" pitchFamily="34" charset="0"/>
                <a:ea typeface="Calibri" pitchFamily="34" charset="0"/>
                <a:cs typeface="Times New Roman" pitchFamily="18" charset="0"/>
              </a:rPr>
              <a:t>).</a:t>
            </a:r>
            <a:endParaRPr lang="bg-BG" altLang="bg-BG" sz="800">
              <a:ea typeface="Calibri" pitchFamily="34" charset="0"/>
              <a:cs typeface="Times New Roman" pitchFamily="18" charset="0"/>
            </a:endParaRPr>
          </a:p>
          <a:p>
            <a:pPr algn="just" eaLnBrk="0" hangingPunct="0">
              <a:lnSpc>
                <a:spcPct val="150000"/>
              </a:lnSpc>
            </a:pPr>
            <a:r>
              <a:rPr lang="bg-BG" altLang="bg-BG" sz="1200">
                <a:latin typeface="Calibri" pitchFamily="34" charset="0"/>
                <a:ea typeface="Calibri" pitchFamily="34" charset="0"/>
                <a:cs typeface="Times New Roman" pitchFamily="18" charset="0"/>
              </a:rPr>
              <a:t>Замени нещо с нищо – нужни ли са всички ресурси за дадено производство?</a:t>
            </a:r>
            <a:endParaRPr lang="bg-BG" altLang="bg-BG" sz="800">
              <a:ea typeface="Calibri" pitchFamily="34" charset="0"/>
              <a:cs typeface="Times New Roman" pitchFamily="18" charset="0"/>
            </a:endParaRPr>
          </a:p>
          <a:p>
            <a:pPr algn="just" eaLnBrk="0" hangingPunct="0">
              <a:lnSpc>
                <a:spcPct val="150000"/>
              </a:lnSpc>
            </a:pPr>
            <a:r>
              <a:rPr lang="bg-BG" altLang="bg-BG" sz="1200">
                <a:latin typeface="Calibri" pitchFamily="34" charset="0"/>
                <a:ea typeface="Calibri" pitchFamily="34" charset="0"/>
                <a:cs typeface="Times New Roman" pitchFamily="18" charset="0"/>
              </a:rPr>
              <a:t>Природните системи прехвърлят вещества, енергия и материали – отпадъци няма. Всеки (суб)продукт е ресурс за нещо друго...</a:t>
            </a:r>
            <a:endParaRPr lang="bg-BG" altLang="bg-BG" sz="800">
              <a:ea typeface="Calibri" pitchFamily="34" charset="0"/>
              <a:cs typeface="Times New Roman" pitchFamily="18" charset="0"/>
            </a:endParaRPr>
          </a:p>
          <a:p>
            <a:pPr algn="just" eaLnBrk="0" hangingPunct="0">
              <a:lnSpc>
                <a:spcPct val="150000"/>
              </a:lnSpc>
            </a:pPr>
            <a:r>
              <a:rPr lang="bg-BG" altLang="bg-BG" sz="1200">
                <a:latin typeface="Calibri" pitchFamily="34" charset="0"/>
                <a:ea typeface="Calibri" pitchFamily="34" charset="0"/>
                <a:cs typeface="Times New Roman" pitchFamily="18" charset="0"/>
              </a:rPr>
              <a:t>Природата евлюира, от няколко вида до богато разнообразие. Богатството значи разнообразие - индустриалната стандардизация е обратното!</a:t>
            </a:r>
            <a:endParaRPr lang="bg-BG" altLang="bg-BG" sz="800">
              <a:ea typeface="Calibri" pitchFamily="34" charset="0"/>
              <a:cs typeface="Times New Roman" pitchFamily="18" charset="0"/>
            </a:endParaRPr>
          </a:p>
          <a:p>
            <a:pPr algn="just" eaLnBrk="0" hangingPunct="0">
              <a:lnSpc>
                <a:spcPct val="150000"/>
              </a:lnSpc>
            </a:pPr>
            <a:r>
              <a:rPr lang="bg-BG" altLang="bg-BG" sz="1200">
                <a:latin typeface="Calibri" pitchFamily="34" charset="0"/>
                <a:ea typeface="Calibri" pitchFamily="34" charset="0"/>
                <a:cs typeface="Times New Roman" pitchFamily="18" charset="0"/>
              </a:rPr>
              <a:t>В природада се дава шанс на „предприемачи“, които могат да постигнат повече, с по-малко - монополизмът е обратното!</a:t>
            </a:r>
            <a:endParaRPr lang="bg-BG" altLang="bg-BG" sz="800">
              <a:ea typeface="Calibri" pitchFamily="34" charset="0"/>
              <a:cs typeface="Times New Roman" pitchFamily="18" charset="0"/>
            </a:endParaRPr>
          </a:p>
          <a:p>
            <a:pPr algn="just" eaLnBrk="0" hangingPunct="0">
              <a:lnSpc>
                <a:spcPct val="150000"/>
              </a:lnSpc>
            </a:pPr>
            <a:r>
              <a:rPr lang="bg-BG" altLang="bg-BG" sz="1200">
                <a:latin typeface="Calibri" pitchFamily="34" charset="0"/>
                <a:ea typeface="Calibri" pitchFamily="34" charset="0"/>
                <a:cs typeface="Times New Roman" pitchFamily="18" charset="0"/>
              </a:rPr>
              <a:t>Гравитацията е основния источник на енергия - слънчевата енегия е второстенен възобновяем източник.</a:t>
            </a:r>
            <a:endParaRPr lang="bg-BG" altLang="bg-BG" sz="800">
              <a:ea typeface="Calibri" pitchFamily="34" charset="0"/>
              <a:cs typeface="Times New Roman" pitchFamily="18" charset="0"/>
            </a:endParaRPr>
          </a:p>
          <a:p>
            <a:pPr algn="just" eaLnBrk="0" hangingPunct="0">
              <a:lnSpc>
                <a:spcPct val="150000"/>
              </a:lnSpc>
            </a:pPr>
            <a:r>
              <a:rPr lang="bg-BG" altLang="bg-BG" sz="1200">
                <a:latin typeface="Calibri" pitchFamily="34" charset="0"/>
                <a:ea typeface="Calibri" pitchFamily="34" charset="0"/>
                <a:cs typeface="Times New Roman" pitchFamily="18" charset="0"/>
              </a:rPr>
              <a:t>Водата е основният разредител! - няма нужда от сложни, химични и токсични катализатори.</a:t>
            </a:r>
            <a:endParaRPr lang="bg-BG" altLang="bg-BG" sz="800">
              <a:ea typeface="Calibri" pitchFamily="34" charset="0"/>
              <a:cs typeface="Times New Roman" pitchFamily="18" charset="0"/>
            </a:endParaRPr>
          </a:p>
          <a:p>
            <a:pPr algn="just" eaLnBrk="0" hangingPunct="0">
              <a:lnSpc>
                <a:spcPct val="150000"/>
              </a:lnSpc>
            </a:pPr>
            <a:r>
              <a:rPr lang="bg-BG" altLang="bg-BG" sz="1200">
                <a:latin typeface="Calibri" pitchFamily="34" charset="0"/>
                <a:ea typeface="Calibri" pitchFamily="34" charset="0"/>
                <a:cs typeface="Times New Roman" pitchFamily="18" charset="0"/>
              </a:rPr>
              <a:t>Константата в природата е промяната - иновациите се случват постоянно...</a:t>
            </a:r>
            <a:endParaRPr lang="bg-BG" altLang="bg-BG" sz="800">
              <a:ea typeface="Calibri" pitchFamily="34" charset="0"/>
              <a:cs typeface="Times New Roman" pitchFamily="18" charset="0"/>
            </a:endParaRPr>
          </a:p>
          <a:p>
            <a:pPr algn="just" eaLnBrk="0" hangingPunct="0">
              <a:lnSpc>
                <a:spcPct val="150000"/>
              </a:lnSpc>
            </a:pPr>
            <a:r>
              <a:rPr lang="bg-BG" altLang="bg-BG" sz="1200">
                <a:latin typeface="Calibri" pitchFamily="34" charset="0"/>
                <a:ea typeface="Calibri" pitchFamily="34" charset="0"/>
                <a:cs typeface="Times New Roman" pitchFamily="18" charset="0"/>
              </a:rPr>
              <a:t>Природата функционира с това, което е налично наоколо – устойчивият бизнес трябва да спазва местните ресурси, традиции и култура.</a:t>
            </a:r>
            <a:endParaRPr lang="bg-BG" altLang="bg-BG" sz="800">
              <a:ea typeface="Calibri" pitchFamily="34" charset="0"/>
              <a:cs typeface="Times New Roman" pitchFamily="18" charset="0"/>
            </a:endParaRPr>
          </a:p>
          <a:p>
            <a:pPr algn="just" eaLnBrk="0" hangingPunct="0">
              <a:lnSpc>
                <a:spcPct val="150000"/>
              </a:lnSpc>
            </a:pPr>
            <a:r>
              <a:rPr lang="bg-BG" altLang="bg-BG" sz="1200">
                <a:latin typeface="Calibri" pitchFamily="34" charset="0"/>
                <a:ea typeface="Calibri" pitchFamily="34" charset="0"/>
                <a:cs typeface="Times New Roman" pitchFamily="18" charset="0"/>
              </a:rPr>
              <a:t>Природата реагира на основните си нужди, а след това се развива от достатъчност към изобилие – днешните модели на производство и потребление, функционират на базата на недостига на ресурси!</a:t>
            </a:r>
            <a:endParaRPr lang="bg-BG" altLang="bg-BG" sz="800">
              <a:ea typeface="Calibri" pitchFamily="34" charset="0"/>
              <a:cs typeface="Times New Roman" pitchFamily="18" charset="0"/>
            </a:endParaRPr>
          </a:p>
          <a:p>
            <a:pPr algn="just" eaLnBrk="0" hangingPunct="0">
              <a:lnSpc>
                <a:spcPct val="150000"/>
              </a:lnSpc>
            </a:pPr>
            <a:r>
              <a:rPr lang="bg-BG" altLang="bg-BG" sz="1200">
                <a:latin typeface="Calibri" pitchFamily="34" charset="0"/>
                <a:ea typeface="Calibri" pitchFamily="34" charset="0"/>
                <a:cs typeface="Times New Roman" pitchFamily="18" charset="0"/>
              </a:rPr>
              <a:t>Природните системи на са линейни!</a:t>
            </a:r>
            <a:endParaRPr lang="bg-BG" altLang="bg-BG" sz="800">
              <a:ea typeface="Calibri" pitchFamily="34" charset="0"/>
              <a:cs typeface="Times New Roman" pitchFamily="18" charset="0"/>
            </a:endParaRPr>
          </a:p>
          <a:p>
            <a:pPr algn="just" eaLnBrk="0" hangingPunct="0">
              <a:lnSpc>
                <a:spcPct val="150000"/>
              </a:lnSpc>
            </a:pPr>
            <a:r>
              <a:rPr lang="bg-BG" altLang="bg-BG" sz="1200">
                <a:latin typeface="Calibri" pitchFamily="34" charset="0"/>
                <a:ea typeface="Calibri" pitchFamily="34" charset="0"/>
                <a:cs typeface="Times New Roman" pitchFamily="18" charset="0"/>
              </a:rPr>
              <a:t>В природата всичко е биоразградимо – всичко е въпрос на време.</a:t>
            </a:r>
            <a:endParaRPr lang="bg-BG" altLang="bg-BG" sz="800">
              <a:ea typeface="Calibri" pitchFamily="34" charset="0"/>
              <a:cs typeface="Times New Roman" pitchFamily="18" charset="0"/>
            </a:endParaRPr>
          </a:p>
          <a:p>
            <a:pPr algn="just" eaLnBrk="0" hangingPunct="0">
              <a:lnSpc>
                <a:spcPct val="150000"/>
              </a:lnSpc>
            </a:pPr>
            <a:r>
              <a:rPr lang="bg-BG" altLang="bg-BG" sz="1200">
                <a:latin typeface="Calibri" pitchFamily="34" charset="0"/>
                <a:ea typeface="Calibri" pitchFamily="34" charset="0"/>
                <a:cs typeface="Times New Roman" pitchFamily="18" charset="0"/>
              </a:rPr>
              <a:t>В природните системи всичко е навързано и еволюира към симбиоза.</a:t>
            </a:r>
            <a:endParaRPr lang="bg-BG" altLang="bg-BG" sz="800">
              <a:ea typeface="Calibri" pitchFamily="34" charset="0"/>
              <a:cs typeface="Times New Roman" pitchFamily="18" charset="0"/>
            </a:endParaRPr>
          </a:p>
          <a:p>
            <a:pPr algn="just" eaLnBrk="0" hangingPunct="0">
              <a:lnSpc>
                <a:spcPct val="150000"/>
              </a:lnSpc>
            </a:pPr>
            <a:r>
              <a:rPr lang="bg-BG" altLang="bg-BG" sz="1200">
                <a:latin typeface="Calibri" pitchFamily="34" charset="0"/>
                <a:ea typeface="Calibri" pitchFamily="34" charset="0"/>
                <a:cs typeface="Times New Roman" pitchFamily="18" charset="0"/>
              </a:rPr>
              <a:t>В природата, водата, въздуха и почвите са общи – те са много и са безплатни...</a:t>
            </a:r>
            <a:endParaRPr lang="bg-BG" altLang="bg-BG" sz="800">
              <a:ea typeface="Calibri" pitchFamily="34" charset="0"/>
              <a:cs typeface="Times New Roman" pitchFamily="18" charset="0"/>
            </a:endParaRPr>
          </a:p>
          <a:p>
            <a:pPr algn="just" eaLnBrk="0" hangingPunct="0">
              <a:lnSpc>
                <a:spcPct val="150000"/>
              </a:lnSpc>
            </a:pPr>
            <a:r>
              <a:rPr lang="bg-BG" altLang="bg-BG" sz="1200">
                <a:latin typeface="Calibri" pitchFamily="34" charset="0"/>
                <a:ea typeface="Calibri" pitchFamily="34" charset="0"/>
                <a:cs typeface="Times New Roman" pitchFamily="18" charset="0"/>
              </a:rPr>
              <a:t>В природата един процес генерира многобройни ползи!</a:t>
            </a:r>
            <a:endParaRPr lang="bg-BG" altLang="bg-BG" sz="800">
              <a:ea typeface="Calibri" pitchFamily="34" charset="0"/>
              <a:cs typeface="Times New Roman" pitchFamily="18" charset="0"/>
            </a:endParaRPr>
          </a:p>
          <a:p>
            <a:pPr algn="just" eaLnBrk="0" hangingPunct="0">
              <a:lnSpc>
                <a:spcPct val="150000"/>
              </a:lnSpc>
            </a:pPr>
            <a:r>
              <a:rPr lang="bg-BG" altLang="bg-BG" sz="1200">
                <a:latin typeface="Calibri" pitchFamily="34" charset="0"/>
                <a:ea typeface="Calibri" pitchFamily="34" charset="0"/>
                <a:cs typeface="Times New Roman" pitchFamily="18" charset="0"/>
              </a:rPr>
              <a:t>Природните системи споделят риска – именнот този риск е мотиватор за иновации...</a:t>
            </a:r>
            <a:endParaRPr lang="bg-BG" altLang="bg-BG" sz="800">
              <a:ea typeface="Calibri" pitchFamily="34" charset="0"/>
              <a:cs typeface="Times New Roman" pitchFamily="18" charset="0"/>
            </a:endParaRPr>
          </a:p>
          <a:p>
            <a:pPr algn="just" eaLnBrk="0" hangingPunct="0">
              <a:lnSpc>
                <a:spcPct val="150000"/>
              </a:lnSpc>
            </a:pPr>
            <a:r>
              <a:rPr lang="bg-BG" altLang="bg-BG" sz="1200">
                <a:latin typeface="Calibri" pitchFamily="34" charset="0"/>
                <a:ea typeface="Calibri" pitchFamily="34" charset="0"/>
                <a:cs typeface="Times New Roman" pitchFamily="18" charset="0"/>
              </a:rPr>
              <a:t>Природата е ефикасна – устойчивия бизнес следва максимално да ополозотвори енергията и ресурсите, с цел да се намали цената на крайния потребител.</a:t>
            </a:r>
            <a:endParaRPr lang="bg-BG" altLang="bg-BG" sz="800">
              <a:ea typeface="Calibri" pitchFamily="34" charset="0"/>
              <a:cs typeface="Times New Roman" pitchFamily="18" charset="0"/>
            </a:endParaRPr>
          </a:p>
          <a:p>
            <a:pPr algn="just" eaLnBrk="0" hangingPunct="0">
              <a:lnSpc>
                <a:spcPct val="150000"/>
              </a:lnSpc>
            </a:pPr>
            <a:r>
              <a:rPr lang="bg-BG" altLang="bg-BG" sz="1200">
                <a:latin typeface="Calibri" pitchFamily="34" charset="0"/>
                <a:ea typeface="Calibri" pitchFamily="34" charset="0"/>
                <a:cs typeface="Times New Roman" pitchFamily="18" charset="0"/>
              </a:rPr>
              <a:t>Природата търси оптималното във всички елементи.</a:t>
            </a:r>
            <a:endParaRPr lang="bg-BG" altLang="bg-BG" sz="800">
              <a:ea typeface="Calibri" pitchFamily="34" charset="0"/>
              <a:cs typeface="Times New Roman" pitchFamily="18" charset="0"/>
            </a:endParaRPr>
          </a:p>
          <a:p>
            <a:pPr algn="just" eaLnBrk="0" hangingPunct="0">
              <a:lnSpc>
                <a:spcPct val="150000"/>
              </a:lnSpc>
            </a:pPr>
            <a:r>
              <a:rPr lang="bg-BG" altLang="bg-BG" sz="1200">
                <a:latin typeface="Calibri" pitchFamily="34" charset="0"/>
                <a:ea typeface="Calibri" pitchFamily="34" charset="0"/>
                <a:cs typeface="Times New Roman" pitchFamily="18" charset="0"/>
              </a:rPr>
              <a:t>В природата негативите се превръщат в позитиви – проблемите стават възможности!</a:t>
            </a:r>
            <a:endParaRPr lang="bg-BG" altLang="bg-BG" sz="800">
              <a:ea typeface="Calibri" pitchFamily="34" charset="0"/>
              <a:cs typeface="Times New Roman" pitchFamily="18" charset="0"/>
            </a:endParaRPr>
          </a:p>
          <a:p>
            <a:pPr algn="just" eaLnBrk="0" hangingPunct="0">
              <a:lnSpc>
                <a:spcPct val="150000"/>
              </a:lnSpc>
            </a:pPr>
            <a:r>
              <a:rPr lang="bg-BG" altLang="bg-BG" sz="1200">
                <a:latin typeface="Calibri" pitchFamily="34" charset="0"/>
                <a:ea typeface="Calibri" pitchFamily="34" charset="0"/>
                <a:cs typeface="Times New Roman" pitchFamily="18" charset="0"/>
              </a:rPr>
              <a:t>Природата търси мащабни икономии – една естествена иновация носи различни ползи за всички...</a:t>
            </a:r>
            <a:endParaRPr lang="bg-BG" altLang="bg-BG">
              <a:ea typeface="Calibri" pitchFamily="34" charset="0"/>
              <a:cs typeface="Times New Roman" pitchFamily="18" charset="0"/>
            </a:endParaRPr>
          </a:p>
        </p:txBody>
      </p:sp>
      <p:sp>
        <p:nvSpPr>
          <p:cNvPr id="11" name="Title 1"/>
          <p:cNvSpPr txBox="1">
            <a:spLocks/>
          </p:cNvSpPr>
          <p:nvPr/>
        </p:nvSpPr>
        <p:spPr>
          <a:xfrm>
            <a:off x="4724400" y="3657600"/>
            <a:ext cx="4648200" cy="114300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bg-BG" dirty="0" smtClean="0"/>
              <a:t>СПЕЦИФИЧНИ ПРИНЦИПИ</a:t>
            </a:r>
            <a:endParaRPr lang="bg-BG"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p:cNvPicPr>
            <a:picLocks noChangeAspect="1" noChangeArrowheads="1"/>
          </p:cNvPicPr>
          <p:nvPr/>
        </p:nvPicPr>
        <p:blipFill>
          <a:blip r:embed="rId3"/>
          <a:srcRect r="22639"/>
          <a:stretch>
            <a:fillRect/>
          </a:stretch>
        </p:blipFill>
        <p:spPr bwMode="auto">
          <a:xfrm>
            <a:off x="3602038" y="2357438"/>
            <a:ext cx="1328737" cy="1181100"/>
          </a:xfrm>
          <a:prstGeom prst="rect">
            <a:avLst/>
          </a:prstGeom>
          <a:noFill/>
          <a:ln w="9525">
            <a:noFill/>
            <a:miter lim="800000"/>
            <a:headEnd/>
            <a:tailEnd/>
          </a:ln>
        </p:spPr>
      </p:pic>
      <p:grpSp>
        <p:nvGrpSpPr>
          <p:cNvPr id="27" name="Group 26"/>
          <p:cNvGrpSpPr>
            <a:grpSpLocks/>
          </p:cNvGrpSpPr>
          <p:nvPr/>
        </p:nvGrpSpPr>
        <p:grpSpPr bwMode="auto">
          <a:xfrm>
            <a:off x="381000" y="304800"/>
            <a:ext cx="7500938" cy="6037263"/>
            <a:chOff x="571472" y="571480"/>
            <a:chExt cx="7500990" cy="6038032"/>
          </a:xfrm>
        </p:grpSpPr>
        <p:sp>
          <p:nvSpPr>
            <p:cNvPr id="67594" name="TextBox 3"/>
            <p:cNvSpPr txBox="1">
              <a:spLocks noChangeArrowheads="1"/>
            </p:cNvSpPr>
            <p:nvPr/>
          </p:nvSpPr>
          <p:spPr bwMode="auto">
            <a:xfrm>
              <a:off x="1560491" y="2011526"/>
              <a:ext cx="2109803" cy="457258"/>
            </a:xfrm>
            <a:prstGeom prst="rect">
              <a:avLst/>
            </a:prstGeom>
            <a:noFill/>
            <a:ln w="9525">
              <a:noFill/>
              <a:miter lim="800000"/>
              <a:headEnd/>
              <a:tailEnd/>
            </a:ln>
          </p:spPr>
          <p:txBody>
            <a:bodyPr>
              <a:spAutoFit/>
            </a:bodyPr>
            <a:lstStyle/>
            <a:p>
              <a:r>
                <a:rPr lang="bg-BG" sz="2400" b="1">
                  <a:latin typeface="Calibri" pitchFamily="34" charset="0"/>
                </a:rPr>
                <a:t>ХРАСТ</a:t>
              </a:r>
              <a:endParaRPr lang="en-GB" sz="2400" b="1">
                <a:latin typeface="Calibri" pitchFamily="34" charset="0"/>
              </a:endParaRPr>
            </a:p>
          </p:txBody>
        </p:sp>
        <p:sp>
          <p:nvSpPr>
            <p:cNvPr id="67595" name="TextBox 4"/>
            <p:cNvSpPr txBox="1">
              <a:spLocks noChangeArrowheads="1"/>
            </p:cNvSpPr>
            <p:nvPr/>
          </p:nvSpPr>
          <p:spPr bwMode="auto">
            <a:xfrm>
              <a:off x="3228966" y="3286451"/>
              <a:ext cx="1500198" cy="457258"/>
            </a:xfrm>
            <a:prstGeom prst="rect">
              <a:avLst/>
            </a:prstGeom>
            <a:noFill/>
            <a:ln w="9525">
              <a:noFill/>
              <a:miter lim="800000"/>
              <a:headEnd/>
              <a:tailEnd/>
            </a:ln>
          </p:spPr>
          <p:txBody>
            <a:bodyPr>
              <a:spAutoFit/>
            </a:bodyPr>
            <a:lstStyle/>
            <a:p>
              <a:r>
                <a:rPr lang="bg-BG" sz="2400" b="1">
                  <a:latin typeface="Calibri" pitchFamily="34" charset="0"/>
                </a:rPr>
                <a:t>ЯДКА</a:t>
              </a:r>
              <a:endParaRPr lang="en-GB" sz="2400" b="1">
                <a:latin typeface="Calibri" pitchFamily="34" charset="0"/>
              </a:endParaRPr>
            </a:p>
          </p:txBody>
        </p:sp>
        <p:sp>
          <p:nvSpPr>
            <p:cNvPr id="67596" name="TextBox 5"/>
            <p:cNvSpPr txBox="1">
              <a:spLocks noChangeArrowheads="1"/>
            </p:cNvSpPr>
            <p:nvPr/>
          </p:nvSpPr>
          <p:spPr bwMode="auto">
            <a:xfrm>
              <a:off x="4616450" y="4412132"/>
              <a:ext cx="2190766" cy="822430"/>
            </a:xfrm>
            <a:prstGeom prst="rect">
              <a:avLst/>
            </a:prstGeom>
            <a:noFill/>
            <a:ln w="9525">
              <a:noFill/>
              <a:miter lim="800000"/>
              <a:headEnd/>
              <a:tailEnd/>
            </a:ln>
          </p:spPr>
          <p:txBody>
            <a:bodyPr>
              <a:spAutoFit/>
            </a:bodyPr>
            <a:lstStyle/>
            <a:p>
              <a:r>
                <a:rPr lang="bg-BG" sz="2400" b="1">
                  <a:latin typeface="Calibri" pitchFamily="34" charset="0"/>
                </a:rPr>
                <a:t>ПЕЧЕНИ ЗЪРНА</a:t>
              </a:r>
              <a:endParaRPr lang="en-GB" sz="2400" b="1">
                <a:latin typeface="Calibri" pitchFamily="34" charset="0"/>
              </a:endParaRPr>
            </a:p>
          </p:txBody>
        </p:sp>
        <p:sp>
          <p:nvSpPr>
            <p:cNvPr id="67597" name="TextBox 6"/>
            <p:cNvSpPr txBox="1">
              <a:spLocks noChangeArrowheads="1"/>
            </p:cNvSpPr>
            <p:nvPr/>
          </p:nvSpPr>
          <p:spPr bwMode="auto">
            <a:xfrm>
              <a:off x="6572264" y="5787083"/>
              <a:ext cx="1500198" cy="822429"/>
            </a:xfrm>
            <a:prstGeom prst="rect">
              <a:avLst/>
            </a:prstGeom>
            <a:noFill/>
            <a:ln w="9525">
              <a:noFill/>
              <a:miter lim="800000"/>
              <a:headEnd/>
              <a:tailEnd/>
            </a:ln>
          </p:spPr>
          <p:txBody>
            <a:bodyPr>
              <a:spAutoFit/>
            </a:bodyPr>
            <a:lstStyle/>
            <a:p>
              <a:r>
                <a:rPr lang="bg-BG" sz="2400" b="1">
                  <a:latin typeface="Calibri" pitchFamily="34" charset="0"/>
                </a:rPr>
                <a:t>НАПИТКА КАФЕ</a:t>
              </a:r>
              <a:endParaRPr lang="en-GB" sz="2400" b="1">
                <a:latin typeface="Calibri" pitchFamily="34" charset="0"/>
              </a:endParaRPr>
            </a:p>
          </p:txBody>
        </p:sp>
        <p:sp>
          <p:nvSpPr>
            <p:cNvPr id="67598" name="TextBox 7"/>
            <p:cNvSpPr txBox="1">
              <a:spLocks noChangeArrowheads="1"/>
            </p:cNvSpPr>
            <p:nvPr/>
          </p:nvSpPr>
          <p:spPr bwMode="auto">
            <a:xfrm>
              <a:off x="571472" y="571480"/>
              <a:ext cx="1500198" cy="457258"/>
            </a:xfrm>
            <a:prstGeom prst="rect">
              <a:avLst/>
            </a:prstGeom>
            <a:noFill/>
            <a:ln w="9525">
              <a:noFill/>
              <a:miter lim="800000"/>
              <a:headEnd/>
              <a:tailEnd/>
            </a:ln>
          </p:spPr>
          <p:txBody>
            <a:bodyPr>
              <a:spAutoFit/>
            </a:bodyPr>
            <a:lstStyle/>
            <a:p>
              <a:r>
                <a:rPr lang="bg-BG" sz="2400" b="1">
                  <a:latin typeface="Calibri" pitchFamily="34" charset="0"/>
                </a:rPr>
                <a:t>ТОР</a:t>
              </a:r>
              <a:endParaRPr lang="en-GB" sz="2400" b="1">
                <a:latin typeface="Calibri" pitchFamily="34" charset="0"/>
              </a:endParaRPr>
            </a:p>
          </p:txBody>
        </p:sp>
        <p:sp>
          <p:nvSpPr>
            <p:cNvPr id="9" name="Right Arrow 8"/>
            <p:cNvSpPr>
              <a:spLocks noChangeArrowheads="1"/>
            </p:cNvSpPr>
            <p:nvPr/>
          </p:nvSpPr>
          <p:spPr bwMode="auto">
            <a:xfrm rot="2714288">
              <a:off x="1358033" y="1285182"/>
              <a:ext cx="857359" cy="500066"/>
            </a:xfrm>
            <a:prstGeom prst="rightArrow">
              <a:avLst>
                <a:gd name="adj1" fmla="val 50000"/>
                <a:gd name="adj2" fmla="val 49998"/>
              </a:avLst>
            </a:prstGeom>
            <a:noFill/>
            <a:ln w="25400" algn="ctr">
              <a:solidFill>
                <a:srgbClr val="385D8A"/>
              </a:solidFill>
              <a:miter lim="800000"/>
              <a:headEnd/>
              <a:tailEnd/>
            </a:ln>
          </p:spPr>
          <p:txBody>
            <a:bodyPr rot="10800000" vert="eaVert" anchor="ctr"/>
            <a:lstStyle/>
            <a:p>
              <a:pPr algn="ctr" fontAlgn="auto">
                <a:spcBef>
                  <a:spcPts val="0"/>
                </a:spcBef>
                <a:spcAft>
                  <a:spcPts val="0"/>
                </a:spcAft>
                <a:defRPr/>
              </a:pPr>
              <a:endParaRPr lang="en-GB">
                <a:solidFill>
                  <a:schemeClr val="lt1"/>
                </a:solidFill>
                <a:latin typeface="+mn-lt"/>
                <a:cs typeface="+mn-cs"/>
              </a:endParaRPr>
            </a:p>
          </p:txBody>
        </p:sp>
        <p:sp>
          <p:nvSpPr>
            <p:cNvPr id="10" name="Right Arrow 9"/>
            <p:cNvSpPr>
              <a:spLocks noChangeArrowheads="1"/>
            </p:cNvSpPr>
            <p:nvPr/>
          </p:nvSpPr>
          <p:spPr bwMode="auto">
            <a:xfrm rot="2714288">
              <a:off x="2764568" y="2587098"/>
              <a:ext cx="857359" cy="500066"/>
            </a:xfrm>
            <a:prstGeom prst="rightArrow">
              <a:avLst>
                <a:gd name="adj1" fmla="val 50000"/>
                <a:gd name="adj2" fmla="val 49998"/>
              </a:avLst>
            </a:prstGeom>
            <a:noFill/>
            <a:ln w="25400" algn="ctr">
              <a:solidFill>
                <a:srgbClr val="385D8A"/>
              </a:solidFill>
              <a:miter lim="800000"/>
              <a:headEnd/>
              <a:tailEnd/>
            </a:ln>
          </p:spPr>
          <p:txBody>
            <a:bodyPr rot="10800000" vert="eaVert" anchor="ctr"/>
            <a:lstStyle/>
            <a:p>
              <a:pPr algn="ctr" fontAlgn="auto">
                <a:spcBef>
                  <a:spcPts val="0"/>
                </a:spcBef>
                <a:spcAft>
                  <a:spcPts val="0"/>
                </a:spcAft>
                <a:defRPr/>
              </a:pPr>
              <a:endParaRPr lang="en-GB">
                <a:solidFill>
                  <a:schemeClr val="lt1"/>
                </a:solidFill>
                <a:latin typeface="+mn-lt"/>
                <a:cs typeface="+mn-cs"/>
              </a:endParaRPr>
            </a:p>
          </p:txBody>
        </p:sp>
        <p:sp>
          <p:nvSpPr>
            <p:cNvPr id="11" name="Right Arrow 10"/>
            <p:cNvSpPr>
              <a:spLocks noChangeArrowheads="1"/>
            </p:cNvSpPr>
            <p:nvPr/>
          </p:nvSpPr>
          <p:spPr bwMode="auto">
            <a:xfrm rot="2714288">
              <a:off x="4264765" y="3801691"/>
              <a:ext cx="857359" cy="500065"/>
            </a:xfrm>
            <a:prstGeom prst="rightArrow">
              <a:avLst>
                <a:gd name="adj1" fmla="val 50000"/>
                <a:gd name="adj2" fmla="val 49998"/>
              </a:avLst>
            </a:prstGeom>
            <a:noFill/>
            <a:ln w="25400" algn="ctr">
              <a:solidFill>
                <a:srgbClr val="385D8A"/>
              </a:solidFill>
              <a:miter lim="800000"/>
              <a:headEnd/>
              <a:tailEnd/>
            </a:ln>
          </p:spPr>
          <p:txBody>
            <a:bodyPr rot="10800000" vert="eaVert" anchor="ctr"/>
            <a:lstStyle/>
            <a:p>
              <a:pPr algn="ctr" fontAlgn="auto">
                <a:spcBef>
                  <a:spcPts val="0"/>
                </a:spcBef>
                <a:spcAft>
                  <a:spcPts val="0"/>
                </a:spcAft>
                <a:defRPr/>
              </a:pPr>
              <a:endParaRPr lang="en-GB">
                <a:solidFill>
                  <a:schemeClr val="lt1"/>
                </a:solidFill>
                <a:latin typeface="+mn-lt"/>
                <a:cs typeface="+mn-cs"/>
              </a:endParaRPr>
            </a:p>
          </p:txBody>
        </p:sp>
        <p:sp>
          <p:nvSpPr>
            <p:cNvPr id="12" name="Right Arrow 11"/>
            <p:cNvSpPr>
              <a:spLocks noChangeArrowheads="1"/>
            </p:cNvSpPr>
            <p:nvPr/>
          </p:nvSpPr>
          <p:spPr bwMode="auto">
            <a:xfrm rot="2714288">
              <a:off x="5907839" y="5016282"/>
              <a:ext cx="857359" cy="500066"/>
            </a:xfrm>
            <a:prstGeom prst="rightArrow">
              <a:avLst>
                <a:gd name="adj1" fmla="val 50000"/>
                <a:gd name="adj2" fmla="val 49998"/>
              </a:avLst>
            </a:prstGeom>
            <a:noFill/>
            <a:ln w="25400" algn="ctr">
              <a:solidFill>
                <a:srgbClr val="385D8A"/>
              </a:solidFill>
              <a:miter lim="800000"/>
              <a:headEnd/>
              <a:tailEnd/>
            </a:ln>
          </p:spPr>
          <p:txBody>
            <a:bodyPr rot="10800000" vert="eaVert" anchor="ctr"/>
            <a:lstStyle/>
            <a:p>
              <a:pPr algn="ctr" fontAlgn="auto">
                <a:spcBef>
                  <a:spcPts val="0"/>
                </a:spcBef>
                <a:spcAft>
                  <a:spcPts val="0"/>
                </a:spcAft>
                <a:defRPr/>
              </a:pPr>
              <a:endParaRPr lang="en-GB">
                <a:solidFill>
                  <a:schemeClr val="lt1"/>
                </a:solidFill>
                <a:latin typeface="+mn-lt"/>
                <a:cs typeface="+mn-cs"/>
              </a:endParaRPr>
            </a:p>
          </p:txBody>
        </p:sp>
      </p:grpSp>
      <p:sp>
        <p:nvSpPr>
          <p:cNvPr id="29" name="TextBox 28"/>
          <p:cNvSpPr txBox="1"/>
          <p:nvPr/>
        </p:nvSpPr>
        <p:spPr>
          <a:xfrm>
            <a:off x="3657600" y="0"/>
            <a:ext cx="5486400" cy="641350"/>
          </a:xfrm>
          <a:prstGeom prst="rect">
            <a:avLst/>
          </a:prstGeom>
          <a:noFill/>
        </p:spPr>
        <p:txBody>
          <a:bodyPr>
            <a:spAutoFit/>
          </a:bodyPr>
          <a:lstStyle/>
          <a:p>
            <a:pPr fontAlgn="auto">
              <a:spcBef>
                <a:spcPts val="0"/>
              </a:spcBef>
              <a:spcAft>
                <a:spcPts val="0"/>
              </a:spcAft>
              <a:defRPr/>
            </a:pPr>
            <a:r>
              <a:rPr lang="bg-BG" sz="3600" dirty="0">
                <a:effectLst>
                  <a:outerShdw blurRad="38100" dist="38100" dir="2700000" algn="tl">
                    <a:srgbClr val="000000">
                      <a:alpha val="43137"/>
                    </a:srgbClr>
                  </a:outerShdw>
                </a:effectLst>
                <a:latin typeface="+mn-lt"/>
                <a:cs typeface="+mn-cs"/>
              </a:rPr>
              <a:t>Производство на кафе</a:t>
            </a:r>
            <a:endParaRPr lang="en-GB" sz="3600" dirty="0">
              <a:effectLst>
                <a:outerShdw blurRad="38100" dist="38100" dir="2700000" algn="tl">
                  <a:srgbClr val="000000">
                    <a:alpha val="43137"/>
                  </a:srgbClr>
                </a:outerShdw>
              </a:effectLst>
              <a:latin typeface="+mn-lt"/>
              <a:cs typeface="+mn-cs"/>
            </a:endParaRPr>
          </a:p>
        </p:txBody>
      </p:sp>
      <p:sp>
        <p:nvSpPr>
          <p:cNvPr id="2" name="TextBox 1"/>
          <p:cNvSpPr txBox="1"/>
          <p:nvPr/>
        </p:nvSpPr>
        <p:spPr>
          <a:xfrm>
            <a:off x="5857875" y="1920875"/>
            <a:ext cx="3268663" cy="1739900"/>
          </a:xfrm>
          <a:prstGeom prst="rect">
            <a:avLst/>
          </a:prstGeom>
          <a:noFill/>
        </p:spPr>
        <p:txBody>
          <a:bodyPr>
            <a:spAutoFit/>
          </a:bodyPr>
          <a:lstStyle/>
          <a:p>
            <a:pPr>
              <a:defRPr/>
            </a:pPr>
            <a:endParaRPr lang="bg-BG" sz="3600">
              <a:effectLst>
                <a:outerShdw blurRad="38100" dist="38100" dir="2700000" algn="tl">
                  <a:srgbClr val="C0C0C0"/>
                </a:outerShdw>
              </a:effectLst>
              <a:latin typeface="Calibri" pitchFamily="34" charset="0"/>
            </a:endParaRPr>
          </a:p>
          <a:p>
            <a:pPr>
              <a:defRPr/>
            </a:pPr>
            <a:endParaRPr lang="en-US" sz="3600">
              <a:effectLst>
                <a:outerShdw blurRad="38100" dist="38100" dir="2700000" algn="tl">
                  <a:srgbClr val="C0C0C0"/>
                </a:outerShdw>
              </a:effectLst>
              <a:latin typeface="Calibri" pitchFamily="34" charset="0"/>
            </a:endParaRPr>
          </a:p>
          <a:p>
            <a:pPr>
              <a:defRPr/>
            </a:pPr>
            <a:endParaRPr lang="bg-BG" sz="3600">
              <a:effectLst>
                <a:outerShdw blurRad="38100" dist="38100" dir="2700000" algn="tl">
                  <a:srgbClr val="C0C0C0"/>
                </a:outerShdw>
              </a:effectLst>
              <a:latin typeface="Calibri" pitchFamily="34" charset="0"/>
            </a:endParaRPr>
          </a:p>
        </p:txBody>
      </p:sp>
      <p:sp>
        <p:nvSpPr>
          <p:cNvPr id="24" name="TextBox 23"/>
          <p:cNvSpPr txBox="1"/>
          <p:nvPr/>
        </p:nvSpPr>
        <p:spPr>
          <a:xfrm>
            <a:off x="52388" y="4505325"/>
            <a:ext cx="5324475" cy="2289175"/>
          </a:xfrm>
          <a:prstGeom prst="rect">
            <a:avLst/>
          </a:prstGeom>
          <a:noFill/>
        </p:spPr>
        <p:txBody>
          <a:bodyPr>
            <a:spAutoFit/>
          </a:bodyPr>
          <a:lstStyle/>
          <a:p>
            <a:pPr>
              <a:defRPr/>
            </a:pPr>
            <a:r>
              <a:rPr lang="en-GB" sz="3600">
                <a:effectLst>
                  <a:outerShdw blurRad="38100" dist="38100" dir="2700000" algn="tl">
                    <a:srgbClr val="C0C0C0"/>
                  </a:outerShdw>
                </a:effectLst>
                <a:latin typeface="Calibri" pitchFamily="34" charset="0"/>
              </a:rPr>
              <a:t>2</a:t>
            </a:r>
            <a:r>
              <a:rPr lang="bg-BG" sz="3600">
                <a:effectLst>
                  <a:outerShdw blurRad="38100" dist="38100" dir="2700000" algn="tl">
                    <a:srgbClr val="C0C0C0"/>
                  </a:outerShdw>
                </a:effectLst>
                <a:latin typeface="Calibri" pitchFamily="34" charset="0"/>
              </a:rPr>
              <a:t>-</a:t>
            </a:r>
            <a:r>
              <a:rPr lang="bg-BG" sz="3600" baseline="30000">
                <a:effectLst>
                  <a:outerShdw blurRad="38100" dist="38100" dir="2700000" algn="tl">
                    <a:srgbClr val="C0C0C0"/>
                  </a:outerShdw>
                </a:effectLst>
                <a:latin typeface="Calibri" pitchFamily="34" charset="0"/>
              </a:rPr>
              <a:t>ра </a:t>
            </a:r>
            <a:r>
              <a:rPr lang="bg-BG" sz="3600">
                <a:effectLst>
                  <a:outerShdw blurRad="38100" dist="38100" dir="2700000" algn="tl">
                    <a:srgbClr val="C0C0C0"/>
                  </a:outerShdw>
                </a:effectLst>
                <a:latin typeface="Calibri" pitchFamily="34" charset="0"/>
              </a:rPr>
              <a:t>най-голяма </a:t>
            </a:r>
          </a:p>
          <a:p>
            <a:pPr>
              <a:defRPr/>
            </a:pPr>
            <a:r>
              <a:rPr lang="bg-BG" sz="3600">
                <a:effectLst>
                  <a:outerShdw blurRad="38100" dist="38100" dir="2700000" algn="tl">
                    <a:srgbClr val="C0C0C0"/>
                  </a:outerShdw>
                </a:effectLst>
                <a:latin typeface="Calibri" pitchFamily="34" charset="0"/>
              </a:rPr>
              <a:t>индустрия в света</a:t>
            </a:r>
            <a:endParaRPr lang="en-GB" sz="3600">
              <a:effectLst>
                <a:outerShdw blurRad="38100" dist="38100" dir="2700000" algn="tl">
                  <a:srgbClr val="C0C0C0"/>
                </a:outerShdw>
              </a:effectLst>
              <a:latin typeface="Calibri" pitchFamily="34" charset="0"/>
            </a:endParaRPr>
          </a:p>
          <a:p>
            <a:pPr>
              <a:defRPr/>
            </a:pPr>
            <a:r>
              <a:rPr lang="en-GB" sz="3600">
                <a:effectLst>
                  <a:outerShdw blurRad="38100" dist="38100" dir="2700000" algn="tl">
                    <a:srgbClr val="C0C0C0"/>
                  </a:outerShdw>
                </a:effectLst>
                <a:latin typeface="Calibri" pitchFamily="34" charset="0"/>
              </a:rPr>
              <a:t>25 </a:t>
            </a:r>
            <a:r>
              <a:rPr lang="bg-BG" sz="3600">
                <a:effectLst>
                  <a:outerShdw blurRad="38100" dist="38100" dir="2700000" algn="tl">
                    <a:srgbClr val="C0C0C0"/>
                  </a:outerShdw>
                </a:effectLst>
                <a:latin typeface="Calibri" pitchFamily="34" charset="0"/>
              </a:rPr>
              <a:t>мил. ферми</a:t>
            </a:r>
            <a:endParaRPr lang="en-GB" sz="3600">
              <a:effectLst>
                <a:outerShdw blurRad="38100" dist="38100" dir="2700000" algn="tl">
                  <a:srgbClr val="C0C0C0"/>
                </a:outerShdw>
              </a:effectLst>
              <a:latin typeface="Calibri" pitchFamily="34" charset="0"/>
            </a:endParaRPr>
          </a:p>
          <a:p>
            <a:pPr>
              <a:defRPr/>
            </a:pPr>
            <a:r>
              <a:rPr lang="bg-BG" sz="3600">
                <a:effectLst>
                  <a:outerShdw blurRad="38100" dist="38100" dir="2700000" algn="tl">
                    <a:srgbClr val="C0C0C0"/>
                  </a:outerShdw>
                </a:effectLst>
                <a:latin typeface="Calibri" pitchFamily="34" charset="0"/>
              </a:rPr>
              <a:t>1</a:t>
            </a:r>
            <a:r>
              <a:rPr lang="en-GB" sz="3600">
                <a:effectLst>
                  <a:outerShdw blurRad="38100" dist="38100" dir="2700000" algn="tl">
                    <a:srgbClr val="C0C0C0"/>
                  </a:outerShdw>
                </a:effectLst>
                <a:latin typeface="Calibri" pitchFamily="34" charset="0"/>
              </a:rPr>
              <a:t>50 </a:t>
            </a:r>
            <a:r>
              <a:rPr lang="bg-BG" sz="3600">
                <a:effectLst>
                  <a:outerShdw blurRad="38100" dist="38100" dir="2700000" algn="tl">
                    <a:srgbClr val="C0C0C0"/>
                  </a:outerShdw>
                </a:effectLst>
                <a:latin typeface="Calibri" pitchFamily="34" charset="0"/>
              </a:rPr>
              <a:t>мил. работни места</a:t>
            </a:r>
            <a:endParaRPr lang="en-GB" sz="3600">
              <a:effectLst>
                <a:outerShdw blurRad="38100" dist="38100" dir="2700000" algn="tl">
                  <a:srgbClr val="C0C0C0"/>
                </a:outerShdw>
              </a:effectLst>
              <a:latin typeface="Calibri" pitchFamily="34" charset="0"/>
            </a:endParaRPr>
          </a:p>
        </p:txBody>
      </p:sp>
      <p:pic>
        <p:nvPicPr>
          <p:cNvPr id="25" name="Picture 2"/>
          <p:cNvPicPr>
            <a:picLocks noChangeAspect="1" noChangeArrowheads="1"/>
          </p:cNvPicPr>
          <p:nvPr/>
        </p:nvPicPr>
        <p:blipFill>
          <a:blip r:embed="rId4"/>
          <a:srcRect/>
          <a:stretch>
            <a:fillRect/>
          </a:stretch>
        </p:blipFill>
        <p:spPr bwMode="auto">
          <a:xfrm>
            <a:off x="228600" y="2590800"/>
            <a:ext cx="2493963" cy="1674813"/>
          </a:xfrm>
          <a:prstGeom prst="rect">
            <a:avLst/>
          </a:prstGeom>
          <a:noFill/>
          <a:ln w="9525">
            <a:noFill/>
            <a:miter lim="800000"/>
            <a:headEnd/>
            <a:tailEnd/>
          </a:ln>
        </p:spPr>
      </p:pic>
      <p:pic>
        <p:nvPicPr>
          <p:cNvPr id="26" name="Picture 3"/>
          <p:cNvPicPr>
            <a:picLocks noChangeAspect="1" noChangeArrowheads="1"/>
          </p:cNvPicPr>
          <p:nvPr/>
        </p:nvPicPr>
        <p:blipFill>
          <a:blip r:embed="rId5"/>
          <a:srcRect/>
          <a:stretch>
            <a:fillRect/>
          </a:stretch>
        </p:blipFill>
        <p:spPr bwMode="auto">
          <a:xfrm>
            <a:off x="1905000" y="0"/>
            <a:ext cx="1789113" cy="1322388"/>
          </a:xfrm>
          <a:prstGeom prst="rect">
            <a:avLst/>
          </a:prstGeom>
          <a:noFill/>
          <a:ln w="9525">
            <a:noFill/>
            <a:miter lim="800000"/>
            <a:headEnd/>
            <a:tailEnd/>
          </a:ln>
        </p:spPr>
      </p:pic>
      <p:pic>
        <p:nvPicPr>
          <p:cNvPr id="30" name="Picture 6"/>
          <p:cNvPicPr>
            <a:picLocks noChangeAspect="1" noChangeArrowheads="1"/>
          </p:cNvPicPr>
          <p:nvPr/>
        </p:nvPicPr>
        <p:blipFill>
          <a:blip r:embed="rId6"/>
          <a:srcRect/>
          <a:stretch>
            <a:fillRect/>
          </a:stretch>
        </p:blipFill>
        <p:spPr bwMode="auto">
          <a:xfrm>
            <a:off x="6400800" y="5410200"/>
            <a:ext cx="1458913" cy="1231900"/>
          </a:xfrm>
          <a:prstGeom prst="rect">
            <a:avLst/>
          </a:prstGeom>
          <a:noFill/>
          <a:ln w="9525">
            <a:noFill/>
            <a:miter lim="800000"/>
            <a:headEnd/>
            <a:tailEnd/>
          </a:ln>
        </p:spPr>
      </p:pic>
      <p:pic>
        <p:nvPicPr>
          <p:cNvPr id="32" name="Picture 5"/>
          <p:cNvPicPr>
            <a:picLocks noChangeAspect="1" noChangeArrowheads="1"/>
          </p:cNvPicPr>
          <p:nvPr/>
        </p:nvPicPr>
        <p:blipFill>
          <a:blip r:embed="rId7"/>
          <a:srcRect/>
          <a:stretch>
            <a:fillRect/>
          </a:stretch>
        </p:blipFill>
        <p:spPr bwMode="auto">
          <a:xfrm>
            <a:off x="4156075" y="4833938"/>
            <a:ext cx="1689100" cy="898525"/>
          </a:xfrm>
          <a:prstGeom prst="rect">
            <a:avLst/>
          </a:prstGeom>
          <a:noFill/>
          <a:ln w="9525">
            <a:noFill/>
            <a:miter lim="800000"/>
            <a:headEnd/>
            <a:tailEnd/>
          </a:ln>
        </p:spPr>
      </p:pic>
      <p:sp>
        <p:nvSpPr>
          <p:cNvPr id="3" name="TextBox 28"/>
          <p:cNvSpPr txBox="1"/>
          <p:nvPr/>
        </p:nvSpPr>
        <p:spPr>
          <a:xfrm>
            <a:off x="4267200" y="1447800"/>
            <a:ext cx="4876800" cy="641350"/>
          </a:xfrm>
          <a:prstGeom prst="rect">
            <a:avLst/>
          </a:prstGeom>
          <a:noFill/>
        </p:spPr>
        <p:txBody>
          <a:bodyPr>
            <a:spAutoFit/>
          </a:bodyPr>
          <a:lstStyle/>
          <a:p>
            <a:r>
              <a:rPr lang="en-US" sz="3600">
                <a:solidFill>
                  <a:srgbClr val="FF0000"/>
                </a:solidFill>
                <a:effectLst>
                  <a:outerShdw blurRad="38100" dist="38100" dir="2700000" algn="tl">
                    <a:srgbClr val="C0C0C0"/>
                  </a:outerShdw>
                </a:effectLst>
                <a:latin typeface="Calibri" pitchFamily="34" charset="0"/>
              </a:rPr>
              <a:t>99,8% </a:t>
            </a:r>
            <a:r>
              <a:rPr lang="bg-BG" sz="3600">
                <a:solidFill>
                  <a:srgbClr val="FF0000"/>
                </a:solidFill>
                <a:effectLst>
                  <a:outerShdw blurRad="38100" dist="38100" dir="2700000" algn="tl">
                    <a:srgbClr val="C0C0C0"/>
                  </a:outerShdw>
                </a:effectLst>
              </a:rPr>
              <a:t>отпадък</a:t>
            </a:r>
            <a:endParaRPr lang="en-GB" sz="3600">
              <a:solidFill>
                <a:srgbClr val="FF0000"/>
              </a:solidFill>
              <a:effectLst>
                <a:outerShdw blurRad="38100" dist="38100" dir="2700000" algn="tl">
                  <a:srgbClr val="C0C0C0"/>
                </a:outerShdw>
              </a:effectLst>
            </a:endParaRPr>
          </a:p>
        </p:txBody>
      </p:sp>
      <p:sp>
        <p:nvSpPr>
          <p:cNvPr id="4" name="TextBox 28"/>
          <p:cNvSpPr txBox="1"/>
          <p:nvPr/>
        </p:nvSpPr>
        <p:spPr>
          <a:xfrm>
            <a:off x="5562600" y="3429000"/>
            <a:ext cx="3581400" cy="519113"/>
          </a:xfrm>
          <a:prstGeom prst="rect">
            <a:avLst/>
          </a:prstGeom>
          <a:noFill/>
        </p:spPr>
        <p:txBody>
          <a:bodyPr>
            <a:spAutoFit/>
          </a:bodyPr>
          <a:lstStyle/>
          <a:p>
            <a:r>
              <a:rPr lang="bg-BG" sz="2800" b="1">
                <a:solidFill>
                  <a:srgbClr val="FF0000"/>
                </a:solidFill>
                <a:effectLst>
                  <a:outerShdw blurRad="38100" dist="38100" dir="2700000" algn="tl">
                    <a:srgbClr val="C0C0C0"/>
                  </a:outerShdw>
                </a:effectLst>
              </a:rPr>
              <a:t>0</a:t>
            </a:r>
            <a:r>
              <a:rPr lang="en-US" sz="2800" b="1">
                <a:solidFill>
                  <a:srgbClr val="FF0000"/>
                </a:solidFill>
                <a:effectLst>
                  <a:outerShdw blurRad="38100" dist="38100" dir="2700000" algn="tl">
                    <a:srgbClr val="C0C0C0"/>
                  </a:outerShdw>
                </a:effectLst>
              </a:rPr>
              <a:t>,</a:t>
            </a:r>
            <a:r>
              <a:rPr lang="bg-BG" sz="2800" b="1">
                <a:solidFill>
                  <a:srgbClr val="FF0000"/>
                </a:solidFill>
                <a:effectLst>
                  <a:outerShdw blurRad="38100" dist="38100" dir="2700000" algn="tl">
                    <a:srgbClr val="C0C0C0"/>
                  </a:outerShdw>
                </a:effectLst>
              </a:rPr>
              <a:t>2</a:t>
            </a:r>
            <a:r>
              <a:rPr lang="en-US" sz="2800" b="1">
                <a:solidFill>
                  <a:srgbClr val="FF0000"/>
                </a:solidFill>
                <a:effectLst>
                  <a:outerShdw blurRad="38100" dist="38100" dir="2700000" algn="tl">
                    <a:srgbClr val="C0C0C0"/>
                  </a:outerShdw>
                </a:effectLst>
              </a:rPr>
              <a:t>% = </a:t>
            </a:r>
            <a:r>
              <a:rPr lang="bg-BG" sz="2800" b="1">
                <a:solidFill>
                  <a:srgbClr val="FF0000"/>
                </a:solidFill>
                <a:effectLst>
                  <a:outerShdw blurRad="38100" dist="38100" dir="2700000" algn="tl">
                    <a:srgbClr val="C0C0C0"/>
                  </a:outerShdw>
                </a:effectLst>
              </a:rPr>
              <a:t>чаша кафе</a:t>
            </a:r>
            <a:endParaRPr lang="en-GB" sz="2800" b="1">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nodePh="1">
                                  <p:stCondLst>
                                    <p:cond delay="0"/>
                                  </p:stCondLst>
                                  <p:endCondLst>
                                    <p:cond evt="begin" delay="0">
                                      <p:tn val="23"/>
                                    </p:cond>
                                  </p:end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up)">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6"/>
          <p:cNvPicPr>
            <a:picLocks noChangeAspect="1" noChangeArrowheads="1"/>
          </p:cNvPicPr>
          <p:nvPr/>
        </p:nvPicPr>
        <p:blipFill>
          <a:blip r:embed="rId3"/>
          <a:srcRect/>
          <a:stretch>
            <a:fillRect/>
          </a:stretch>
        </p:blipFill>
        <p:spPr bwMode="auto">
          <a:xfrm>
            <a:off x="7685088" y="0"/>
            <a:ext cx="1458912" cy="1231900"/>
          </a:xfrm>
          <a:prstGeom prst="rect">
            <a:avLst/>
          </a:prstGeom>
          <a:noFill/>
          <a:ln w="9525">
            <a:noFill/>
            <a:miter lim="800000"/>
            <a:headEnd/>
            <a:tailEnd/>
          </a:ln>
        </p:spPr>
      </p:pic>
      <p:grpSp>
        <p:nvGrpSpPr>
          <p:cNvPr id="44" name="Group 43"/>
          <p:cNvGrpSpPr>
            <a:grpSpLocks/>
          </p:cNvGrpSpPr>
          <p:nvPr/>
        </p:nvGrpSpPr>
        <p:grpSpPr bwMode="auto">
          <a:xfrm>
            <a:off x="2963863" y="290513"/>
            <a:ext cx="5356225" cy="1844675"/>
            <a:chOff x="2964639" y="291001"/>
            <a:chExt cx="5355547" cy="1843747"/>
          </a:xfrm>
        </p:grpSpPr>
        <p:sp>
          <p:nvSpPr>
            <p:cNvPr id="71716" name="TextBox 5"/>
            <p:cNvSpPr txBox="1">
              <a:spLocks noChangeArrowheads="1"/>
            </p:cNvSpPr>
            <p:nvPr/>
          </p:nvSpPr>
          <p:spPr bwMode="auto">
            <a:xfrm>
              <a:off x="2964639" y="291001"/>
              <a:ext cx="1500198" cy="369332"/>
            </a:xfrm>
            <a:prstGeom prst="rect">
              <a:avLst/>
            </a:prstGeom>
            <a:noFill/>
            <a:ln w="9525">
              <a:noFill/>
              <a:miter lim="800000"/>
              <a:headEnd/>
              <a:tailEnd/>
            </a:ln>
          </p:spPr>
          <p:txBody>
            <a:bodyPr>
              <a:spAutoFit/>
            </a:bodyPr>
            <a:lstStyle/>
            <a:p>
              <a:r>
                <a:rPr lang="bg-BG" b="1">
                  <a:latin typeface="Calibri" pitchFamily="34" charset="0"/>
                </a:rPr>
                <a:t>ХРАСТ</a:t>
              </a:r>
              <a:endParaRPr lang="en-GB" b="1">
                <a:latin typeface="Calibri" pitchFamily="34" charset="0"/>
              </a:endParaRPr>
            </a:p>
          </p:txBody>
        </p:sp>
        <p:sp>
          <p:nvSpPr>
            <p:cNvPr id="71717" name="TextBox 6"/>
            <p:cNvSpPr txBox="1">
              <a:spLocks noChangeArrowheads="1"/>
            </p:cNvSpPr>
            <p:nvPr/>
          </p:nvSpPr>
          <p:spPr bwMode="auto">
            <a:xfrm>
              <a:off x="4878717" y="1267533"/>
              <a:ext cx="1500198" cy="369332"/>
            </a:xfrm>
            <a:prstGeom prst="rect">
              <a:avLst/>
            </a:prstGeom>
            <a:noFill/>
            <a:ln w="9525">
              <a:noFill/>
              <a:miter lim="800000"/>
              <a:headEnd/>
              <a:tailEnd/>
            </a:ln>
          </p:spPr>
          <p:txBody>
            <a:bodyPr>
              <a:spAutoFit/>
            </a:bodyPr>
            <a:lstStyle/>
            <a:p>
              <a:r>
                <a:rPr lang="bg-BG" b="1">
                  <a:latin typeface="Calibri" pitchFamily="34" charset="0"/>
                </a:rPr>
                <a:t>ЯДКА</a:t>
              </a:r>
              <a:endParaRPr lang="en-GB" b="1">
                <a:latin typeface="Calibri" pitchFamily="34" charset="0"/>
              </a:endParaRPr>
            </a:p>
          </p:txBody>
        </p:sp>
        <p:sp>
          <p:nvSpPr>
            <p:cNvPr id="71718" name="TextBox 7"/>
            <p:cNvSpPr txBox="1">
              <a:spLocks noChangeArrowheads="1"/>
            </p:cNvSpPr>
            <p:nvPr/>
          </p:nvSpPr>
          <p:spPr bwMode="auto">
            <a:xfrm>
              <a:off x="6503861" y="1765416"/>
              <a:ext cx="1816325" cy="369332"/>
            </a:xfrm>
            <a:prstGeom prst="rect">
              <a:avLst/>
            </a:prstGeom>
            <a:noFill/>
            <a:ln w="9525">
              <a:noFill/>
              <a:miter lim="800000"/>
              <a:headEnd/>
              <a:tailEnd/>
            </a:ln>
          </p:spPr>
          <p:txBody>
            <a:bodyPr>
              <a:spAutoFit/>
            </a:bodyPr>
            <a:lstStyle/>
            <a:p>
              <a:r>
                <a:rPr lang="bg-BG" b="1">
                  <a:latin typeface="Calibri" pitchFamily="34" charset="0"/>
                </a:rPr>
                <a:t>ПЕЧЕНИ ЗЪРНА</a:t>
              </a:r>
              <a:endParaRPr lang="en-GB" b="1">
                <a:latin typeface="Calibri" pitchFamily="34" charset="0"/>
              </a:endParaRPr>
            </a:p>
          </p:txBody>
        </p:sp>
        <p:sp>
          <p:nvSpPr>
            <p:cNvPr id="11" name="Right Arrow 10"/>
            <p:cNvSpPr/>
            <p:nvPr/>
          </p:nvSpPr>
          <p:spPr>
            <a:xfrm rot="2067543">
              <a:off x="4477334" y="617861"/>
              <a:ext cx="857141" cy="49981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2" name="Right Arrow 31"/>
            <p:cNvSpPr/>
            <p:nvPr/>
          </p:nvSpPr>
          <p:spPr>
            <a:xfrm rot="1033213">
              <a:off x="5905904" y="1163687"/>
              <a:ext cx="857141" cy="49981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3" name="Right Arrow 32"/>
            <p:cNvSpPr/>
            <p:nvPr/>
          </p:nvSpPr>
          <p:spPr>
            <a:xfrm rot="19179986">
              <a:off x="7050347" y="1024057"/>
              <a:ext cx="796824" cy="49981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45" name="Group 44"/>
          <p:cNvGrpSpPr>
            <a:grpSpLocks/>
          </p:cNvGrpSpPr>
          <p:nvPr/>
        </p:nvGrpSpPr>
        <p:grpSpPr bwMode="auto">
          <a:xfrm>
            <a:off x="282575" y="617538"/>
            <a:ext cx="6575425" cy="5600700"/>
            <a:chOff x="282444" y="617622"/>
            <a:chExt cx="6575572" cy="5600849"/>
          </a:xfrm>
        </p:grpSpPr>
        <p:sp>
          <p:nvSpPr>
            <p:cNvPr id="71701" name="TextBox 8"/>
            <p:cNvSpPr txBox="1">
              <a:spLocks noChangeArrowheads="1"/>
            </p:cNvSpPr>
            <p:nvPr/>
          </p:nvSpPr>
          <p:spPr bwMode="auto">
            <a:xfrm>
              <a:off x="5182534" y="2819392"/>
              <a:ext cx="1500198" cy="369332"/>
            </a:xfrm>
            <a:prstGeom prst="rect">
              <a:avLst/>
            </a:prstGeom>
            <a:noFill/>
            <a:ln w="9525">
              <a:noFill/>
              <a:miter lim="800000"/>
              <a:headEnd/>
              <a:tailEnd/>
            </a:ln>
          </p:spPr>
          <p:txBody>
            <a:bodyPr>
              <a:spAutoFit/>
            </a:bodyPr>
            <a:lstStyle/>
            <a:p>
              <a:r>
                <a:rPr lang="bg-BG" b="1">
                  <a:latin typeface="Calibri" pitchFamily="34" charset="0"/>
                </a:rPr>
                <a:t>ЦЕЛУОЗА</a:t>
              </a:r>
              <a:endParaRPr lang="en-GB" b="1">
                <a:latin typeface="Calibri" pitchFamily="34" charset="0"/>
              </a:endParaRPr>
            </a:p>
          </p:txBody>
        </p:sp>
        <p:sp>
          <p:nvSpPr>
            <p:cNvPr id="71702" name="TextBox 9"/>
            <p:cNvSpPr txBox="1">
              <a:spLocks noChangeArrowheads="1"/>
            </p:cNvSpPr>
            <p:nvPr/>
          </p:nvSpPr>
          <p:spPr bwMode="auto">
            <a:xfrm>
              <a:off x="1500166" y="1142984"/>
              <a:ext cx="2214572" cy="369332"/>
            </a:xfrm>
            <a:prstGeom prst="rect">
              <a:avLst/>
            </a:prstGeom>
            <a:noFill/>
            <a:ln w="9525">
              <a:noFill/>
              <a:miter lim="800000"/>
              <a:headEnd/>
              <a:tailEnd/>
            </a:ln>
          </p:spPr>
          <p:txBody>
            <a:bodyPr>
              <a:spAutoFit/>
            </a:bodyPr>
            <a:lstStyle/>
            <a:p>
              <a:r>
                <a:rPr lang="bg-BG" b="1">
                  <a:latin typeface="Calibri" pitchFamily="34" charset="0"/>
                </a:rPr>
                <a:t>РАСТИТЕЛЕН ТОР</a:t>
              </a:r>
              <a:endParaRPr lang="en-GB" b="1">
                <a:latin typeface="Calibri" pitchFamily="34" charset="0"/>
              </a:endParaRPr>
            </a:p>
          </p:txBody>
        </p:sp>
        <p:sp>
          <p:nvSpPr>
            <p:cNvPr id="71703" name="TextBox 24"/>
            <p:cNvSpPr txBox="1">
              <a:spLocks noChangeArrowheads="1"/>
            </p:cNvSpPr>
            <p:nvPr/>
          </p:nvSpPr>
          <p:spPr bwMode="auto">
            <a:xfrm>
              <a:off x="5357795" y="4143553"/>
              <a:ext cx="1500221" cy="916012"/>
            </a:xfrm>
            <a:prstGeom prst="rect">
              <a:avLst/>
            </a:prstGeom>
            <a:noFill/>
            <a:ln w="9525">
              <a:noFill/>
              <a:miter lim="800000"/>
              <a:headEnd/>
              <a:tailEnd/>
            </a:ln>
          </p:spPr>
          <p:txBody>
            <a:bodyPr>
              <a:spAutoFit/>
            </a:bodyPr>
            <a:lstStyle/>
            <a:p>
              <a:r>
                <a:rPr lang="bg-BG" b="1">
                  <a:latin typeface="Calibri" pitchFamily="34" charset="0"/>
                </a:rPr>
                <a:t>ГЪБИ ШИЙТАКЕ</a:t>
              </a:r>
              <a:r>
                <a:rPr lang="en-US" b="1">
                  <a:latin typeface="Calibri" pitchFamily="34" charset="0"/>
                </a:rPr>
                <a:t> -60</a:t>
              </a:r>
              <a:r>
                <a:rPr lang="bg-BG" b="1">
                  <a:latin typeface="Calibri" pitchFamily="34" charset="0"/>
                </a:rPr>
                <a:t> </a:t>
              </a:r>
              <a:r>
                <a:rPr lang="en-US" b="1">
                  <a:latin typeface="Calibri" pitchFamily="34" charset="0"/>
                </a:rPr>
                <a:t>/</a:t>
              </a:r>
              <a:r>
                <a:rPr lang="bg-BG" b="1">
                  <a:latin typeface="Calibri" pitchFamily="34" charset="0"/>
                </a:rPr>
                <a:t> 100 кг.</a:t>
              </a:r>
              <a:endParaRPr lang="en-GB" b="1">
                <a:latin typeface="Calibri" pitchFamily="34" charset="0"/>
              </a:endParaRPr>
            </a:p>
          </p:txBody>
        </p:sp>
        <p:sp>
          <p:nvSpPr>
            <p:cNvPr id="71704" name="TextBox 26"/>
            <p:cNvSpPr txBox="1">
              <a:spLocks noChangeArrowheads="1"/>
            </p:cNvSpPr>
            <p:nvPr/>
          </p:nvSpPr>
          <p:spPr bwMode="auto">
            <a:xfrm>
              <a:off x="4357686" y="5572140"/>
              <a:ext cx="1500198" cy="646331"/>
            </a:xfrm>
            <a:prstGeom prst="rect">
              <a:avLst/>
            </a:prstGeom>
            <a:noFill/>
            <a:ln w="9525">
              <a:noFill/>
              <a:miter lim="800000"/>
              <a:headEnd/>
              <a:tailEnd/>
            </a:ln>
          </p:spPr>
          <p:txBody>
            <a:bodyPr>
              <a:spAutoFit/>
            </a:bodyPr>
            <a:lstStyle/>
            <a:p>
              <a:r>
                <a:rPr lang="bg-BG" b="1">
                  <a:latin typeface="Calibri" pitchFamily="34" charset="0"/>
                </a:rPr>
                <a:t>РАСТИТЕЛНА СРЕДА</a:t>
              </a:r>
              <a:endParaRPr lang="en-GB" b="1">
                <a:latin typeface="Calibri" pitchFamily="34" charset="0"/>
              </a:endParaRPr>
            </a:p>
          </p:txBody>
        </p:sp>
        <p:sp>
          <p:nvSpPr>
            <p:cNvPr id="71705" name="TextBox 27"/>
            <p:cNvSpPr txBox="1">
              <a:spLocks noChangeArrowheads="1"/>
            </p:cNvSpPr>
            <p:nvPr/>
          </p:nvSpPr>
          <p:spPr bwMode="auto">
            <a:xfrm>
              <a:off x="2214545" y="4714884"/>
              <a:ext cx="2250291" cy="369332"/>
            </a:xfrm>
            <a:prstGeom prst="rect">
              <a:avLst/>
            </a:prstGeom>
            <a:noFill/>
            <a:ln w="9525">
              <a:noFill/>
              <a:miter lim="800000"/>
              <a:headEnd/>
              <a:tailEnd/>
            </a:ln>
          </p:spPr>
          <p:txBody>
            <a:bodyPr>
              <a:spAutoFit/>
            </a:bodyPr>
            <a:lstStyle/>
            <a:p>
              <a:r>
                <a:rPr lang="bg-BG" b="1">
                  <a:latin typeface="Calibri" pitchFamily="34" charset="0"/>
                </a:rPr>
                <a:t>ХРАНА ЗА ЖИВОТНИ</a:t>
              </a:r>
              <a:endParaRPr lang="en-GB" b="1">
                <a:latin typeface="Calibri" pitchFamily="34" charset="0"/>
              </a:endParaRPr>
            </a:p>
          </p:txBody>
        </p:sp>
        <p:sp>
          <p:nvSpPr>
            <p:cNvPr id="71706" name="TextBox 28"/>
            <p:cNvSpPr txBox="1">
              <a:spLocks noChangeArrowheads="1"/>
            </p:cNvSpPr>
            <p:nvPr/>
          </p:nvSpPr>
          <p:spPr bwMode="auto">
            <a:xfrm>
              <a:off x="1071538" y="3571876"/>
              <a:ext cx="1500198" cy="369332"/>
            </a:xfrm>
            <a:prstGeom prst="rect">
              <a:avLst/>
            </a:prstGeom>
            <a:noFill/>
            <a:ln w="9525">
              <a:noFill/>
              <a:miter lim="800000"/>
              <a:headEnd/>
              <a:tailEnd/>
            </a:ln>
          </p:spPr>
          <p:txBody>
            <a:bodyPr>
              <a:spAutoFit/>
            </a:bodyPr>
            <a:lstStyle/>
            <a:p>
              <a:r>
                <a:rPr lang="bg-BG" b="1">
                  <a:latin typeface="Calibri" pitchFamily="34" charset="0"/>
                </a:rPr>
                <a:t>КОЗИ</a:t>
              </a:r>
              <a:endParaRPr lang="en-GB" b="1">
                <a:latin typeface="Calibri" pitchFamily="34" charset="0"/>
              </a:endParaRPr>
            </a:p>
          </p:txBody>
        </p:sp>
        <p:sp>
          <p:nvSpPr>
            <p:cNvPr id="71707" name="TextBox 29"/>
            <p:cNvSpPr txBox="1">
              <a:spLocks noChangeArrowheads="1"/>
            </p:cNvSpPr>
            <p:nvPr/>
          </p:nvSpPr>
          <p:spPr bwMode="auto">
            <a:xfrm>
              <a:off x="282444" y="2238359"/>
              <a:ext cx="2357455" cy="369332"/>
            </a:xfrm>
            <a:prstGeom prst="rect">
              <a:avLst/>
            </a:prstGeom>
            <a:noFill/>
            <a:ln w="9525">
              <a:noFill/>
              <a:miter lim="800000"/>
              <a:headEnd/>
              <a:tailEnd/>
            </a:ln>
          </p:spPr>
          <p:txBody>
            <a:bodyPr>
              <a:spAutoFit/>
            </a:bodyPr>
            <a:lstStyle/>
            <a:p>
              <a:r>
                <a:rPr lang="bg-BG" b="1">
                  <a:latin typeface="Calibri" pitchFamily="34" charset="0"/>
                </a:rPr>
                <a:t>ЖИВОТИНСКА ТОР</a:t>
              </a:r>
              <a:endParaRPr lang="en-GB" b="1">
                <a:latin typeface="Calibri" pitchFamily="34" charset="0"/>
              </a:endParaRPr>
            </a:p>
          </p:txBody>
        </p:sp>
        <p:sp>
          <p:nvSpPr>
            <p:cNvPr id="34" name="Right Arrow 33"/>
            <p:cNvSpPr/>
            <p:nvPr/>
          </p:nvSpPr>
          <p:spPr>
            <a:xfrm rot="12487031">
              <a:off x="3347976" y="5211969"/>
              <a:ext cx="857269" cy="500075"/>
            </a:xfrm>
            <a:prstGeom prst="rightArrow">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5" name="Right Arrow 34"/>
            <p:cNvSpPr/>
            <p:nvPr/>
          </p:nvSpPr>
          <p:spPr>
            <a:xfrm rot="5722320">
              <a:off x="5504641" y="3485517"/>
              <a:ext cx="857273" cy="500074"/>
            </a:xfrm>
            <a:prstGeom prst="rightArrow">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6" name="Right Arrow 35"/>
            <p:cNvSpPr/>
            <p:nvPr/>
          </p:nvSpPr>
          <p:spPr>
            <a:xfrm rot="7771143">
              <a:off x="5037905" y="4882555"/>
              <a:ext cx="857273" cy="500074"/>
            </a:xfrm>
            <a:prstGeom prst="rightArrow">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8" name="Right Arrow 37"/>
            <p:cNvSpPr/>
            <p:nvPr/>
          </p:nvSpPr>
          <p:spPr>
            <a:xfrm rot="13698155">
              <a:off x="1758057" y="4093546"/>
              <a:ext cx="857273" cy="500074"/>
            </a:xfrm>
            <a:prstGeom prst="rightArrow">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9" name="Right Arrow 38"/>
            <p:cNvSpPr/>
            <p:nvPr/>
          </p:nvSpPr>
          <p:spPr>
            <a:xfrm rot="15368643">
              <a:off x="773785" y="2869551"/>
              <a:ext cx="857273" cy="500074"/>
            </a:xfrm>
            <a:prstGeom prst="rightArrow">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1" name="Right Arrow 40"/>
            <p:cNvSpPr/>
            <p:nvPr/>
          </p:nvSpPr>
          <p:spPr>
            <a:xfrm rot="4862283">
              <a:off x="5457015" y="2069430"/>
              <a:ext cx="857273" cy="500074"/>
            </a:xfrm>
            <a:prstGeom prst="rightArrow">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2" name="Right Arrow 41"/>
            <p:cNvSpPr/>
            <p:nvPr/>
          </p:nvSpPr>
          <p:spPr>
            <a:xfrm rot="18979994">
              <a:off x="982548" y="1584435"/>
              <a:ext cx="857269" cy="500076"/>
            </a:xfrm>
            <a:prstGeom prst="rightArrow">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3" name="Right Arrow 42"/>
            <p:cNvSpPr/>
            <p:nvPr/>
          </p:nvSpPr>
          <p:spPr>
            <a:xfrm rot="20124491">
              <a:off x="2077947" y="617622"/>
              <a:ext cx="857269" cy="500075"/>
            </a:xfrm>
            <a:prstGeom prst="rightArrow">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47" name="Right Arrow 46"/>
          <p:cNvSpPr/>
          <p:nvPr/>
        </p:nvSpPr>
        <p:spPr>
          <a:xfrm rot="2721156">
            <a:off x="6430169" y="3210719"/>
            <a:ext cx="857250" cy="500062"/>
          </a:xfrm>
          <a:prstGeom prst="rightArrow">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8" name="TextBox 47"/>
          <p:cNvSpPr txBox="1">
            <a:spLocks noChangeArrowheads="1"/>
          </p:cNvSpPr>
          <p:nvPr/>
        </p:nvSpPr>
        <p:spPr bwMode="auto">
          <a:xfrm>
            <a:off x="7643813" y="4038600"/>
            <a:ext cx="1500187" cy="366713"/>
          </a:xfrm>
          <a:prstGeom prst="rect">
            <a:avLst/>
          </a:prstGeom>
          <a:noFill/>
          <a:ln w="9525">
            <a:noFill/>
            <a:miter lim="800000"/>
            <a:headEnd/>
            <a:tailEnd/>
          </a:ln>
        </p:spPr>
        <p:txBody>
          <a:bodyPr>
            <a:spAutoFit/>
          </a:bodyPr>
          <a:lstStyle/>
          <a:p>
            <a:r>
              <a:rPr lang="bg-BG" b="1">
                <a:latin typeface="Calibri" pitchFamily="34" charset="0"/>
              </a:rPr>
              <a:t>ПЛАТ</a:t>
            </a:r>
            <a:endParaRPr lang="en-GB" b="1">
              <a:latin typeface="Calibri" pitchFamily="34" charset="0"/>
            </a:endParaRPr>
          </a:p>
        </p:txBody>
      </p:sp>
      <p:cxnSp>
        <p:nvCxnSpPr>
          <p:cNvPr id="3" name="Curved Connector 2"/>
          <p:cNvCxnSpPr/>
          <p:nvPr/>
        </p:nvCxnSpPr>
        <p:spPr>
          <a:xfrm rot="5400000">
            <a:off x="5706269" y="2832894"/>
            <a:ext cx="1928812" cy="692150"/>
          </a:xfrm>
          <a:prstGeom prst="curvedConnector3">
            <a:avLst>
              <a:gd name="adj1" fmla="val 19383"/>
            </a:avLst>
          </a:prstGeom>
          <a:ln>
            <a:tailEnd type="arrow"/>
          </a:ln>
        </p:spPr>
        <p:style>
          <a:lnRef idx="3">
            <a:schemeClr val="accent6"/>
          </a:lnRef>
          <a:fillRef idx="0">
            <a:schemeClr val="accent6"/>
          </a:fillRef>
          <a:effectRef idx="2">
            <a:schemeClr val="accent6"/>
          </a:effectRef>
          <a:fontRef idx="minor">
            <a:schemeClr val="tx1"/>
          </a:fontRef>
        </p:style>
      </p:cxnSp>
      <p:sp>
        <p:nvSpPr>
          <p:cNvPr id="49" name="TextBox 48"/>
          <p:cNvSpPr txBox="1">
            <a:spLocks noChangeArrowheads="1"/>
          </p:cNvSpPr>
          <p:nvPr/>
        </p:nvSpPr>
        <p:spPr bwMode="auto">
          <a:xfrm>
            <a:off x="7319963" y="419100"/>
            <a:ext cx="1824037" cy="369888"/>
          </a:xfrm>
          <a:prstGeom prst="rect">
            <a:avLst/>
          </a:prstGeom>
          <a:noFill/>
          <a:ln w="9525">
            <a:noFill/>
            <a:miter lim="800000"/>
            <a:headEnd/>
            <a:tailEnd/>
          </a:ln>
        </p:spPr>
        <p:txBody>
          <a:bodyPr>
            <a:spAutoFit/>
          </a:bodyPr>
          <a:lstStyle/>
          <a:p>
            <a:r>
              <a:rPr lang="bg-BG" b="1">
                <a:latin typeface="Calibri" pitchFamily="34" charset="0"/>
              </a:rPr>
              <a:t>НАПИТКА</a:t>
            </a:r>
            <a:endParaRPr lang="en-GB" b="1">
              <a:latin typeface="Calibri" pitchFamily="34" charset="0"/>
            </a:endParaRPr>
          </a:p>
        </p:txBody>
      </p:sp>
      <p:pic>
        <p:nvPicPr>
          <p:cNvPr id="2051" name="Picture 3"/>
          <p:cNvPicPr>
            <a:picLocks noChangeAspect="1" noChangeArrowheads="1"/>
          </p:cNvPicPr>
          <p:nvPr/>
        </p:nvPicPr>
        <p:blipFill>
          <a:blip r:embed="rId4"/>
          <a:srcRect/>
          <a:stretch>
            <a:fillRect/>
          </a:stretch>
        </p:blipFill>
        <p:spPr bwMode="auto">
          <a:xfrm>
            <a:off x="2286000" y="5638800"/>
            <a:ext cx="647700" cy="849313"/>
          </a:xfrm>
          <a:prstGeom prst="rect">
            <a:avLst/>
          </a:prstGeom>
          <a:noFill/>
          <a:ln w="9525">
            <a:noFill/>
            <a:miter lim="800000"/>
            <a:headEnd/>
            <a:tailEnd/>
          </a:ln>
        </p:spPr>
      </p:pic>
      <p:pic>
        <p:nvPicPr>
          <p:cNvPr id="60" name="Picture 3"/>
          <p:cNvPicPr>
            <a:picLocks noChangeAspect="1" noChangeArrowheads="1"/>
          </p:cNvPicPr>
          <p:nvPr/>
        </p:nvPicPr>
        <p:blipFill>
          <a:blip r:embed="rId4"/>
          <a:srcRect/>
          <a:stretch>
            <a:fillRect/>
          </a:stretch>
        </p:blipFill>
        <p:spPr bwMode="auto">
          <a:xfrm>
            <a:off x="879475" y="565150"/>
            <a:ext cx="647700" cy="849313"/>
          </a:xfrm>
          <a:prstGeom prst="rect">
            <a:avLst/>
          </a:prstGeom>
          <a:noFill/>
          <a:ln w="9525">
            <a:noFill/>
            <a:miter lim="800000"/>
            <a:headEnd/>
            <a:tailEnd/>
          </a:ln>
        </p:spPr>
      </p:pic>
      <p:pic>
        <p:nvPicPr>
          <p:cNvPr id="61" name="Picture 3"/>
          <p:cNvPicPr>
            <a:picLocks noChangeAspect="1" noChangeArrowheads="1"/>
          </p:cNvPicPr>
          <p:nvPr/>
        </p:nvPicPr>
        <p:blipFill>
          <a:blip r:embed="rId4"/>
          <a:srcRect/>
          <a:stretch>
            <a:fillRect/>
          </a:stretch>
        </p:blipFill>
        <p:spPr bwMode="auto">
          <a:xfrm>
            <a:off x="152400" y="5334000"/>
            <a:ext cx="647700" cy="849313"/>
          </a:xfrm>
          <a:prstGeom prst="rect">
            <a:avLst/>
          </a:prstGeom>
          <a:noFill/>
          <a:ln w="9525">
            <a:noFill/>
            <a:miter lim="800000"/>
            <a:headEnd/>
            <a:tailEnd/>
          </a:ln>
        </p:spPr>
      </p:pic>
      <p:pic>
        <p:nvPicPr>
          <p:cNvPr id="62" name="Picture 3"/>
          <p:cNvPicPr>
            <a:picLocks noChangeAspect="1" noChangeArrowheads="1"/>
          </p:cNvPicPr>
          <p:nvPr/>
        </p:nvPicPr>
        <p:blipFill>
          <a:blip r:embed="rId4"/>
          <a:srcRect/>
          <a:stretch>
            <a:fillRect/>
          </a:stretch>
        </p:blipFill>
        <p:spPr bwMode="auto">
          <a:xfrm>
            <a:off x="8459788" y="3732213"/>
            <a:ext cx="647700" cy="849312"/>
          </a:xfrm>
          <a:prstGeom prst="rect">
            <a:avLst/>
          </a:prstGeom>
          <a:noFill/>
          <a:ln w="9525">
            <a:noFill/>
            <a:miter lim="800000"/>
            <a:headEnd/>
            <a:tailEnd/>
          </a:ln>
        </p:spPr>
      </p:pic>
      <p:pic>
        <p:nvPicPr>
          <p:cNvPr id="63" name="Picture 3"/>
          <p:cNvPicPr>
            <a:picLocks noChangeAspect="1" noChangeArrowheads="1"/>
          </p:cNvPicPr>
          <p:nvPr/>
        </p:nvPicPr>
        <p:blipFill>
          <a:blip r:embed="rId4"/>
          <a:srcRect/>
          <a:stretch>
            <a:fillRect/>
          </a:stretch>
        </p:blipFill>
        <p:spPr bwMode="auto">
          <a:xfrm>
            <a:off x="8324850" y="5551488"/>
            <a:ext cx="647700" cy="847725"/>
          </a:xfrm>
          <a:prstGeom prst="rect">
            <a:avLst/>
          </a:prstGeom>
          <a:noFill/>
          <a:ln w="9525">
            <a:noFill/>
            <a:miter lim="800000"/>
            <a:headEnd/>
            <a:tailEnd/>
          </a:ln>
        </p:spPr>
      </p:pic>
      <p:pic>
        <p:nvPicPr>
          <p:cNvPr id="64" name="Picture 3"/>
          <p:cNvPicPr>
            <a:picLocks noChangeAspect="1" noChangeArrowheads="1"/>
          </p:cNvPicPr>
          <p:nvPr/>
        </p:nvPicPr>
        <p:blipFill>
          <a:blip r:embed="rId4"/>
          <a:srcRect/>
          <a:stretch>
            <a:fillRect/>
          </a:stretch>
        </p:blipFill>
        <p:spPr bwMode="auto">
          <a:xfrm>
            <a:off x="8496300" y="1066800"/>
            <a:ext cx="647700" cy="847725"/>
          </a:xfrm>
          <a:prstGeom prst="rect">
            <a:avLst/>
          </a:prstGeom>
          <a:noFill/>
          <a:ln w="9525">
            <a:noFill/>
            <a:miter lim="800000"/>
            <a:headEnd/>
            <a:tailEnd/>
          </a:ln>
        </p:spPr>
      </p:pic>
      <p:sp>
        <p:nvSpPr>
          <p:cNvPr id="97" name="TextBox 96"/>
          <p:cNvSpPr txBox="1">
            <a:spLocks noChangeArrowheads="1"/>
          </p:cNvSpPr>
          <p:nvPr/>
        </p:nvSpPr>
        <p:spPr bwMode="auto">
          <a:xfrm>
            <a:off x="6934200" y="6019800"/>
            <a:ext cx="1820863" cy="366713"/>
          </a:xfrm>
          <a:prstGeom prst="rect">
            <a:avLst/>
          </a:prstGeom>
          <a:noFill/>
          <a:ln w="9525">
            <a:noFill/>
            <a:miter lim="800000"/>
            <a:headEnd/>
            <a:tailEnd/>
          </a:ln>
        </p:spPr>
        <p:txBody>
          <a:bodyPr>
            <a:spAutoFit/>
          </a:bodyPr>
          <a:lstStyle/>
          <a:p>
            <a:r>
              <a:rPr lang="bg-BG" b="1">
                <a:latin typeface="Calibri" pitchFamily="34" charset="0"/>
              </a:rPr>
              <a:t>ПРОТЕИН</a:t>
            </a:r>
            <a:endParaRPr lang="en-GB" b="1">
              <a:latin typeface="Calibri" pitchFamily="34" charset="0"/>
            </a:endParaRPr>
          </a:p>
        </p:txBody>
      </p:sp>
      <p:sp>
        <p:nvSpPr>
          <p:cNvPr id="98" name="TextBox 97"/>
          <p:cNvSpPr txBox="1">
            <a:spLocks noChangeArrowheads="1"/>
          </p:cNvSpPr>
          <p:nvPr/>
        </p:nvSpPr>
        <p:spPr bwMode="auto">
          <a:xfrm>
            <a:off x="0" y="4929188"/>
            <a:ext cx="1820863" cy="369887"/>
          </a:xfrm>
          <a:prstGeom prst="rect">
            <a:avLst/>
          </a:prstGeom>
          <a:noFill/>
          <a:ln w="9525">
            <a:noFill/>
            <a:miter lim="800000"/>
            <a:headEnd/>
            <a:tailEnd/>
          </a:ln>
        </p:spPr>
        <p:txBody>
          <a:bodyPr>
            <a:spAutoFit/>
          </a:bodyPr>
          <a:lstStyle/>
          <a:p>
            <a:r>
              <a:rPr lang="bg-BG" b="1">
                <a:latin typeface="Calibri" pitchFamily="34" charset="0"/>
              </a:rPr>
              <a:t>ПРОТЕИН</a:t>
            </a:r>
            <a:endParaRPr lang="en-GB" b="1">
              <a:latin typeface="Calibri" pitchFamily="34" charset="0"/>
            </a:endParaRPr>
          </a:p>
        </p:txBody>
      </p:sp>
      <p:sp>
        <p:nvSpPr>
          <p:cNvPr id="99" name="Right Arrow 98"/>
          <p:cNvSpPr>
            <a:spLocks noChangeArrowheads="1"/>
          </p:cNvSpPr>
          <p:nvPr/>
        </p:nvSpPr>
        <p:spPr bwMode="auto">
          <a:xfrm rot="2721156">
            <a:off x="6603207" y="4902993"/>
            <a:ext cx="857250" cy="500063"/>
          </a:xfrm>
          <a:prstGeom prst="rightArrow">
            <a:avLst>
              <a:gd name="adj1" fmla="val 50000"/>
              <a:gd name="adj2" fmla="val 50000"/>
            </a:avLst>
          </a:prstGeom>
          <a:solidFill>
            <a:srgbClr val="FFFF00"/>
          </a:solidFill>
          <a:ln w="25400" algn="ctr">
            <a:solidFill>
              <a:schemeClr val="tx2"/>
            </a:solidFill>
            <a:miter lim="800000"/>
            <a:headEnd/>
            <a:tailEnd/>
          </a:ln>
        </p:spPr>
        <p:txBody>
          <a:bodyPr rot="10800000" vert="eaVert" anchor="ctr"/>
          <a:lstStyle/>
          <a:p>
            <a:pPr algn="ctr" fontAlgn="auto">
              <a:spcBef>
                <a:spcPts val="0"/>
              </a:spcBef>
              <a:spcAft>
                <a:spcPts val="0"/>
              </a:spcAft>
              <a:defRPr/>
            </a:pPr>
            <a:endParaRPr lang="en-GB">
              <a:solidFill>
                <a:schemeClr val="lt1"/>
              </a:solidFill>
              <a:latin typeface="+mn-lt"/>
              <a:cs typeface="+mn-cs"/>
            </a:endParaRPr>
          </a:p>
        </p:txBody>
      </p:sp>
      <p:sp>
        <p:nvSpPr>
          <p:cNvPr id="100" name="Right Arrow 99"/>
          <p:cNvSpPr/>
          <p:nvPr/>
        </p:nvSpPr>
        <p:spPr>
          <a:xfrm rot="7537912">
            <a:off x="456407" y="4140993"/>
            <a:ext cx="857250" cy="500063"/>
          </a:xfrm>
          <a:prstGeom prst="rightArrow">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0" name="Picture 4"/>
          <p:cNvPicPr>
            <a:picLocks noChangeAspect="1" noChangeArrowheads="1"/>
          </p:cNvPicPr>
          <p:nvPr/>
        </p:nvPicPr>
        <p:blipFill>
          <a:blip r:embed="rId5"/>
          <a:srcRect r="22639"/>
          <a:stretch>
            <a:fillRect/>
          </a:stretch>
        </p:blipFill>
        <p:spPr bwMode="auto">
          <a:xfrm>
            <a:off x="5273675" y="260350"/>
            <a:ext cx="912813" cy="811213"/>
          </a:xfrm>
          <a:prstGeom prst="rect">
            <a:avLst/>
          </a:prstGeom>
          <a:noFill/>
          <a:ln w="9525">
            <a:noFill/>
            <a:miter lim="800000"/>
            <a:headEnd/>
            <a:tailEnd/>
          </a:ln>
        </p:spPr>
      </p:pic>
      <p:pic>
        <p:nvPicPr>
          <p:cNvPr id="46" name="Picture 2"/>
          <p:cNvPicPr>
            <a:picLocks noChangeAspect="1" noChangeArrowheads="1"/>
          </p:cNvPicPr>
          <p:nvPr/>
        </p:nvPicPr>
        <p:blipFill>
          <a:blip r:embed="rId6"/>
          <a:srcRect/>
          <a:stretch>
            <a:fillRect/>
          </a:stretch>
        </p:blipFill>
        <p:spPr bwMode="auto">
          <a:xfrm>
            <a:off x="3362325" y="711200"/>
            <a:ext cx="962025" cy="646113"/>
          </a:xfrm>
          <a:prstGeom prst="rect">
            <a:avLst/>
          </a:prstGeom>
          <a:noFill/>
          <a:ln w="9525">
            <a:noFill/>
            <a:miter lim="800000"/>
            <a:headEnd/>
            <a:tailEnd/>
          </a:ln>
        </p:spPr>
      </p:pic>
      <p:pic>
        <p:nvPicPr>
          <p:cNvPr id="52" name="Picture 5"/>
          <p:cNvPicPr>
            <a:picLocks noChangeAspect="1" noChangeArrowheads="1"/>
          </p:cNvPicPr>
          <p:nvPr/>
        </p:nvPicPr>
        <p:blipFill>
          <a:blip r:embed="rId7"/>
          <a:srcRect/>
          <a:stretch>
            <a:fillRect/>
          </a:stretch>
        </p:blipFill>
        <p:spPr bwMode="auto">
          <a:xfrm>
            <a:off x="7239000" y="2438400"/>
            <a:ext cx="1689100" cy="9001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1"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heel(1)">
                                      <p:cBhvr>
                                        <p:cTn id="22" dur="20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par>
                          <p:cTn id="37" fill="hold">
                            <p:stCondLst>
                              <p:cond delay="0"/>
                            </p:stCondLst>
                            <p:childTnLst>
                              <p:par>
                                <p:cTn id="38" presetID="22" presetClass="entr" presetSubtype="1"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up)">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nodeType="click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2000"/>
                                        <p:tgtEl>
                                          <p:spTgt spid="64"/>
                                        </p:tgtEl>
                                      </p:cBhvr>
                                    </p:animEffect>
                                    <p:anim calcmode="lin" valueType="num">
                                      <p:cBhvr>
                                        <p:cTn id="46" dur="2000" fill="hold"/>
                                        <p:tgtEl>
                                          <p:spTgt spid="64"/>
                                        </p:tgtEl>
                                        <p:attrNameLst>
                                          <p:attrName>ppt_w</p:attrName>
                                        </p:attrNameLst>
                                      </p:cBhvr>
                                      <p:tavLst>
                                        <p:tav tm="0" fmla="#ppt_w*sin(2.5*pi*$)">
                                          <p:val>
                                            <p:fltVal val="0"/>
                                          </p:val>
                                        </p:tav>
                                        <p:tav tm="100000">
                                          <p:val>
                                            <p:fltVal val="1"/>
                                          </p:val>
                                        </p:tav>
                                      </p:tavLst>
                                    </p:anim>
                                    <p:anim calcmode="lin" valueType="num">
                                      <p:cBhvr>
                                        <p:cTn id="47" dur="2000" fill="hold"/>
                                        <p:tgtEl>
                                          <p:spTgt spid="64"/>
                                        </p:tgtEl>
                                        <p:attrNameLst>
                                          <p:attrName>ppt_h</p:attrName>
                                        </p:attrNameLst>
                                      </p:cBhvr>
                                      <p:tavLst>
                                        <p:tav tm="0">
                                          <p:val>
                                            <p:strVal val="#ppt_h"/>
                                          </p:val>
                                        </p:tav>
                                        <p:tav tm="100000">
                                          <p:val>
                                            <p:strVal val="#ppt_h"/>
                                          </p:val>
                                        </p:tav>
                                      </p:tavLst>
                                    </p:anim>
                                  </p:childTnLst>
                                </p:cTn>
                              </p:par>
                              <p:par>
                                <p:cTn id="48" presetID="45" presetClass="entr" presetSubtype="0" fill="hold" nodeType="with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fade">
                                      <p:cBhvr>
                                        <p:cTn id="50" dur="2000"/>
                                        <p:tgtEl>
                                          <p:spTgt spid="62"/>
                                        </p:tgtEl>
                                      </p:cBhvr>
                                    </p:animEffect>
                                    <p:anim calcmode="lin" valueType="num">
                                      <p:cBhvr>
                                        <p:cTn id="51" dur="2000" fill="hold"/>
                                        <p:tgtEl>
                                          <p:spTgt spid="62"/>
                                        </p:tgtEl>
                                        <p:attrNameLst>
                                          <p:attrName>ppt_w</p:attrName>
                                        </p:attrNameLst>
                                      </p:cBhvr>
                                      <p:tavLst>
                                        <p:tav tm="0" fmla="#ppt_w*sin(2.5*pi*$)">
                                          <p:val>
                                            <p:fltVal val="0"/>
                                          </p:val>
                                        </p:tav>
                                        <p:tav tm="100000">
                                          <p:val>
                                            <p:fltVal val="1"/>
                                          </p:val>
                                        </p:tav>
                                      </p:tavLst>
                                    </p:anim>
                                    <p:anim calcmode="lin" valueType="num">
                                      <p:cBhvr>
                                        <p:cTn id="52" dur="2000" fill="hold"/>
                                        <p:tgtEl>
                                          <p:spTgt spid="62"/>
                                        </p:tgtEl>
                                        <p:attrNameLst>
                                          <p:attrName>ppt_h</p:attrName>
                                        </p:attrNameLst>
                                      </p:cBhvr>
                                      <p:tavLst>
                                        <p:tav tm="0">
                                          <p:val>
                                            <p:strVal val="#ppt_h"/>
                                          </p:val>
                                        </p:tav>
                                        <p:tav tm="100000">
                                          <p:val>
                                            <p:strVal val="#ppt_h"/>
                                          </p:val>
                                        </p:tav>
                                      </p:tavLst>
                                    </p:anim>
                                  </p:childTnLst>
                                </p:cTn>
                              </p:par>
                              <p:par>
                                <p:cTn id="53" presetID="45" presetClass="entr" presetSubtype="0" fill="hold"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2000"/>
                                        <p:tgtEl>
                                          <p:spTgt spid="63"/>
                                        </p:tgtEl>
                                      </p:cBhvr>
                                    </p:animEffect>
                                    <p:anim calcmode="lin" valueType="num">
                                      <p:cBhvr>
                                        <p:cTn id="56" dur="2000" fill="hold"/>
                                        <p:tgtEl>
                                          <p:spTgt spid="63"/>
                                        </p:tgtEl>
                                        <p:attrNameLst>
                                          <p:attrName>ppt_w</p:attrName>
                                        </p:attrNameLst>
                                      </p:cBhvr>
                                      <p:tavLst>
                                        <p:tav tm="0" fmla="#ppt_w*sin(2.5*pi*$)">
                                          <p:val>
                                            <p:fltVal val="0"/>
                                          </p:val>
                                        </p:tav>
                                        <p:tav tm="100000">
                                          <p:val>
                                            <p:fltVal val="1"/>
                                          </p:val>
                                        </p:tav>
                                      </p:tavLst>
                                    </p:anim>
                                    <p:anim calcmode="lin" valueType="num">
                                      <p:cBhvr>
                                        <p:cTn id="57" dur="2000" fill="hold"/>
                                        <p:tgtEl>
                                          <p:spTgt spid="63"/>
                                        </p:tgtEl>
                                        <p:attrNameLst>
                                          <p:attrName>ppt_h</p:attrName>
                                        </p:attrNameLst>
                                      </p:cBhvr>
                                      <p:tavLst>
                                        <p:tav tm="0">
                                          <p:val>
                                            <p:strVal val="#ppt_h"/>
                                          </p:val>
                                        </p:tav>
                                        <p:tav tm="100000">
                                          <p:val>
                                            <p:strVal val="#ppt_h"/>
                                          </p:val>
                                        </p:tav>
                                      </p:tavLst>
                                    </p:anim>
                                  </p:childTnLst>
                                </p:cTn>
                              </p:par>
                              <p:par>
                                <p:cTn id="58" presetID="45" presetClass="entr" presetSubtype="0" fill="hold" nodeType="withEffect">
                                  <p:stCondLst>
                                    <p:cond delay="0"/>
                                  </p:stCondLst>
                                  <p:childTnLst>
                                    <p:set>
                                      <p:cBhvr>
                                        <p:cTn id="59" dur="1" fill="hold">
                                          <p:stCondLst>
                                            <p:cond delay="0"/>
                                          </p:stCondLst>
                                        </p:cTn>
                                        <p:tgtEl>
                                          <p:spTgt spid="2051"/>
                                        </p:tgtEl>
                                        <p:attrNameLst>
                                          <p:attrName>style.visibility</p:attrName>
                                        </p:attrNameLst>
                                      </p:cBhvr>
                                      <p:to>
                                        <p:strVal val="visible"/>
                                      </p:to>
                                    </p:set>
                                    <p:animEffect transition="in" filter="fade">
                                      <p:cBhvr>
                                        <p:cTn id="60" dur="2000"/>
                                        <p:tgtEl>
                                          <p:spTgt spid="2051"/>
                                        </p:tgtEl>
                                      </p:cBhvr>
                                    </p:animEffect>
                                    <p:anim calcmode="lin" valueType="num">
                                      <p:cBhvr>
                                        <p:cTn id="61" dur="2000" fill="hold"/>
                                        <p:tgtEl>
                                          <p:spTgt spid="2051"/>
                                        </p:tgtEl>
                                        <p:attrNameLst>
                                          <p:attrName>ppt_w</p:attrName>
                                        </p:attrNameLst>
                                      </p:cBhvr>
                                      <p:tavLst>
                                        <p:tav tm="0" fmla="#ppt_w*sin(2.5*pi*$)">
                                          <p:val>
                                            <p:fltVal val="0"/>
                                          </p:val>
                                        </p:tav>
                                        <p:tav tm="100000">
                                          <p:val>
                                            <p:fltVal val="1"/>
                                          </p:val>
                                        </p:tav>
                                      </p:tavLst>
                                    </p:anim>
                                    <p:anim calcmode="lin" valueType="num">
                                      <p:cBhvr>
                                        <p:cTn id="62" dur="2000" fill="hold"/>
                                        <p:tgtEl>
                                          <p:spTgt spid="2051"/>
                                        </p:tgtEl>
                                        <p:attrNameLst>
                                          <p:attrName>ppt_h</p:attrName>
                                        </p:attrNameLst>
                                      </p:cBhvr>
                                      <p:tavLst>
                                        <p:tav tm="0">
                                          <p:val>
                                            <p:strVal val="#ppt_h"/>
                                          </p:val>
                                        </p:tav>
                                        <p:tav tm="100000">
                                          <p:val>
                                            <p:strVal val="#ppt_h"/>
                                          </p:val>
                                        </p:tav>
                                      </p:tavLst>
                                    </p:anim>
                                  </p:childTnLst>
                                </p:cTn>
                              </p:par>
                              <p:par>
                                <p:cTn id="63" presetID="45" presetClass="entr" presetSubtype="0" fill="hold"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2000"/>
                                        <p:tgtEl>
                                          <p:spTgt spid="61"/>
                                        </p:tgtEl>
                                      </p:cBhvr>
                                    </p:animEffect>
                                    <p:anim calcmode="lin" valueType="num">
                                      <p:cBhvr>
                                        <p:cTn id="66" dur="2000" fill="hold"/>
                                        <p:tgtEl>
                                          <p:spTgt spid="61"/>
                                        </p:tgtEl>
                                        <p:attrNameLst>
                                          <p:attrName>ppt_w</p:attrName>
                                        </p:attrNameLst>
                                      </p:cBhvr>
                                      <p:tavLst>
                                        <p:tav tm="0" fmla="#ppt_w*sin(2.5*pi*$)">
                                          <p:val>
                                            <p:fltVal val="0"/>
                                          </p:val>
                                        </p:tav>
                                        <p:tav tm="100000">
                                          <p:val>
                                            <p:fltVal val="1"/>
                                          </p:val>
                                        </p:tav>
                                      </p:tavLst>
                                    </p:anim>
                                    <p:anim calcmode="lin" valueType="num">
                                      <p:cBhvr>
                                        <p:cTn id="67" dur="2000" fill="hold"/>
                                        <p:tgtEl>
                                          <p:spTgt spid="61"/>
                                        </p:tgtEl>
                                        <p:attrNameLst>
                                          <p:attrName>ppt_h</p:attrName>
                                        </p:attrNameLst>
                                      </p:cBhvr>
                                      <p:tavLst>
                                        <p:tav tm="0">
                                          <p:val>
                                            <p:strVal val="#ppt_h"/>
                                          </p:val>
                                        </p:tav>
                                        <p:tav tm="100000">
                                          <p:val>
                                            <p:strVal val="#ppt_h"/>
                                          </p:val>
                                        </p:tav>
                                      </p:tavLst>
                                    </p:anim>
                                  </p:childTnLst>
                                </p:cTn>
                              </p:par>
                              <p:par>
                                <p:cTn id="68" presetID="45" presetClass="entr" presetSubtype="0" fill="hold" nodeType="with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fade">
                                      <p:cBhvr>
                                        <p:cTn id="70" dur="2000"/>
                                        <p:tgtEl>
                                          <p:spTgt spid="60"/>
                                        </p:tgtEl>
                                      </p:cBhvr>
                                    </p:animEffect>
                                    <p:anim calcmode="lin" valueType="num">
                                      <p:cBhvr>
                                        <p:cTn id="71" dur="2000" fill="hold"/>
                                        <p:tgtEl>
                                          <p:spTgt spid="60"/>
                                        </p:tgtEl>
                                        <p:attrNameLst>
                                          <p:attrName>ppt_w</p:attrName>
                                        </p:attrNameLst>
                                      </p:cBhvr>
                                      <p:tavLst>
                                        <p:tav tm="0" fmla="#ppt_w*sin(2.5*pi*$)">
                                          <p:val>
                                            <p:fltVal val="0"/>
                                          </p:val>
                                        </p:tav>
                                        <p:tav tm="100000">
                                          <p:val>
                                            <p:fltVal val="1"/>
                                          </p:val>
                                        </p:tav>
                                      </p:tavLst>
                                    </p:anim>
                                    <p:anim calcmode="lin" valueType="num">
                                      <p:cBhvr>
                                        <p:cTn id="72" dur="2000" fill="hold"/>
                                        <p:tgtEl>
                                          <p:spTgt spid="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49" grpId="0"/>
      <p:bldP spid="97" grpId="0"/>
      <p:bldP spid="98" grpId="0"/>
      <p:bldP spid="99" grpId="0" animBg="1"/>
      <p:bldP spid="10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https://encrypted-tbn0.gstatic.com/images?q=tbn:ANd9GcT46ldyZWM0vletoWkXthICbtOkCV7JvPfl2mm29chZTYG3hMKj"/>
          <p:cNvPicPr>
            <a:picLocks noChangeAspect="1" noChangeArrowheads="1"/>
          </p:cNvPicPr>
          <p:nvPr/>
        </p:nvPicPr>
        <p:blipFill>
          <a:blip r:embed="rId3"/>
          <a:srcRect/>
          <a:stretch>
            <a:fillRect/>
          </a:stretch>
        </p:blipFill>
        <p:spPr bwMode="auto">
          <a:xfrm>
            <a:off x="304800" y="457200"/>
            <a:ext cx="2457450" cy="1857375"/>
          </a:xfrm>
          <a:prstGeom prst="rect">
            <a:avLst/>
          </a:prstGeom>
          <a:noFill/>
          <a:ln w="9525">
            <a:noFill/>
            <a:miter lim="800000"/>
            <a:headEnd/>
            <a:tailEnd/>
          </a:ln>
        </p:spPr>
      </p:pic>
      <p:pic>
        <p:nvPicPr>
          <p:cNvPr id="75778" name="Picture 3"/>
          <p:cNvPicPr>
            <a:picLocks noChangeAspect="1" noChangeArrowheads="1"/>
          </p:cNvPicPr>
          <p:nvPr/>
        </p:nvPicPr>
        <p:blipFill>
          <a:blip r:embed="rId4"/>
          <a:srcRect/>
          <a:stretch>
            <a:fillRect/>
          </a:stretch>
        </p:blipFill>
        <p:spPr bwMode="auto">
          <a:xfrm>
            <a:off x="2743200" y="0"/>
            <a:ext cx="4038600" cy="5715000"/>
          </a:xfrm>
          <a:prstGeom prst="rect">
            <a:avLst/>
          </a:prstGeom>
          <a:noFill/>
          <a:ln w="9525">
            <a:noFill/>
            <a:miter lim="800000"/>
            <a:headEnd/>
            <a:tailEnd/>
          </a:ln>
        </p:spPr>
      </p:pic>
      <p:pic>
        <p:nvPicPr>
          <p:cNvPr id="75779" name="Picture 4"/>
          <p:cNvPicPr>
            <a:picLocks noChangeAspect="1" noChangeArrowheads="1"/>
          </p:cNvPicPr>
          <p:nvPr/>
        </p:nvPicPr>
        <p:blipFill>
          <a:blip r:embed="rId5"/>
          <a:srcRect/>
          <a:stretch>
            <a:fillRect/>
          </a:stretch>
        </p:blipFill>
        <p:spPr bwMode="auto">
          <a:xfrm>
            <a:off x="6553200" y="4419600"/>
            <a:ext cx="2411413" cy="2193925"/>
          </a:xfrm>
          <a:prstGeom prst="rect">
            <a:avLst/>
          </a:prstGeom>
          <a:noFill/>
          <a:ln w="9525">
            <a:noFill/>
            <a:miter lim="800000"/>
            <a:headEnd/>
            <a:tailEnd/>
          </a:ln>
        </p:spPr>
      </p:pic>
      <p:sp>
        <p:nvSpPr>
          <p:cNvPr id="75780" name="TextBox 4"/>
          <p:cNvSpPr txBox="1">
            <a:spLocks noChangeArrowheads="1"/>
          </p:cNvSpPr>
          <p:nvPr/>
        </p:nvSpPr>
        <p:spPr bwMode="auto">
          <a:xfrm>
            <a:off x="468313" y="5761038"/>
            <a:ext cx="5111750" cy="522287"/>
          </a:xfrm>
          <a:prstGeom prst="rect">
            <a:avLst/>
          </a:prstGeom>
          <a:noFill/>
          <a:ln w="9525">
            <a:noFill/>
            <a:miter lim="800000"/>
            <a:headEnd/>
            <a:tailEnd/>
          </a:ln>
        </p:spPr>
        <p:txBody>
          <a:bodyPr>
            <a:spAutoFit/>
          </a:bodyPr>
          <a:lstStyle/>
          <a:p>
            <a:r>
              <a:rPr lang="bg-BG" sz="2800" b="1">
                <a:latin typeface="Calibri" pitchFamily="34" charset="0"/>
              </a:rPr>
              <a:t>Електричество без батерии</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ontent Placeholder 2"/>
          <p:cNvSpPr>
            <a:spLocks noGrp="1"/>
          </p:cNvSpPr>
          <p:nvPr>
            <p:ph idx="1"/>
          </p:nvPr>
        </p:nvSpPr>
        <p:spPr>
          <a:xfrm>
            <a:off x="457200" y="990600"/>
            <a:ext cx="8229600" cy="4525963"/>
          </a:xfrm>
        </p:spPr>
        <p:txBody>
          <a:bodyPr/>
          <a:lstStyle/>
          <a:p>
            <a:pPr marL="0" indent="0" algn="ctr" eaLnBrk="1" hangingPunct="1">
              <a:lnSpc>
                <a:spcPct val="200000"/>
              </a:lnSpc>
              <a:buFont typeface="Arial" charset="0"/>
              <a:buNone/>
            </a:pPr>
            <a:r>
              <a:rPr lang="en-US" sz="2800" smtClean="0">
                <a:hlinkClick r:id="rId3"/>
              </a:rPr>
              <a:t>WWW.THEBLUEECONOMY.ORG</a:t>
            </a:r>
            <a:r>
              <a:rPr lang="en-US" sz="2800" smtClean="0"/>
              <a:t> </a:t>
            </a:r>
          </a:p>
          <a:p>
            <a:pPr marL="0" indent="0" algn="ctr" eaLnBrk="1" hangingPunct="1">
              <a:lnSpc>
                <a:spcPct val="200000"/>
              </a:lnSpc>
              <a:buFont typeface="Arial" charset="0"/>
              <a:buNone/>
            </a:pPr>
            <a:r>
              <a:rPr lang="en-US" sz="2800" smtClean="0">
                <a:hlinkClick r:id="rId4"/>
              </a:rPr>
              <a:t>WWW.ASKNATURE.ORG</a:t>
            </a:r>
            <a:r>
              <a:rPr lang="en-US" sz="2800" smtClean="0"/>
              <a:t> </a:t>
            </a:r>
          </a:p>
          <a:p>
            <a:pPr marL="0" indent="0" algn="ctr" eaLnBrk="1" hangingPunct="1">
              <a:lnSpc>
                <a:spcPct val="200000"/>
              </a:lnSpc>
              <a:buFont typeface="Arial" charset="0"/>
              <a:buNone/>
            </a:pPr>
            <a:r>
              <a:rPr lang="en-US" sz="2800" smtClean="0">
                <a:hlinkClick r:id="rId5"/>
              </a:rPr>
              <a:t>WWW.ELLENMACARTHURFOUNDATION.ORG</a:t>
            </a:r>
            <a:endParaRPr lang="en-US" sz="2800" smtClean="0"/>
          </a:p>
          <a:p>
            <a:pPr marL="0" indent="0" algn="ctr" eaLnBrk="1" hangingPunct="1">
              <a:lnSpc>
                <a:spcPct val="200000"/>
              </a:lnSpc>
              <a:buFont typeface="Arial" charset="0"/>
              <a:buNone/>
            </a:pPr>
            <a:r>
              <a:rPr lang="en-US" sz="2800" smtClean="0">
                <a:hlinkClick r:id="rId6"/>
              </a:rPr>
              <a:t>WWW.C2CCERTIFIED.ORG</a:t>
            </a:r>
            <a:r>
              <a:rPr lang="en-US" sz="2800" smtClean="0"/>
              <a:t> </a:t>
            </a:r>
          </a:p>
          <a:p>
            <a:pPr marL="0" indent="0" algn="ctr" eaLnBrk="1" hangingPunct="1">
              <a:lnSpc>
                <a:spcPct val="200000"/>
              </a:lnSpc>
              <a:buFont typeface="Arial" charset="0"/>
              <a:buNone/>
            </a:pPr>
            <a:r>
              <a:rPr lang="en-US" sz="2800" smtClean="0">
                <a:hlinkClick r:id="rId7"/>
              </a:rPr>
              <a:t>WWW.LESSONSFROMNATURE.EU</a:t>
            </a:r>
            <a:r>
              <a:rPr lang="en-US" sz="2800" smtClean="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algn="l" eaLnBrk="1" hangingPunct="1"/>
            <a:r>
              <a:rPr lang="bg-BG" sz="3600" b="1" smtClean="0">
                <a:solidFill>
                  <a:srgbClr val="00A1C3"/>
                </a:solidFill>
                <a:latin typeface="Times New Roman" pitchFamily="18" charset="0"/>
              </a:rPr>
              <a:t>В какъв свят живеем?</a:t>
            </a:r>
          </a:p>
        </p:txBody>
      </p:sp>
      <p:sp>
        <p:nvSpPr>
          <p:cNvPr id="8195" name="Rectangle 8"/>
          <p:cNvSpPr>
            <a:spLocks noGrp="1" noChangeArrowheads="1"/>
          </p:cNvSpPr>
          <p:nvPr>
            <p:ph idx="1"/>
          </p:nvPr>
        </p:nvSpPr>
        <p:spPr/>
        <p:txBody>
          <a:bodyPr/>
          <a:lstStyle/>
          <a:p>
            <a:pPr eaLnBrk="1" hangingPunct="1">
              <a:lnSpc>
                <a:spcPct val="110000"/>
              </a:lnSpc>
              <a:buClr>
                <a:srgbClr val="339933"/>
              </a:buClr>
              <a:buFont typeface="Wingdings" pitchFamily="2" charset="2"/>
              <a:buChar char="§"/>
            </a:pPr>
            <a:r>
              <a:rPr lang="bg-BG" sz="2800" smtClean="0">
                <a:solidFill>
                  <a:schemeClr val="accent2"/>
                </a:solidFill>
              </a:rPr>
              <a:t>Икономически</a:t>
            </a:r>
            <a:r>
              <a:rPr lang="en-US" sz="2800" smtClean="0">
                <a:solidFill>
                  <a:schemeClr val="accent2"/>
                </a:solidFill>
              </a:rPr>
              <a:t> </a:t>
            </a:r>
          </a:p>
          <a:p>
            <a:pPr eaLnBrk="1" hangingPunct="1">
              <a:lnSpc>
                <a:spcPct val="110000"/>
              </a:lnSpc>
              <a:buClr>
                <a:srgbClr val="339933"/>
              </a:buClr>
              <a:buFont typeface="Wingdings" pitchFamily="2" charset="2"/>
              <a:buNone/>
            </a:pPr>
            <a:r>
              <a:rPr lang="en-US" sz="2800" b="1" smtClean="0">
                <a:solidFill>
                  <a:srgbClr val="003300"/>
                </a:solidFill>
              </a:rPr>
              <a:t>	</a:t>
            </a:r>
            <a:r>
              <a:rPr lang="bg-BG" sz="2800" b="1" smtClean="0">
                <a:solidFill>
                  <a:srgbClr val="FF0000"/>
                </a:solidFill>
              </a:rPr>
              <a:t>НЕ устойчив</a:t>
            </a:r>
            <a:endParaRPr lang="en-US" sz="2800" b="1" smtClean="0">
              <a:solidFill>
                <a:srgbClr val="FF0000"/>
              </a:solidFill>
            </a:endParaRPr>
          </a:p>
          <a:p>
            <a:pPr eaLnBrk="1" hangingPunct="1">
              <a:lnSpc>
                <a:spcPct val="110000"/>
              </a:lnSpc>
              <a:buClr>
                <a:srgbClr val="339933"/>
              </a:buClr>
              <a:buFont typeface="Wingdings" pitchFamily="2" charset="2"/>
              <a:buChar char="§"/>
            </a:pPr>
            <a:endParaRPr lang="bg-BG" sz="2800" b="1" smtClean="0">
              <a:solidFill>
                <a:schemeClr val="accent2"/>
              </a:solidFill>
            </a:endParaRPr>
          </a:p>
          <a:p>
            <a:pPr eaLnBrk="1" hangingPunct="1">
              <a:lnSpc>
                <a:spcPct val="110000"/>
              </a:lnSpc>
              <a:buClr>
                <a:srgbClr val="339933"/>
              </a:buClr>
              <a:buFont typeface="Wingdings" pitchFamily="2" charset="2"/>
              <a:buChar char="§"/>
            </a:pPr>
            <a:r>
              <a:rPr lang="bg-BG" sz="2800" smtClean="0">
                <a:solidFill>
                  <a:schemeClr val="accent2"/>
                </a:solidFill>
              </a:rPr>
              <a:t>Екологично</a:t>
            </a:r>
          </a:p>
          <a:p>
            <a:pPr eaLnBrk="1" hangingPunct="1">
              <a:lnSpc>
                <a:spcPct val="110000"/>
              </a:lnSpc>
              <a:buClr>
                <a:srgbClr val="339933"/>
              </a:buClr>
              <a:buFont typeface="Wingdings" pitchFamily="2" charset="2"/>
              <a:buNone/>
            </a:pPr>
            <a:r>
              <a:rPr lang="bg-BG" sz="2800" b="1" smtClean="0">
                <a:solidFill>
                  <a:srgbClr val="003300"/>
                </a:solidFill>
              </a:rPr>
              <a:t>	</a:t>
            </a:r>
            <a:r>
              <a:rPr lang="bg-BG" sz="2800" b="1" smtClean="0">
                <a:solidFill>
                  <a:srgbClr val="FF0000"/>
                </a:solidFill>
              </a:rPr>
              <a:t>НЕ устойчив</a:t>
            </a:r>
          </a:p>
          <a:p>
            <a:pPr eaLnBrk="1" hangingPunct="1">
              <a:lnSpc>
                <a:spcPct val="110000"/>
              </a:lnSpc>
              <a:buClr>
                <a:srgbClr val="339933"/>
              </a:buClr>
              <a:buFont typeface="Wingdings" pitchFamily="2" charset="2"/>
              <a:buNone/>
            </a:pPr>
            <a:endParaRPr lang="en-US" sz="2800" b="1" smtClean="0">
              <a:solidFill>
                <a:srgbClr val="FF0000"/>
              </a:solidFill>
            </a:endParaRPr>
          </a:p>
          <a:p>
            <a:pPr eaLnBrk="1" hangingPunct="1">
              <a:lnSpc>
                <a:spcPct val="110000"/>
              </a:lnSpc>
              <a:buClr>
                <a:srgbClr val="339933"/>
              </a:buClr>
              <a:buFont typeface="Wingdings" pitchFamily="2" charset="2"/>
              <a:buChar char="§"/>
            </a:pPr>
            <a:r>
              <a:rPr lang="bg-BG" sz="2800" smtClean="0">
                <a:solidFill>
                  <a:schemeClr val="accent2"/>
                </a:solidFill>
              </a:rPr>
              <a:t>Социално</a:t>
            </a:r>
            <a:r>
              <a:rPr lang="en-US" sz="2800" smtClean="0">
                <a:solidFill>
                  <a:schemeClr val="accent2"/>
                </a:solidFill>
              </a:rPr>
              <a:t> </a:t>
            </a:r>
          </a:p>
          <a:p>
            <a:pPr eaLnBrk="1" hangingPunct="1">
              <a:lnSpc>
                <a:spcPct val="110000"/>
              </a:lnSpc>
              <a:buClr>
                <a:srgbClr val="339933"/>
              </a:buClr>
              <a:buFont typeface="Wingdings" pitchFamily="2" charset="2"/>
              <a:buNone/>
            </a:pPr>
            <a:r>
              <a:rPr lang="en-US" sz="2800" b="1" smtClean="0">
                <a:solidFill>
                  <a:srgbClr val="FF3300"/>
                </a:solidFill>
              </a:rPr>
              <a:t>	</a:t>
            </a:r>
            <a:r>
              <a:rPr lang="bg-BG" sz="2800" b="1" smtClean="0">
                <a:solidFill>
                  <a:srgbClr val="FF0000"/>
                </a:solidFill>
              </a:rPr>
              <a:t>НЕ</a:t>
            </a:r>
            <a:r>
              <a:rPr lang="en-US" sz="2800" b="1" smtClean="0">
                <a:solidFill>
                  <a:srgbClr val="FF0000"/>
                </a:solidFill>
              </a:rPr>
              <a:t> </a:t>
            </a:r>
            <a:r>
              <a:rPr lang="bg-BG" sz="2800" b="1" smtClean="0">
                <a:solidFill>
                  <a:srgbClr val="FF0000"/>
                </a:solidFill>
              </a:rPr>
              <a:t>устойчив</a:t>
            </a:r>
            <a:endParaRPr lang="en-US" sz="2800" b="1" smtClean="0">
              <a:solidFill>
                <a:srgbClr val="FF0000"/>
              </a:solidFill>
            </a:endParaRPr>
          </a:p>
        </p:txBody>
      </p:sp>
      <p:pic>
        <p:nvPicPr>
          <p:cNvPr id="8196" name="Picture 10" descr="War"/>
          <p:cNvPicPr>
            <a:picLocks noChangeAspect="1" noChangeArrowheads="1"/>
          </p:cNvPicPr>
          <p:nvPr/>
        </p:nvPicPr>
        <p:blipFill>
          <a:blip r:embed="rId3"/>
          <a:srcRect/>
          <a:stretch>
            <a:fillRect/>
          </a:stretch>
        </p:blipFill>
        <p:spPr bwMode="auto">
          <a:xfrm>
            <a:off x="3276600" y="4800600"/>
            <a:ext cx="2100263" cy="1746250"/>
          </a:xfrm>
          <a:prstGeom prst="rect">
            <a:avLst/>
          </a:prstGeom>
          <a:noFill/>
          <a:ln w="9525">
            <a:noFill/>
            <a:miter lim="800000"/>
            <a:headEnd/>
            <a:tailEnd/>
          </a:ln>
        </p:spPr>
      </p:pic>
      <p:pic>
        <p:nvPicPr>
          <p:cNvPr id="8197" name="Picture 11" descr="wtc-9-11"/>
          <p:cNvPicPr>
            <a:picLocks noChangeAspect="1" noChangeArrowheads="1"/>
          </p:cNvPicPr>
          <p:nvPr/>
        </p:nvPicPr>
        <p:blipFill>
          <a:blip r:embed="rId4"/>
          <a:srcRect/>
          <a:stretch>
            <a:fillRect/>
          </a:stretch>
        </p:blipFill>
        <p:spPr bwMode="auto">
          <a:xfrm>
            <a:off x="6019800" y="4572000"/>
            <a:ext cx="1774825" cy="2133600"/>
          </a:xfrm>
          <a:prstGeom prst="rect">
            <a:avLst/>
          </a:prstGeom>
          <a:noFill/>
          <a:ln w="9525">
            <a:noFill/>
            <a:miter lim="800000"/>
            <a:headEnd/>
            <a:tailEnd/>
          </a:ln>
        </p:spPr>
      </p:pic>
      <p:pic>
        <p:nvPicPr>
          <p:cNvPr id="8198" name="Picture 12" descr="refinery_I"/>
          <p:cNvPicPr>
            <a:picLocks noChangeAspect="1" noChangeArrowheads="1"/>
          </p:cNvPicPr>
          <p:nvPr/>
        </p:nvPicPr>
        <p:blipFill>
          <a:blip r:embed="rId5"/>
          <a:srcRect/>
          <a:stretch>
            <a:fillRect/>
          </a:stretch>
        </p:blipFill>
        <p:spPr bwMode="auto">
          <a:xfrm>
            <a:off x="3429000" y="1219200"/>
            <a:ext cx="2062163" cy="1492250"/>
          </a:xfrm>
          <a:prstGeom prst="rect">
            <a:avLst/>
          </a:prstGeom>
          <a:noFill/>
          <a:ln w="9525">
            <a:noFill/>
            <a:miter lim="800000"/>
            <a:headEnd/>
            <a:tailEnd/>
          </a:ln>
        </p:spPr>
      </p:pic>
      <p:pic>
        <p:nvPicPr>
          <p:cNvPr id="8199" name="Picture 13" descr="natural disasters"/>
          <p:cNvPicPr>
            <a:picLocks noChangeAspect="1" noChangeArrowheads="1"/>
          </p:cNvPicPr>
          <p:nvPr/>
        </p:nvPicPr>
        <p:blipFill>
          <a:blip r:embed="rId6"/>
          <a:srcRect/>
          <a:stretch>
            <a:fillRect/>
          </a:stretch>
        </p:blipFill>
        <p:spPr bwMode="auto">
          <a:xfrm>
            <a:off x="3429000" y="2819400"/>
            <a:ext cx="1820863" cy="1838325"/>
          </a:xfrm>
          <a:prstGeom prst="rect">
            <a:avLst/>
          </a:prstGeom>
          <a:noFill/>
          <a:ln w="9525">
            <a:noFill/>
            <a:miter lim="800000"/>
            <a:headEnd/>
            <a:tailEnd/>
          </a:ln>
        </p:spPr>
      </p:pic>
      <p:sp>
        <p:nvSpPr>
          <p:cNvPr id="22535" name="AutoShape 9"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bg-BG"/>
          </a:p>
        </p:txBody>
      </p:sp>
      <p:sp>
        <p:nvSpPr>
          <p:cNvPr id="22536" name="AutoShape 11"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bg-BG"/>
          </a:p>
        </p:txBody>
      </p:sp>
      <p:sp>
        <p:nvSpPr>
          <p:cNvPr id="22537" name="AutoShape 13" descr="2Q=="/>
          <p:cNvSpPr>
            <a:spLocks noChangeAspect="1" noChangeArrowheads="1"/>
          </p:cNvSpPr>
          <p:nvPr/>
        </p:nvSpPr>
        <p:spPr bwMode="auto">
          <a:xfrm>
            <a:off x="155575" y="46038"/>
            <a:ext cx="4095750" cy="2581275"/>
          </a:xfrm>
          <a:prstGeom prst="rect">
            <a:avLst/>
          </a:prstGeom>
          <a:noFill/>
          <a:ln w="9525">
            <a:noFill/>
            <a:miter lim="800000"/>
            <a:headEnd/>
            <a:tailEnd/>
          </a:ln>
        </p:spPr>
        <p:txBody>
          <a:bodyPr/>
          <a:lstStyle/>
          <a:p>
            <a:endParaRPr lang="bg-BG"/>
          </a:p>
        </p:txBody>
      </p:sp>
      <p:pic>
        <p:nvPicPr>
          <p:cNvPr id="22538" name="Picture 15" descr="&amp;pcy;&amp;iecy;&amp;tcy;&amp;rcy;&amp;ocy;&amp;lcy;"/>
          <p:cNvPicPr>
            <a:picLocks noChangeAspect="1" noChangeArrowheads="1"/>
          </p:cNvPicPr>
          <p:nvPr/>
        </p:nvPicPr>
        <p:blipFill>
          <a:blip r:embed="rId7"/>
          <a:srcRect/>
          <a:stretch>
            <a:fillRect/>
          </a:stretch>
        </p:blipFill>
        <p:spPr bwMode="auto">
          <a:xfrm>
            <a:off x="5638800" y="228600"/>
            <a:ext cx="3333750" cy="2100263"/>
          </a:xfrm>
          <a:prstGeom prst="rect">
            <a:avLst/>
          </a:prstGeom>
          <a:noFill/>
          <a:ln w="9525">
            <a:noFill/>
            <a:miter lim="800000"/>
            <a:headEnd/>
            <a:tailEnd/>
          </a:ln>
        </p:spPr>
      </p:pic>
      <p:pic>
        <p:nvPicPr>
          <p:cNvPr id="22539" name="Picture 14" descr="prolivni-dyjdove-prichiniha-navodnenie-v-chast-ot-kabul-66871"/>
          <p:cNvPicPr>
            <a:picLocks noChangeAspect="1" noChangeArrowheads="1"/>
          </p:cNvPicPr>
          <p:nvPr/>
        </p:nvPicPr>
        <p:blipFill>
          <a:blip r:embed="rId8"/>
          <a:srcRect/>
          <a:stretch>
            <a:fillRect/>
          </a:stretch>
        </p:blipFill>
        <p:spPr bwMode="auto">
          <a:xfrm>
            <a:off x="5638800" y="2514600"/>
            <a:ext cx="3352800" cy="1927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 calcmode="lin" valueType="num">
                                      <p:cBhvr additive="base">
                                        <p:cTn id="11"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198"/>
                                        </p:tgtEl>
                                        <p:attrNameLst>
                                          <p:attrName>style.visibility</p:attrName>
                                        </p:attrNameLst>
                                      </p:cBhvr>
                                      <p:to>
                                        <p:strVal val="visible"/>
                                      </p:to>
                                    </p:set>
                                    <p:anim calcmode="lin" valueType="num">
                                      <p:cBhvr additive="base">
                                        <p:cTn id="17" dur="500" fill="hold"/>
                                        <p:tgtEl>
                                          <p:spTgt spid="8198"/>
                                        </p:tgtEl>
                                        <p:attrNameLst>
                                          <p:attrName>ppt_x</p:attrName>
                                        </p:attrNameLst>
                                      </p:cBhvr>
                                      <p:tavLst>
                                        <p:tav tm="0">
                                          <p:val>
                                            <p:strVal val="#ppt_x"/>
                                          </p:val>
                                        </p:tav>
                                        <p:tav tm="100000">
                                          <p:val>
                                            <p:strVal val="#ppt_x"/>
                                          </p:val>
                                        </p:tav>
                                      </p:tavLst>
                                    </p:anim>
                                    <p:anim calcmode="lin" valueType="num">
                                      <p:cBhvr additive="base">
                                        <p:cTn id="18"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195">
                                            <p:txEl>
                                              <p:pRg st="3" end="3"/>
                                            </p:txEl>
                                          </p:spTgt>
                                        </p:tgtEl>
                                        <p:attrNameLst>
                                          <p:attrName>style.visibility</p:attrName>
                                        </p:attrNameLst>
                                      </p:cBhvr>
                                      <p:to>
                                        <p:strVal val="visible"/>
                                      </p:to>
                                    </p:set>
                                    <p:anim calcmode="lin" valueType="num">
                                      <p:cBhvr additive="base">
                                        <p:cTn id="23"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19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 calcmode="lin" valueType="num">
                                      <p:cBhvr additive="base">
                                        <p:cTn id="27"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199"/>
                                        </p:tgtEl>
                                        <p:attrNameLst>
                                          <p:attrName>style.visibility</p:attrName>
                                        </p:attrNameLst>
                                      </p:cBhvr>
                                      <p:to>
                                        <p:strVal val="visible"/>
                                      </p:to>
                                    </p:set>
                                    <p:anim calcmode="lin" valueType="num">
                                      <p:cBhvr additive="base">
                                        <p:cTn id="33" dur="500" fill="hold"/>
                                        <p:tgtEl>
                                          <p:spTgt spid="8199"/>
                                        </p:tgtEl>
                                        <p:attrNameLst>
                                          <p:attrName>ppt_x</p:attrName>
                                        </p:attrNameLst>
                                      </p:cBhvr>
                                      <p:tavLst>
                                        <p:tav tm="0">
                                          <p:val>
                                            <p:strVal val="#ppt_x"/>
                                          </p:val>
                                        </p:tav>
                                        <p:tav tm="100000">
                                          <p:val>
                                            <p:strVal val="#ppt_x"/>
                                          </p:val>
                                        </p:tav>
                                      </p:tavLst>
                                    </p:anim>
                                    <p:anim calcmode="lin" valueType="num">
                                      <p:cBhvr additive="base">
                                        <p:cTn id="34"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195">
                                            <p:txEl>
                                              <p:pRg st="6" end="6"/>
                                            </p:txEl>
                                          </p:spTgt>
                                        </p:tgtEl>
                                        <p:attrNameLst>
                                          <p:attrName>style.visibility</p:attrName>
                                        </p:attrNameLst>
                                      </p:cBhvr>
                                      <p:to>
                                        <p:strVal val="visible"/>
                                      </p:to>
                                    </p:set>
                                    <p:anim calcmode="lin" valueType="num">
                                      <p:cBhvr additive="base">
                                        <p:cTn id="39"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195">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195">
                                            <p:txEl>
                                              <p:pRg st="7" end="7"/>
                                            </p:txEl>
                                          </p:spTgt>
                                        </p:tgtEl>
                                        <p:attrNameLst>
                                          <p:attrName>style.visibility</p:attrName>
                                        </p:attrNameLst>
                                      </p:cBhvr>
                                      <p:to>
                                        <p:strVal val="visible"/>
                                      </p:to>
                                    </p:set>
                                    <p:anim calcmode="lin" valueType="num">
                                      <p:cBhvr additive="base">
                                        <p:cTn id="43"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9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196"/>
                                        </p:tgtEl>
                                        <p:attrNameLst>
                                          <p:attrName>style.visibility</p:attrName>
                                        </p:attrNameLst>
                                      </p:cBhvr>
                                      <p:to>
                                        <p:strVal val="visible"/>
                                      </p:to>
                                    </p:set>
                                    <p:anim calcmode="lin" valueType="num">
                                      <p:cBhvr additive="base">
                                        <p:cTn id="49" dur="500" fill="hold"/>
                                        <p:tgtEl>
                                          <p:spTgt spid="8196"/>
                                        </p:tgtEl>
                                        <p:attrNameLst>
                                          <p:attrName>ppt_x</p:attrName>
                                        </p:attrNameLst>
                                      </p:cBhvr>
                                      <p:tavLst>
                                        <p:tav tm="0">
                                          <p:val>
                                            <p:strVal val="#ppt_x"/>
                                          </p:val>
                                        </p:tav>
                                        <p:tav tm="100000">
                                          <p:val>
                                            <p:strVal val="#ppt_x"/>
                                          </p:val>
                                        </p:tav>
                                      </p:tavLst>
                                    </p:anim>
                                    <p:anim calcmode="lin" valueType="num">
                                      <p:cBhvr additive="base">
                                        <p:cTn id="50" dur="500" fill="hold"/>
                                        <p:tgtEl>
                                          <p:spTgt spid="8196"/>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197"/>
                                        </p:tgtEl>
                                        <p:attrNameLst>
                                          <p:attrName>style.visibility</p:attrName>
                                        </p:attrNameLst>
                                      </p:cBhvr>
                                      <p:to>
                                        <p:strVal val="visible"/>
                                      </p:to>
                                    </p:set>
                                    <p:anim calcmode="lin" valueType="num">
                                      <p:cBhvr additive="base">
                                        <p:cTn id="53" dur="500" fill="hold"/>
                                        <p:tgtEl>
                                          <p:spTgt spid="8197"/>
                                        </p:tgtEl>
                                        <p:attrNameLst>
                                          <p:attrName>ppt_x</p:attrName>
                                        </p:attrNameLst>
                                      </p:cBhvr>
                                      <p:tavLst>
                                        <p:tav tm="0">
                                          <p:val>
                                            <p:strVal val="#ppt_x"/>
                                          </p:val>
                                        </p:tav>
                                        <p:tav tm="100000">
                                          <p:val>
                                            <p:strVal val="#ppt_x"/>
                                          </p:val>
                                        </p:tav>
                                      </p:tavLst>
                                    </p:anim>
                                    <p:anim calcmode="lin" valueType="num">
                                      <p:cBhvr additive="base">
                                        <p:cTn id="54"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algn="l" eaLnBrk="1" hangingPunct="1"/>
            <a:r>
              <a:rPr lang="bg-BG" sz="3600" b="1" smtClean="0">
                <a:solidFill>
                  <a:schemeClr val="accent1"/>
                </a:solidFill>
                <a:latin typeface="Times New Roman" pitchFamily="18" charset="0"/>
              </a:rPr>
              <a:t>Разпад на живото поддържащите екосистеми</a:t>
            </a:r>
          </a:p>
        </p:txBody>
      </p:sp>
      <p:sp>
        <p:nvSpPr>
          <p:cNvPr id="24578" name="Content Placeholder 2"/>
          <p:cNvSpPr>
            <a:spLocks noGrp="1"/>
          </p:cNvSpPr>
          <p:nvPr>
            <p:ph idx="1"/>
          </p:nvPr>
        </p:nvSpPr>
        <p:spPr/>
        <p:txBody>
          <a:bodyPr/>
          <a:lstStyle/>
          <a:p>
            <a:pPr eaLnBrk="1" hangingPunct="1"/>
            <a:endParaRPr lang="bg-BG" smtClean="0"/>
          </a:p>
          <a:p>
            <a:pPr lvl="1" eaLnBrk="1" hangingPunct="1"/>
            <a:r>
              <a:rPr lang="bg-BG" smtClean="0"/>
              <a:t>Климат (глобално затопляне)</a:t>
            </a:r>
          </a:p>
          <a:p>
            <a:pPr lvl="1" eaLnBrk="1" hangingPunct="1"/>
            <a:r>
              <a:rPr lang="bg-BG" smtClean="0"/>
              <a:t>Биоразнообразие (изчезване на видове)</a:t>
            </a:r>
          </a:p>
          <a:p>
            <a:pPr lvl="1" eaLnBrk="1" hangingPunct="1"/>
            <a:r>
              <a:rPr lang="bg-BG" smtClean="0"/>
              <a:t>Гори (обезлесяване)</a:t>
            </a:r>
          </a:p>
          <a:p>
            <a:pPr lvl="1" eaLnBrk="1" hangingPunct="1"/>
            <a:r>
              <a:rPr lang="bg-BG" smtClean="0"/>
              <a:t>Океаните</a:t>
            </a:r>
          </a:p>
          <a:p>
            <a:pPr eaLnBrk="1" hangingPunct="1"/>
            <a:endParaRPr lang="bg-BG"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algn="l" eaLnBrk="1" hangingPunct="1"/>
            <a:r>
              <a:rPr lang="bg-BG" sz="3600" b="1" smtClean="0">
                <a:solidFill>
                  <a:srgbClr val="00A1C3"/>
                </a:solidFill>
                <a:latin typeface="Times New Roman" pitchFamily="18" charset="0"/>
              </a:rPr>
              <a:t>Климат (глобално затопляне)</a:t>
            </a:r>
          </a:p>
        </p:txBody>
      </p:sp>
      <p:pic>
        <p:nvPicPr>
          <p:cNvPr id="26626" name="Picture 2"/>
          <p:cNvPicPr>
            <a:picLocks noGrp="1" noChangeAspect="1" noChangeArrowheads="1"/>
          </p:cNvPicPr>
          <p:nvPr>
            <p:ph idx="1"/>
          </p:nvPr>
        </p:nvPicPr>
        <p:blipFill>
          <a:blip r:embed="rId3"/>
          <a:srcRect/>
          <a:stretch>
            <a:fillRect/>
          </a:stretch>
        </p:blipFill>
        <p:spPr>
          <a:xfrm>
            <a:off x="2209800" y="1209675"/>
            <a:ext cx="5867400" cy="4029075"/>
          </a:xfrm>
        </p:spPr>
      </p:pic>
      <p:sp>
        <p:nvSpPr>
          <p:cNvPr id="26627" name="Title 1"/>
          <p:cNvSpPr>
            <a:spLocks/>
          </p:cNvSpPr>
          <p:nvPr/>
        </p:nvSpPr>
        <p:spPr bwMode="auto">
          <a:xfrm>
            <a:off x="228600" y="5257800"/>
            <a:ext cx="8534400" cy="1143000"/>
          </a:xfrm>
          <a:prstGeom prst="rect">
            <a:avLst/>
          </a:prstGeom>
          <a:noFill/>
          <a:ln w="9525">
            <a:noFill/>
            <a:miter lim="800000"/>
            <a:headEnd/>
            <a:tailEnd/>
          </a:ln>
        </p:spPr>
        <p:txBody>
          <a:bodyPr anchor="ctr"/>
          <a:lstStyle/>
          <a:p>
            <a:r>
              <a:rPr lang="bg-BG" sz="2800">
                <a:solidFill>
                  <a:schemeClr val="accent1"/>
                </a:solidFill>
                <a:latin typeface="Calibri" pitchFamily="34" charset="0"/>
              </a:rPr>
              <a:t>Концентрациите на СО2 в атмосферата непрекъснато нарастват от индустриалната революция</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rtlCol="0">
            <a:normAutofit fontScale="90000"/>
          </a:bodyPr>
          <a:lstStyle/>
          <a:p>
            <a:pPr algn="l" eaLnBrk="1" fontAlgn="auto" hangingPunct="1">
              <a:spcAft>
                <a:spcPts val="0"/>
              </a:spcAft>
              <a:defRPr/>
            </a:pPr>
            <a:r>
              <a:rPr lang="bg-BG" sz="3600" b="1" smtClean="0">
                <a:solidFill>
                  <a:srgbClr val="00A1C3"/>
                </a:solidFill>
              </a:rPr>
              <a:t>Климат </a:t>
            </a:r>
            <a:br>
              <a:rPr lang="bg-BG" sz="3600" b="1" smtClean="0">
                <a:solidFill>
                  <a:srgbClr val="00A1C3"/>
                </a:solidFill>
              </a:rPr>
            </a:br>
            <a:r>
              <a:rPr lang="bg-BG" sz="3600" b="1" smtClean="0">
                <a:solidFill>
                  <a:srgbClr val="00A1C3"/>
                </a:solidFill>
              </a:rPr>
              <a:t>(глобално затопляне)</a:t>
            </a:r>
            <a:endParaRPr lang="bg-BG" sz="3600" smtClean="0"/>
          </a:p>
        </p:txBody>
      </p:sp>
      <p:pic>
        <p:nvPicPr>
          <p:cNvPr id="28674" name="Picture 2"/>
          <p:cNvPicPr>
            <a:picLocks noGrp="1" noChangeAspect="1" noChangeArrowheads="1"/>
          </p:cNvPicPr>
          <p:nvPr>
            <p:ph idx="1"/>
          </p:nvPr>
        </p:nvPicPr>
        <p:blipFill>
          <a:blip r:embed="rId3"/>
          <a:srcRect/>
          <a:stretch>
            <a:fillRect/>
          </a:stretch>
        </p:blipFill>
        <p:spPr>
          <a:xfrm>
            <a:off x="609600" y="1600200"/>
            <a:ext cx="7543800" cy="486727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rtlCol="0">
            <a:normAutofit fontScale="90000"/>
          </a:bodyPr>
          <a:lstStyle/>
          <a:p>
            <a:pPr algn="l" eaLnBrk="1" fontAlgn="auto" hangingPunct="1">
              <a:spcAft>
                <a:spcPts val="0"/>
              </a:spcAft>
              <a:defRPr/>
            </a:pPr>
            <a:r>
              <a:rPr lang="bg-BG" sz="3600" b="1" smtClean="0">
                <a:solidFill>
                  <a:srgbClr val="00A1C3"/>
                </a:solidFill>
              </a:rPr>
              <a:t>Биоразнообразие (изчезване на видове)</a:t>
            </a:r>
          </a:p>
        </p:txBody>
      </p:sp>
      <p:sp>
        <p:nvSpPr>
          <p:cNvPr id="15363" name="Content Placeholder 2"/>
          <p:cNvSpPr>
            <a:spLocks noGrp="1"/>
          </p:cNvSpPr>
          <p:nvPr>
            <p:ph idx="1"/>
          </p:nvPr>
        </p:nvSpPr>
        <p:spPr>
          <a:xfrm>
            <a:off x="457200" y="1600200"/>
            <a:ext cx="6019800" cy="3581400"/>
          </a:xfrm>
        </p:spPr>
        <p:txBody>
          <a:bodyPr/>
          <a:lstStyle/>
          <a:p>
            <a:pPr eaLnBrk="1" hangingPunct="1"/>
            <a:r>
              <a:rPr lang="bg-BG" smtClean="0"/>
              <a:t>28% - 12%, 23%, 25%, 32%? </a:t>
            </a:r>
          </a:p>
          <a:p>
            <a:pPr eaLnBrk="1" hangingPunct="1"/>
            <a:r>
              <a:rPr lang="bg-BG" smtClean="0"/>
              <a:t>Загуба на екосистеми услуги – складиране на</a:t>
            </a:r>
            <a:r>
              <a:rPr lang="en-US" smtClean="0"/>
              <a:t> CO</a:t>
            </a:r>
            <a:r>
              <a:rPr lang="en-US" sz="1600" smtClean="0"/>
              <a:t>2 </a:t>
            </a:r>
            <a:r>
              <a:rPr lang="en-US" smtClean="0"/>
              <a:t>, </a:t>
            </a:r>
            <a:r>
              <a:rPr lang="bg-BG" smtClean="0"/>
              <a:t>прясна вода, дърва за огрев, храна</a:t>
            </a:r>
            <a:endParaRPr lang="bg-BG" sz="1600" smtClean="0"/>
          </a:p>
        </p:txBody>
      </p:sp>
      <p:pic>
        <p:nvPicPr>
          <p:cNvPr id="30723" name="Picture 9" descr="ANd9GcQcSzvEQ27F64a7dObyDw9sh1H_bIiI82J3eNjX3Rvw9YV29Gv50A"/>
          <p:cNvPicPr>
            <a:picLocks noChangeAspect="1" noChangeArrowheads="1"/>
          </p:cNvPicPr>
          <p:nvPr/>
        </p:nvPicPr>
        <p:blipFill>
          <a:blip r:embed="rId3"/>
          <a:srcRect/>
          <a:stretch>
            <a:fillRect/>
          </a:stretch>
        </p:blipFill>
        <p:spPr bwMode="auto">
          <a:xfrm>
            <a:off x="0" y="4811713"/>
            <a:ext cx="3276600" cy="2046287"/>
          </a:xfrm>
          <a:prstGeom prst="rect">
            <a:avLst/>
          </a:prstGeom>
          <a:noFill/>
          <a:ln w="9525">
            <a:noFill/>
            <a:miter lim="800000"/>
            <a:headEnd/>
            <a:tailEnd/>
          </a:ln>
        </p:spPr>
      </p:pic>
      <p:pic>
        <p:nvPicPr>
          <p:cNvPr id="30724" name="Picture 6" descr="sumatran-tiger-circle_44312149"/>
          <p:cNvPicPr>
            <a:picLocks noChangeAspect="1" noChangeArrowheads="1"/>
          </p:cNvPicPr>
          <p:nvPr/>
        </p:nvPicPr>
        <p:blipFill>
          <a:blip r:embed="rId4"/>
          <a:srcRect/>
          <a:stretch>
            <a:fillRect/>
          </a:stretch>
        </p:blipFill>
        <p:spPr bwMode="auto">
          <a:xfrm>
            <a:off x="3276600" y="4800600"/>
            <a:ext cx="3429000" cy="2057400"/>
          </a:xfrm>
          <a:prstGeom prst="rect">
            <a:avLst/>
          </a:prstGeom>
          <a:noFill/>
          <a:ln w="9525">
            <a:noFill/>
            <a:miter lim="800000"/>
            <a:headEnd/>
            <a:tailEnd/>
          </a:ln>
        </p:spPr>
      </p:pic>
      <p:sp>
        <p:nvSpPr>
          <p:cNvPr id="30725" name="AutoShape 7" descr="Z"/>
          <p:cNvSpPr>
            <a:spLocks noChangeAspect="1" noChangeArrowheads="1"/>
          </p:cNvSpPr>
          <p:nvPr/>
        </p:nvSpPr>
        <p:spPr bwMode="auto">
          <a:xfrm>
            <a:off x="155575" y="46038"/>
            <a:ext cx="5924550" cy="4343400"/>
          </a:xfrm>
          <a:prstGeom prst="rect">
            <a:avLst/>
          </a:prstGeom>
          <a:noFill/>
          <a:ln w="9525">
            <a:noFill/>
            <a:miter lim="800000"/>
            <a:headEnd/>
            <a:tailEnd/>
          </a:ln>
        </p:spPr>
        <p:txBody>
          <a:bodyPr/>
          <a:lstStyle/>
          <a:p>
            <a:endParaRPr lang="bg-BG"/>
          </a:p>
        </p:txBody>
      </p:sp>
      <p:pic>
        <p:nvPicPr>
          <p:cNvPr id="30726" name="Picture 9" descr="Unidentified_frog_of_Australia"/>
          <p:cNvPicPr>
            <a:picLocks noChangeAspect="1" noChangeArrowheads="1"/>
          </p:cNvPicPr>
          <p:nvPr/>
        </p:nvPicPr>
        <p:blipFill>
          <a:blip r:embed="rId5"/>
          <a:srcRect/>
          <a:stretch>
            <a:fillRect/>
          </a:stretch>
        </p:blipFill>
        <p:spPr bwMode="auto">
          <a:xfrm>
            <a:off x="6400800" y="4800600"/>
            <a:ext cx="2743200" cy="2057400"/>
          </a:xfrm>
          <a:prstGeom prst="rect">
            <a:avLst/>
          </a:prstGeom>
          <a:noFill/>
          <a:ln w="9525">
            <a:noFill/>
            <a:miter lim="800000"/>
            <a:headEnd/>
            <a:tailEnd/>
          </a:ln>
        </p:spPr>
      </p:pic>
      <p:sp>
        <p:nvSpPr>
          <p:cNvPr id="30727" name="AutoShape 11" descr="2Q=="/>
          <p:cNvSpPr>
            <a:spLocks noChangeAspect="1" noChangeArrowheads="1"/>
          </p:cNvSpPr>
          <p:nvPr/>
        </p:nvSpPr>
        <p:spPr bwMode="auto">
          <a:xfrm>
            <a:off x="155575" y="46038"/>
            <a:ext cx="3152775" cy="4343400"/>
          </a:xfrm>
          <a:prstGeom prst="rect">
            <a:avLst/>
          </a:prstGeom>
          <a:noFill/>
          <a:ln w="9525">
            <a:noFill/>
            <a:miter lim="800000"/>
            <a:headEnd/>
            <a:tailEnd/>
          </a:ln>
        </p:spPr>
        <p:txBody>
          <a:bodyPr/>
          <a:lstStyle/>
          <a:p>
            <a:endParaRPr lang="bg-BG"/>
          </a:p>
        </p:txBody>
      </p:sp>
      <p:sp>
        <p:nvSpPr>
          <p:cNvPr id="30728" name="AutoShape 13" descr="2Q=="/>
          <p:cNvSpPr>
            <a:spLocks noChangeAspect="1" noChangeArrowheads="1"/>
          </p:cNvSpPr>
          <p:nvPr/>
        </p:nvSpPr>
        <p:spPr bwMode="auto">
          <a:xfrm>
            <a:off x="2995613" y="1257300"/>
            <a:ext cx="3152775" cy="4343400"/>
          </a:xfrm>
          <a:prstGeom prst="rect">
            <a:avLst/>
          </a:prstGeom>
          <a:noFill/>
          <a:ln w="9525">
            <a:noFill/>
            <a:miter lim="800000"/>
            <a:headEnd/>
            <a:tailEnd/>
          </a:ln>
        </p:spPr>
        <p:txBody>
          <a:bodyPr/>
          <a:lstStyle/>
          <a:p>
            <a:endParaRPr lang="bg-BG"/>
          </a:p>
        </p:txBody>
      </p:sp>
      <p:sp>
        <p:nvSpPr>
          <p:cNvPr id="30729" name="AutoShape 15" descr="lpr2012"/>
          <p:cNvSpPr>
            <a:spLocks noChangeAspect="1" noChangeArrowheads="1"/>
          </p:cNvSpPr>
          <p:nvPr/>
        </p:nvSpPr>
        <p:spPr bwMode="auto">
          <a:xfrm>
            <a:off x="2995613" y="1257300"/>
            <a:ext cx="3152775" cy="4343400"/>
          </a:xfrm>
          <a:prstGeom prst="rect">
            <a:avLst/>
          </a:prstGeom>
          <a:noFill/>
          <a:ln w="9525">
            <a:noFill/>
            <a:miter lim="800000"/>
            <a:headEnd/>
            <a:tailEnd/>
          </a:ln>
        </p:spPr>
        <p:txBody>
          <a:bodyPr/>
          <a:lstStyle/>
          <a:p>
            <a:endParaRPr lang="bg-BG"/>
          </a:p>
        </p:txBody>
      </p:sp>
      <p:pic>
        <p:nvPicPr>
          <p:cNvPr id="30730" name="Picture 17" descr="lpr2012"/>
          <p:cNvPicPr>
            <a:picLocks noChangeAspect="1" noChangeArrowheads="1"/>
          </p:cNvPicPr>
          <p:nvPr/>
        </p:nvPicPr>
        <p:blipFill>
          <a:blip r:embed="rId6"/>
          <a:srcRect/>
          <a:stretch>
            <a:fillRect/>
          </a:stretch>
        </p:blipFill>
        <p:spPr bwMode="auto">
          <a:xfrm>
            <a:off x="6477000" y="1219200"/>
            <a:ext cx="2460625" cy="3390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anim calcmode="lin" valueType="num">
                                      <p:cBhvr additive="base">
                                        <p:cTn id="11"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algn="l" eaLnBrk="1" hangingPunct="1"/>
            <a:r>
              <a:rPr lang="bg-BG" b="1" smtClean="0">
                <a:solidFill>
                  <a:srgbClr val="00A1C3"/>
                </a:solidFill>
              </a:rPr>
              <a:t>Гори (обезлесяване)</a:t>
            </a:r>
          </a:p>
        </p:txBody>
      </p:sp>
      <p:sp>
        <p:nvSpPr>
          <p:cNvPr id="16387" name="Content Placeholder 2"/>
          <p:cNvSpPr>
            <a:spLocks noGrp="1"/>
          </p:cNvSpPr>
          <p:nvPr>
            <p:ph idx="1"/>
          </p:nvPr>
        </p:nvSpPr>
        <p:spPr>
          <a:xfrm>
            <a:off x="152400" y="1600200"/>
            <a:ext cx="6477000" cy="4525963"/>
          </a:xfrm>
        </p:spPr>
        <p:txBody>
          <a:bodyPr/>
          <a:lstStyle/>
          <a:p>
            <a:pPr eaLnBrk="1" hangingPunct="1"/>
            <a:r>
              <a:rPr lang="bg-BG" smtClean="0"/>
              <a:t>Размери на проблема – чумата на 21 век, всяка година изчезва гора с размера на Панама.</a:t>
            </a:r>
          </a:p>
          <a:p>
            <a:pPr eaLnBrk="1" hangingPunct="1"/>
            <a:r>
              <a:rPr lang="bg-BG" smtClean="0"/>
              <a:t>Дъждовни гори – 100 години</a:t>
            </a:r>
          </a:p>
          <a:p>
            <a:pPr eaLnBrk="1" hangingPunct="1"/>
            <a:r>
              <a:rPr lang="bg-BG" smtClean="0"/>
              <a:t>Нарушено екологично равновесие – влажните горски почви - пустини</a:t>
            </a:r>
          </a:p>
          <a:p>
            <a:pPr eaLnBrk="1" hangingPunct="1"/>
            <a:endParaRPr lang="bg-BG" smtClean="0"/>
          </a:p>
        </p:txBody>
      </p:sp>
      <p:pic>
        <p:nvPicPr>
          <p:cNvPr id="16391" name="Picture 8" descr="Deforestation_2.gif"/>
          <p:cNvPicPr>
            <a:picLocks noChangeAspect="1"/>
          </p:cNvPicPr>
          <p:nvPr/>
        </p:nvPicPr>
        <p:blipFill>
          <a:blip r:embed="rId3"/>
          <a:srcRect/>
          <a:stretch>
            <a:fillRect/>
          </a:stretch>
        </p:blipFill>
        <p:spPr bwMode="auto">
          <a:xfrm>
            <a:off x="6011863" y="3581400"/>
            <a:ext cx="2903537" cy="3025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391"/>
                                        </p:tgtEl>
                                        <p:attrNameLst>
                                          <p:attrName>style.visibility</p:attrName>
                                        </p:attrNameLst>
                                      </p:cBhvr>
                                      <p:to>
                                        <p:strVal val="visible"/>
                                      </p:to>
                                    </p:set>
                                    <p:anim calcmode="lin" valueType="num">
                                      <p:cBhvr additive="base">
                                        <p:cTn id="23" dur="500" fill="hold"/>
                                        <p:tgtEl>
                                          <p:spTgt spid="16391"/>
                                        </p:tgtEl>
                                        <p:attrNameLst>
                                          <p:attrName>ppt_x</p:attrName>
                                        </p:attrNameLst>
                                      </p:cBhvr>
                                      <p:tavLst>
                                        <p:tav tm="0">
                                          <p:val>
                                            <p:strVal val="#ppt_x"/>
                                          </p:val>
                                        </p:tav>
                                        <p:tav tm="100000">
                                          <p:val>
                                            <p:strVal val="#ppt_x"/>
                                          </p:val>
                                        </p:tav>
                                      </p:tavLst>
                                    </p:anim>
                                    <p:anim calcmode="lin" valueType="num">
                                      <p:cBhvr additive="base">
                                        <p:cTn id="24" dur="500" fill="hold"/>
                                        <p:tgtEl>
                                          <p:spTgt spid="163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algn="l" eaLnBrk="1" hangingPunct="1"/>
            <a:r>
              <a:rPr lang="bg-BG" b="1" smtClean="0">
                <a:solidFill>
                  <a:srgbClr val="00A1C3"/>
                </a:solidFill>
              </a:rPr>
              <a:t>Океаните </a:t>
            </a:r>
          </a:p>
        </p:txBody>
      </p:sp>
      <p:sp>
        <p:nvSpPr>
          <p:cNvPr id="17411" name="Content Placeholder 2"/>
          <p:cNvSpPr>
            <a:spLocks noGrp="1"/>
          </p:cNvSpPr>
          <p:nvPr>
            <p:ph idx="1"/>
          </p:nvPr>
        </p:nvSpPr>
        <p:spPr>
          <a:xfrm>
            <a:off x="152400" y="1219200"/>
            <a:ext cx="8229600" cy="4525963"/>
          </a:xfrm>
        </p:spPr>
        <p:txBody>
          <a:bodyPr/>
          <a:lstStyle/>
          <a:p>
            <a:pPr eaLnBrk="1" hangingPunct="1"/>
            <a:r>
              <a:rPr lang="ru-RU" smtClean="0"/>
              <a:t>Прекомерен риболов – загубени са 90% от запасите на големите хищници </a:t>
            </a:r>
          </a:p>
          <a:p>
            <a:pPr eaLnBrk="1" hangingPunct="1"/>
            <a:r>
              <a:rPr lang="ru-RU" smtClean="0"/>
              <a:t>Замърсяване</a:t>
            </a:r>
          </a:p>
          <a:p>
            <a:pPr lvl="1" eaLnBrk="1" hangingPunct="1"/>
            <a:r>
              <a:rPr lang="ru-RU" smtClean="0"/>
              <a:t>Нефт</a:t>
            </a:r>
          </a:p>
          <a:p>
            <a:pPr lvl="1" eaLnBrk="1" hangingPunct="1"/>
            <a:r>
              <a:rPr lang="ru-RU" smtClean="0"/>
              <a:t>Торове (пестициди)</a:t>
            </a:r>
          </a:p>
          <a:p>
            <a:pPr lvl="1" eaLnBrk="1" hangingPunct="1"/>
            <a:r>
              <a:rPr lang="ru-RU" smtClean="0"/>
              <a:t>Твърди отпадъци</a:t>
            </a:r>
          </a:p>
          <a:p>
            <a:pPr lvl="1" eaLnBrk="1" hangingPunct="1"/>
            <a:r>
              <a:rPr lang="ru-RU" smtClean="0"/>
              <a:t>Отпадъчни води</a:t>
            </a:r>
          </a:p>
          <a:p>
            <a:pPr lvl="1" eaLnBrk="1" hangingPunct="1"/>
            <a:r>
              <a:rPr lang="ru-RU" smtClean="0"/>
              <a:t>Токсични химикали</a:t>
            </a:r>
          </a:p>
          <a:p>
            <a:pPr eaLnBrk="1" hangingPunct="1"/>
            <a:r>
              <a:rPr lang="ru-RU" smtClean="0"/>
              <a:t>Окисляване</a:t>
            </a:r>
          </a:p>
          <a:p>
            <a:pPr eaLnBrk="1" hangingPunct="1"/>
            <a:endParaRPr lang="bg-BG" smtClean="0"/>
          </a:p>
        </p:txBody>
      </p:sp>
      <p:pic>
        <p:nvPicPr>
          <p:cNvPr id="34819" name="Picture 7" descr="US-Citizens-Tune-in-to-Hear-News-About-Radioactive-Tuna-2"/>
          <p:cNvPicPr>
            <a:picLocks noChangeAspect="1" noChangeArrowheads="1"/>
          </p:cNvPicPr>
          <p:nvPr/>
        </p:nvPicPr>
        <p:blipFill>
          <a:blip r:embed="rId3"/>
          <a:srcRect/>
          <a:stretch>
            <a:fillRect/>
          </a:stretch>
        </p:blipFill>
        <p:spPr bwMode="auto">
          <a:xfrm>
            <a:off x="4572000" y="4267200"/>
            <a:ext cx="4572000"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 calcmode="lin" valueType="num">
                                      <p:cBhvr additive="base">
                                        <p:cTn id="17"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1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411">
                                            <p:txEl>
                                              <p:pRg st="3" end="3"/>
                                            </p:txEl>
                                          </p:spTgt>
                                        </p:tgtEl>
                                        <p:attrNameLst>
                                          <p:attrName>style.visibility</p:attrName>
                                        </p:attrNameLst>
                                      </p:cBhvr>
                                      <p:to>
                                        <p:strVal val="visible"/>
                                      </p:to>
                                    </p:set>
                                    <p:anim calcmode="lin" valueType="num">
                                      <p:cBhvr additive="base">
                                        <p:cTn id="21"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41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411">
                                            <p:txEl>
                                              <p:pRg st="4" end="4"/>
                                            </p:txEl>
                                          </p:spTgt>
                                        </p:tgtEl>
                                        <p:attrNameLst>
                                          <p:attrName>style.visibility</p:attrName>
                                        </p:attrNameLst>
                                      </p:cBhvr>
                                      <p:to>
                                        <p:strVal val="visible"/>
                                      </p:to>
                                    </p:set>
                                    <p:anim calcmode="lin" valueType="num">
                                      <p:cBhvr additive="base">
                                        <p:cTn id="25"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411">
                                            <p:txEl>
                                              <p:pRg st="5" end="5"/>
                                            </p:txEl>
                                          </p:spTgt>
                                        </p:tgtEl>
                                        <p:attrNameLst>
                                          <p:attrName>style.visibility</p:attrName>
                                        </p:attrNameLst>
                                      </p:cBhvr>
                                      <p:to>
                                        <p:strVal val="visible"/>
                                      </p:to>
                                    </p:set>
                                    <p:anim calcmode="lin" valueType="num">
                                      <p:cBhvr additive="base">
                                        <p:cTn id="29"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11">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411">
                                            <p:txEl>
                                              <p:pRg st="6" end="6"/>
                                            </p:txEl>
                                          </p:spTgt>
                                        </p:tgtEl>
                                        <p:attrNameLst>
                                          <p:attrName>style.visibility</p:attrName>
                                        </p:attrNameLst>
                                      </p:cBhvr>
                                      <p:to>
                                        <p:strVal val="visible"/>
                                      </p:to>
                                    </p:set>
                                    <p:anim calcmode="lin" valueType="num">
                                      <p:cBhvr additive="base">
                                        <p:cTn id="33"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4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7411">
                                            <p:txEl>
                                              <p:pRg st="7" end="7"/>
                                            </p:txEl>
                                          </p:spTgt>
                                        </p:tgtEl>
                                        <p:attrNameLst>
                                          <p:attrName>style.visibility</p:attrName>
                                        </p:attrNameLst>
                                      </p:cBhvr>
                                      <p:to>
                                        <p:strVal val="visible"/>
                                      </p:to>
                                    </p:set>
                                    <p:anim calcmode="lin" valueType="num">
                                      <p:cBhvr additive="base">
                                        <p:cTn id="39" dur="5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74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TotalTime>
  <Words>3815</Words>
  <Application>Microsoft Office PowerPoint</Application>
  <PresentationFormat>On-screen Show (4:3)</PresentationFormat>
  <Paragraphs>273</Paragraphs>
  <Slides>28</Slides>
  <Notes>28</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28</vt:i4>
      </vt:variant>
    </vt:vector>
  </HeadingPairs>
  <TitlesOfParts>
    <vt:vector size="35" baseType="lpstr">
      <vt:lpstr>Arial</vt:lpstr>
      <vt:lpstr>Calibri</vt:lpstr>
      <vt:lpstr>Wingdings</vt:lpstr>
      <vt:lpstr>Times New Roman</vt:lpstr>
      <vt:lpstr>Book Antiqua</vt:lpstr>
      <vt:lpstr>Garamond</vt:lpstr>
      <vt:lpstr>Office Theme</vt:lpstr>
      <vt:lpstr>НОВАТА ИКОНОМИКА циклична, синя, екологична ... </vt:lpstr>
      <vt:lpstr>Slide 2</vt:lpstr>
      <vt:lpstr>В какъв свят живеем?</vt:lpstr>
      <vt:lpstr>Разпад на живото поддържащите екосистеми</vt:lpstr>
      <vt:lpstr>Климат (глобално затопляне)</vt:lpstr>
      <vt:lpstr>Климат  (глобално затопляне)</vt:lpstr>
      <vt:lpstr>Биоразнообразие (изчезване на видове)</vt:lpstr>
      <vt:lpstr>Гори (обезлесяване)</vt:lpstr>
      <vt:lpstr>Океаните </vt:lpstr>
      <vt:lpstr>През 2030г. ще са ни нужни ресурсите на две планети за да посрещнем годишните си нужди</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Kamen</dc:creator>
  <cp:lastModifiedBy>Milena Ignatova</cp:lastModifiedBy>
  <cp:revision>21</cp:revision>
  <dcterms:created xsi:type="dcterms:W3CDTF">2006-08-16T00:00:00Z</dcterms:created>
  <dcterms:modified xsi:type="dcterms:W3CDTF">2013-10-23T21:35:50Z</dcterms:modified>
</cp:coreProperties>
</file>