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4" r:id="rId6"/>
    <p:sldId id="269" r:id="rId7"/>
    <p:sldId id="268" r:id="rId8"/>
    <p:sldId id="265" r:id="rId9"/>
    <p:sldId id="270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321"/>
    <a:srgbClr val="558D1A"/>
    <a:srgbClr val="61B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1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78E0-1CEB-4BBB-8782-0D23F7C782C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EE89-EC7D-44AD-A284-200A076E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8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78E0-1CEB-4BBB-8782-0D23F7C782C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EE89-EC7D-44AD-A284-200A076E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8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78E0-1CEB-4BBB-8782-0D23F7C782C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EE89-EC7D-44AD-A284-200A076E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78E0-1CEB-4BBB-8782-0D23F7C782C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EE89-EC7D-44AD-A284-200A076E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5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78E0-1CEB-4BBB-8782-0D23F7C782C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EE89-EC7D-44AD-A284-200A076E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78E0-1CEB-4BBB-8782-0D23F7C782C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EE89-EC7D-44AD-A284-200A076E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5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78E0-1CEB-4BBB-8782-0D23F7C782C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EE89-EC7D-44AD-A284-200A076E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1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78E0-1CEB-4BBB-8782-0D23F7C782C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EE89-EC7D-44AD-A284-200A076E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6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78E0-1CEB-4BBB-8782-0D23F7C782C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EE89-EC7D-44AD-A284-200A076E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78E0-1CEB-4BBB-8782-0D23F7C782C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EE89-EC7D-44AD-A284-200A076E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78E0-1CEB-4BBB-8782-0D23F7C782C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EE89-EC7D-44AD-A284-200A076E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8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778E0-1CEB-4BBB-8782-0D23F7C782C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FEE89-EC7D-44AD-A284-200A076E2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6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s-tc.org/" TargetMode="External"/><Relationship Id="rId3" Type="http://schemas.openxmlformats.org/officeDocument/2006/relationships/image" Target="../media/image7.jpeg"/><Relationship Id="rId7" Type="http://schemas.openxmlformats.org/officeDocument/2006/relationships/hyperlink" Target="mailto:res-ee@gis-tc.or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ffice@gis-tc.org" TargetMode="External"/><Relationship Id="rId11" Type="http://schemas.openxmlformats.org/officeDocument/2006/relationships/hyperlink" Target="http://euresp-plus.net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hyperlink" Target="http://gis-tc.org/projects/?pid=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Work\2011\SME_Cliona\FinalPackageDocuments\EurespPlusStyleGuide\E+ Style Guide\jpgs\euresp_plu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14" y="381000"/>
            <a:ext cx="435948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4648200" cy="6553200"/>
          </a:xfrm>
          <a:gradFill flip="none" rotWithShape="1">
            <a:gsLst>
              <a:gs pos="0">
                <a:srgbClr val="337321"/>
              </a:gs>
              <a:gs pos="100000">
                <a:srgbClr val="61BF1A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g-BG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Logo-NET-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37" y="3690393"/>
            <a:ext cx="878163" cy="8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14" y="3765971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143069" y="5229761"/>
            <a:ext cx="3772331" cy="1323439"/>
          </a:xfrm>
          <a:prstGeom prst="rect">
            <a:avLst/>
          </a:prstGeom>
          <a:noFill/>
          <a:ln>
            <a:solidFill>
              <a:srgbClr val="33732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7321"/>
                </a:solidFill>
              </a:rPr>
              <a:t>2</a:t>
            </a:r>
            <a:r>
              <a:rPr lang="bg-BG" sz="1600" dirty="0" smtClean="0">
                <a:solidFill>
                  <a:srgbClr val="337321"/>
                </a:solidFill>
              </a:rPr>
              <a:t>5 октомври 2013г.</a:t>
            </a:r>
          </a:p>
          <a:p>
            <a:r>
              <a:rPr lang="ru-RU" sz="1600" dirty="0">
                <a:solidFill>
                  <a:srgbClr val="337321"/>
                </a:solidFill>
              </a:rPr>
              <a:t>Интер Експо </a:t>
            </a:r>
            <a:r>
              <a:rPr lang="ru-RU" sz="1600" dirty="0" smtClean="0">
                <a:solidFill>
                  <a:srgbClr val="337321"/>
                </a:solidFill>
              </a:rPr>
              <a:t>Център</a:t>
            </a:r>
          </a:p>
          <a:p>
            <a:r>
              <a:rPr lang="ru-RU" sz="1600" dirty="0" smtClean="0">
                <a:solidFill>
                  <a:srgbClr val="337321"/>
                </a:solidFill>
              </a:rPr>
              <a:t>зала </a:t>
            </a:r>
            <a:r>
              <a:rPr lang="ru-RU" sz="1600" dirty="0">
                <a:solidFill>
                  <a:srgbClr val="337321"/>
                </a:solidFill>
              </a:rPr>
              <a:t>"</a:t>
            </a:r>
            <a:r>
              <a:rPr lang="ru-RU" sz="1600" dirty="0" smtClean="0">
                <a:solidFill>
                  <a:srgbClr val="337321"/>
                </a:solidFill>
              </a:rPr>
              <a:t>Вихрен"</a:t>
            </a:r>
          </a:p>
          <a:p>
            <a:r>
              <a:rPr lang="ru-RU" sz="1600" dirty="0" smtClean="0">
                <a:solidFill>
                  <a:srgbClr val="337321"/>
                </a:solidFill>
              </a:rPr>
              <a:t>бул</a:t>
            </a:r>
            <a:r>
              <a:rPr lang="ru-RU" sz="1600" dirty="0">
                <a:solidFill>
                  <a:srgbClr val="337321"/>
                </a:solidFill>
              </a:rPr>
              <a:t>. "Цариградско шосе" </a:t>
            </a:r>
            <a:r>
              <a:rPr lang="ru-RU" sz="1600" dirty="0" smtClean="0">
                <a:solidFill>
                  <a:srgbClr val="337321"/>
                </a:solidFill>
              </a:rPr>
              <a:t>147</a:t>
            </a:r>
          </a:p>
          <a:p>
            <a:r>
              <a:rPr lang="ru-RU" sz="1600" dirty="0" smtClean="0">
                <a:solidFill>
                  <a:srgbClr val="337321"/>
                </a:solidFill>
              </a:rPr>
              <a:t>София, </a:t>
            </a:r>
            <a:r>
              <a:rPr lang="ru-RU" sz="1600" dirty="0">
                <a:solidFill>
                  <a:srgbClr val="337321"/>
                </a:solidFill>
              </a:rPr>
              <a:t>България</a:t>
            </a:r>
            <a:endParaRPr lang="en-US" sz="1600" dirty="0">
              <a:solidFill>
                <a:srgbClr val="337321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93514" y="76200"/>
            <a:ext cx="4435686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0175" algn="l"/>
              </a:tabLst>
            </a:pPr>
            <a:r>
              <a:rPr lang="bg-BG" sz="32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Проект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0175" algn="l"/>
              </a:tabLst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0175" algn="l"/>
              </a:tabLst>
            </a:pPr>
            <a:r>
              <a:rPr kumimoji="0" lang="bg-BG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EURESP+</a:t>
            </a:r>
            <a:endParaRPr lang="en-US" sz="3200" b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0175" algn="l"/>
              </a:tabLst>
            </a:pPr>
            <a:r>
              <a:rPr kumimoji="0" lang="bg-BG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ENT/CIP/10/D/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N02S00</a:t>
            </a:r>
            <a:r>
              <a:rPr kumimoji="0" lang="bg-BG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0175" algn="l"/>
              </a:tabLst>
            </a:pPr>
            <a:endParaRPr lang="en-US" sz="2000" b="1" i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80175" algn="l"/>
              </a:tabLst>
            </a:pPr>
            <a:r>
              <a:rPr kumimoji="0" lang="bg-BG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Европейска регионална платформа за екологични услуги</a:t>
            </a:r>
            <a:endParaRPr kumimoji="0" lang="bg-BG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4037" y="4668906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solidFill>
                  <a:srgbClr val="337321"/>
                </a:solidFill>
                <a:latin typeface="Arial" pitchFamily="34" charset="0"/>
                <a:cs typeface="Arial" pitchFamily="34" charset="0"/>
              </a:rPr>
              <a:t>Лектор</a:t>
            </a:r>
            <a:r>
              <a:rPr lang="bg-BG" sz="1600" dirty="0" smtClean="0">
                <a:solidFill>
                  <a:srgbClr val="337321"/>
                </a:solidFill>
                <a:latin typeface="Arial" pitchFamily="34" charset="0"/>
                <a:cs typeface="Arial" pitchFamily="34" charset="0"/>
              </a:rPr>
              <a:t>: Соня Петкова</a:t>
            </a:r>
          </a:p>
          <a:p>
            <a:r>
              <a:rPr lang="en-US" sz="1600" dirty="0" smtClean="0">
                <a:solidFill>
                  <a:srgbClr val="337321"/>
                </a:solidFill>
                <a:latin typeface="Arial" pitchFamily="34" charset="0"/>
                <a:cs typeface="Arial" pitchFamily="34" charset="0"/>
              </a:rPr>
              <a:t>http://www.gis-tc.org</a:t>
            </a:r>
            <a:endParaRPr lang="en-US" sz="1600" dirty="0">
              <a:solidFill>
                <a:srgbClr val="3373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315200" y="3895654"/>
            <a:ext cx="1905000" cy="44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Фондация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ГИС -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Трансфер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Център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URESP tea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4" b="14082"/>
          <a:stretch/>
        </p:blipFill>
        <p:spPr bwMode="auto">
          <a:xfrm>
            <a:off x="518554" y="3429000"/>
            <a:ext cx="2762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RESP team Bulgari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9" t="13335" b="10590"/>
          <a:stretch/>
        </p:blipFill>
        <p:spPr bwMode="auto">
          <a:xfrm>
            <a:off x="2362200" y="4843315"/>
            <a:ext cx="2761414" cy="169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2011\SME_Cliona\FinalPackageDocuments\EurespPlusStyleGuide\E+ Style Guide\jpgs\euresp_pl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763963" cy="10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Work\2011\SME_Cliona\FinalPackageDocuments\EurespPlusStyleGuide\E+ Style Guide\word\newsletter_header_nolog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932" y="6312694"/>
            <a:ext cx="9036868" cy="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-NET-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878163" cy="8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0575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3400" y="2066091"/>
            <a:ext cx="5755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rgbClr val="558D1A"/>
                </a:solidFill>
              </a:rPr>
              <a:t>Наследник</a:t>
            </a:r>
            <a:r>
              <a:rPr lang="bg-BG" sz="2000" dirty="0" smtClean="0">
                <a:solidFill>
                  <a:srgbClr val="558D1A"/>
                </a:solidFill>
              </a:rPr>
              <a:t>: </a:t>
            </a:r>
            <a:r>
              <a:rPr lang="bg-BG" sz="2000" dirty="0" smtClean="0"/>
              <a:t>проект </a:t>
            </a:r>
            <a:r>
              <a:rPr lang="en-US" sz="2000" dirty="0"/>
              <a:t>EURESP </a:t>
            </a:r>
            <a:r>
              <a:rPr lang="en-US" sz="2000" dirty="0" smtClean="0"/>
              <a:t>(http</a:t>
            </a:r>
            <a:r>
              <a:rPr lang="en-US" sz="2000" dirty="0"/>
              <a:t>://</a:t>
            </a:r>
            <a:r>
              <a:rPr lang="en-US" sz="2000" dirty="0" smtClean="0"/>
              <a:t>www.euresp.net)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0718" y="2545902"/>
            <a:ext cx="1575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rgbClr val="558D1A"/>
                </a:solidFill>
              </a:rPr>
              <a:t>Консорциум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33400" y="2854166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Испания – </a:t>
            </a:r>
            <a:r>
              <a:rPr lang="en-US" dirty="0" smtClean="0"/>
              <a:t>COCIN (The Chamber of Commerce Cantabria)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Германия – </a:t>
            </a:r>
            <a:r>
              <a:rPr lang="en-US" dirty="0" smtClean="0"/>
              <a:t>SEZ (</a:t>
            </a:r>
            <a:r>
              <a:rPr lang="en-US" dirty="0" err="1" smtClean="0"/>
              <a:t>Steibeis</a:t>
            </a:r>
            <a:r>
              <a:rPr lang="en-US" dirty="0" smtClean="0"/>
              <a:t> Europa </a:t>
            </a:r>
            <a:r>
              <a:rPr lang="en-US" dirty="0" err="1" smtClean="0"/>
              <a:t>Zentrum</a:t>
            </a:r>
            <a:r>
              <a:rPr lang="en-US" dirty="0" smtClean="0"/>
              <a:t> der </a:t>
            </a:r>
            <a:r>
              <a:rPr lang="en-US" dirty="0" err="1" smtClean="0"/>
              <a:t>Steinbeis</a:t>
            </a:r>
            <a:r>
              <a:rPr lang="en-US" dirty="0" smtClean="0"/>
              <a:t> Innovation)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Италия – </a:t>
            </a:r>
            <a:r>
              <a:rPr lang="en-US" dirty="0" smtClean="0"/>
              <a:t>ASTER Science Technology Business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Словакия – </a:t>
            </a:r>
            <a:r>
              <a:rPr lang="en-US" dirty="0" smtClean="0"/>
              <a:t>RAIC (Regional Advisory and Information Centre </a:t>
            </a:r>
            <a:r>
              <a:rPr lang="en-US" dirty="0" err="1" smtClean="0"/>
              <a:t>Presov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Полша – </a:t>
            </a:r>
            <a:r>
              <a:rPr lang="en-US" dirty="0" smtClean="0"/>
              <a:t>PRDF (</a:t>
            </a:r>
            <a:r>
              <a:rPr lang="en-US" dirty="0" err="1" smtClean="0"/>
              <a:t>Podlaska</a:t>
            </a:r>
            <a:r>
              <a:rPr lang="en-US" dirty="0" smtClean="0"/>
              <a:t> Regional Development Foundation)</a:t>
            </a:r>
          </a:p>
          <a:p>
            <a:pPr marL="342900" indent="-342900">
              <a:buFont typeface="+mj-lt"/>
              <a:buAutoNum type="arabicPeriod"/>
            </a:pPr>
            <a:r>
              <a:rPr lang="bg-BG" b="1" dirty="0" smtClean="0">
                <a:solidFill>
                  <a:srgbClr val="558D1A"/>
                </a:solidFill>
              </a:rPr>
              <a:t>България – </a:t>
            </a:r>
            <a:r>
              <a:rPr lang="en-US" b="1" dirty="0" smtClean="0">
                <a:solidFill>
                  <a:srgbClr val="558D1A"/>
                </a:solidFill>
              </a:rPr>
              <a:t>GIS-Transfer </a:t>
            </a:r>
            <a:r>
              <a:rPr lang="en-US" b="1" dirty="0">
                <a:solidFill>
                  <a:srgbClr val="558D1A"/>
                </a:solidFill>
              </a:rPr>
              <a:t>Center </a:t>
            </a:r>
            <a:r>
              <a:rPr lang="en-US" b="1" dirty="0" smtClean="0">
                <a:solidFill>
                  <a:srgbClr val="558D1A"/>
                </a:solidFill>
              </a:rPr>
              <a:t>Foundation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>
                <a:solidFill>
                  <a:srgbClr val="558D1A"/>
                </a:solidFill>
              </a:rPr>
              <a:t>Естония – </a:t>
            </a:r>
            <a:r>
              <a:rPr lang="en-US" dirty="0" smtClean="0">
                <a:solidFill>
                  <a:srgbClr val="558D1A"/>
                </a:solidFill>
              </a:rPr>
              <a:t>ECCI (Estonian Chamber of Commerce and Industry)</a:t>
            </a:r>
            <a:endParaRPr lang="en-US" dirty="0">
              <a:solidFill>
                <a:srgbClr val="558D1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037891"/>
            <a:ext cx="10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rgbClr val="558D1A"/>
                </a:solidFill>
              </a:rPr>
              <a:t>Сектори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33400" y="54496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металообработване химически</a:t>
            </a:r>
            <a:r>
              <a:rPr lang="bg-BG" dirty="0"/>
              <a:t>, повърхностна обработка, електроника и електротехника, </a:t>
            </a:r>
            <a:r>
              <a:rPr lang="bg-BG" dirty="0" smtClean="0"/>
              <a:t>текстил, </a:t>
            </a:r>
            <a:r>
              <a:rPr lang="bg-B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хартиен, производство и преработка на метали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524000"/>
            <a:ext cx="5308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rgbClr val="558D1A"/>
                </a:solidFill>
              </a:rPr>
              <a:t>Продължителност</a:t>
            </a:r>
            <a:r>
              <a:rPr lang="bg-BG" sz="2000" dirty="0" smtClean="0">
                <a:solidFill>
                  <a:srgbClr val="558D1A"/>
                </a:solidFill>
              </a:rPr>
              <a:t>: </a:t>
            </a:r>
            <a:r>
              <a:rPr lang="bg-BG" sz="2000" dirty="0" smtClean="0"/>
              <a:t>24 месеца (ноември 2013г.)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39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2011\SME_Cliona\FinalPackageDocuments\EurespPlusStyleGuide\E+ Style Guide\jpgs\euresp_pl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763963" cy="10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Work\2011\SME_Cliona\FinalPackageDocuments\EurespPlusStyleGuide\E+ Style Guide\word\newsletter_header_nolog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932" y="6312694"/>
            <a:ext cx="9036868" cy="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-NET-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878163" cy="8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0575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50718" y="1394211"/>
            <a:ext cx="754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rgbClr val="558D1A"/>
                </a:solidFill>
              </a:rPr>
              <a:t>Цели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33400" y="1897082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rgbClr val="61BF1A"/>
                </a:solidFill>
              </a:rPr>
              <a:t>Подпомагане на </a:t>
            </a:r>
            <a:r>
              <a:rPr lang="bg-BG" b="1" dirty="0">
                <a:solidFill>
                  <a:srgbClr val="61BF1A"/>
                </a:solidFill>
              </a:rPr>
              <a:t>МСП </a:t>
            </a:r>
            <a:r>
              <a:rPr lang="bg-BG" b="1" dirty="0" smtClean="0">
                <a:solidFill>
                  <a:srgbClr val="61BF1A"/>
                </a:solidFill>
              </a:rPr>
              <a:t>от целевите сектори </a:t>
            </a:r>
            <a:r>
              <a:rPr lang="bg-BG" b="1" dirty="0">
                <a:solidFill>
                  <a:srgbClr val="61BF1A"/>
                </a:solidFill>
              </a:rPr>
              <a:t>при оценка и управление на </a:t>
            </a:r>
            <a:r>
              <a:rPr lang="bg-BG" b="1" dirty="0" smtClean="0">
                <a:solidFill>
                  <a:srgbClr val="61BF1A"/>
                </a:solidFill>
              </a:rPr>
              <a:t>тяхната ефективност и </a:t>
            </a:r>
            <a:r>
              <a:rPr lang="bg-BG" b="1" dirty="0">
                <a:solidFill>
                  <a:srgbClr val="61BF1A"/>
                </a:solidFill>
              </a:rPr>
              <a:t>екологичното им въздействие и подкрепа за внедряване на системи за управление като ISO14001 и EMAS</a:t>
            </a:r>
            <a:r>
              <a:rPr lang="bg-BG" b="1" dirty="0" smtClean="0">
                <a:solidFill>
                  <a:srgbClr val="61BF1A"/>
                </a:solidFill>
              </a:rPr>
              <a:t>.</a:t>
            </a:r>
          </a:p>
          <a:p>
            <a:endParaRPr lang="bg-BG" dirty="0">
              <a:solidFill>
                <a:srgbClr val="558D1A"/>
              </a:solidFill>
            </a:endParaRPr>
          </a:p>
          <a:p>
            <a:r>
              <a:rPr lang="bg-BG" dirty="0" smtClean="0"/>
              <a:t>Насърчаване и подобряване на координацията между  МСП и </a:t>
            </a:r>
            <a:r>
              <a:rPr lang="en-US" dirty="0" smtClean="0"/>
              <a:t>ESP </a:t>
            </a:r>
            <a:r>
              <a:rPr lang="bg-BG" dirty="0" smtClean="0"/>
              <a:t>в секторите.</a:t>
            </a:r>
          </a:p>
          <a:p>
            <a:endParaRPr lang="bg-BG" dirty="0"/>
          </a:p>
          <a:p>
            <a:r>
              <a:rPr lang="bg-BG" dirty="0" smtClean="0"/>
              <a:t>Развитие на пазара на екологични услуги сред МСП.</a:t>
            </a:r>
          </a:p>
          <a:p>
            <a:endParaRPr lang="bg-BG" dirty="0"/>
          </a:p>
          <a:p>
            <a:r>
              <a:rPr lang="bg-BG" dirty="0" smtClean="0"/>
              <a:t>Повишаване на капацитета на МСП.</a:t>
            </a:r>
          </a:p>
          <a:p>
            <a:endParaRPr lang="bg-BG" dirty="0" smtClean="0"/>
          </a:p>
          <a:p>
            <a:r>
              <a:rPr lang="bg-BG" dirty="0" smtClean="0"/>
              <a:t>Осигуряване на индивидуални решения за различни групи МСП с цел подобряване на конкурентноспособността им.</a:t>
            </a:r>
          </a:p>
          <a:p>
            <a:endParaRPr lang="bg-BG" dirty="0"/>
          </a:p>
          <a:p>
            <a:r>
              <a:rPr lang="bg-BG" dirty="0" smtClean="0"/>
              <a:t>Устойчиво и „чисто“ развитие на МСП.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2011\SME_Cliona\FinalPackageDocuments\EurespPlusStyleGuide\E+ Style Guide\jpgs\euresp_pl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763963" cy="10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Work\2011\SME_Cliona\FinalPackageDocuments\EurespPlusStyleGuide\E+ Style Guide\word\newsletter_header_nolog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932" y="6312694"/>
            <a:ext cx="9036868" cy="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-NET-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878163" cy="8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0575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09600" y="1752600"/>
            <a:ext cx="2438400" cy="1200329"/>
          </a:xfrm>
          <a:prstGeom prst="rect">
            <a:avLst/>
          </a:prstGeom>
          <a:solidFill>
            <a:srgbClr val="3373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EURESP+</a:t>
            </a:r>
          </a:p>
          <a:p>
            <a:pPr algn="ctr"/>
            <a:r>
              <a:rPr lang="bg-BG" sz="2000" dirty="0" smtClean="0">
                <a:solidFill>
                  <a:schemeClr val="bg1"/>
                </a:solidFill>
              </a:rPr>
              <a:t>Фондация ГИС-Трансфер Център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1738967"/>
            <a:ext cx="2743200" cy="2985433"/>
          </a:xfrm>
          <a:prstGeom prst="rect">
            <a:avLst/>
          </a:prstGeom>
          <a:solidFill>
            <a:srgbClr val="61BF1A"/>
          </a:solidFill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Бенефициенти</a:t>
            </a:r>
          </a:p>
          <a:p>
            <a:r>
              <a:rPr lang="bg-BG" sz="2000" dirty="0">
                <a:solidFill>
                  <a:schemeClr val="bg1"/>
                </a:solidFill>
              </a:rPr>
              <a:t>МСП от секторите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</a:rPr>
              <a:t>металообработване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</a:rPr>
              <a:t>химически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</a:rPr>
              <a:t>повърхностна обработка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</a:rPr>
              <a:t>електроника и електротехника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2000" dirty="0">
                <a:solidFill>
                  <a:schemeClr val="bg1"/>
                </a:solidFill>
              </a:rPr>
              <a:t>текстил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048000" y="2413575"/>
            <a:ext cx="2286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5715000" y="2413575"/>
            <a:ext cx="2286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5715000" y="3810000"/>
            <a:ext cx="2286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4373563" y="2876729"/>
            <a:ext cx="175803" cy="85707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3733800"/>
            <a:ext cx="3623264" cy="892552"/>
          </a:xfrm>
          <a:prstGeom prst="rect">
            <a:avLst/>
          </a:prstGeom>
          <a:solidFill>
            <a:schemeClr val="bg1"/>
          </a:solidFill>
          <a:ln>
            <a:solidFill>
              <a:srgbClr val="3373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37321"/>
                </a:solidFill>
              </a:rPr>
              <a:t>EURESP+</a:t>
            </a:r>
          </a:p>
          <a:p>
            <a:pPr algn="ctr"/>
            <a:endParaRPr lang="bg-BG" sz="2000" dirty="0" smtClean="0">
              <a:solidFill>
                <a:srgbClr val="337321"/>
              </a:solidFill>
            </a:endParaRPr>
          </a:p>
        </p:txBody>
      </p:sp>
      <p:pic>
        <p:nvPicPr>
          <p:cNvPr id="1026" name="Picture 2" descr="D:\Work\2011\SME_Cliona\FinalPackageDocuments\EurespPlusStyleGuide\E+ Style Guide\jpgs\euresp_plus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82" y="3763465"/>
            <a:ext cx="30353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76600" y="1855112"/>
            <a:ext cx="2438400" cy="1200329"/>
          </a:xfrm>
          <a:prstGeom prst="rect">
            <a:avLst/>
          </a:prstGeom>
          <a:solidFill>
            <a:srgbClr val="558D1A"/>
          </a:solidFill>
        </p:spPr>
        <p:txBody>
          <a:bodyPr wrap="square" rtlCol="0">
            <a:spAutoFit/>
          </a:bodyPr>
          <a:lstStyle/>
          <a:p>
            <a:r>
              <a:rPr lang="bg-BG" sz="3600" dirty="0" smtClean="0">
                <a:solidFill>
                  <a:schemeClr val="bg1"/>
                </a:solidFill>
              </a:rPr>
              <a:t>партньори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ESP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2011\SME_Cliona\FinalPackageDocuments\EurespPlusStyleGuide\E+ Style Guide\jpgs\euresp_pl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763963" cy="10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Work\2011\SME_Cliona\FinalPackageDocuments\EurespPlusStyleGuide\E+ Style Guide\word\newsletter_header_nolog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932" y="6312694"/>
            <a:ext cx="9036868" cy="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-NET-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878163" cy="8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0575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85800" y="130706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rgbClr val="558D1A"/>
                </a:solidFill>
              </a:rPr>
              <a:t>Резултати</a:t>
            </a:r>
            <a:endParaRPr lang="en-US" dirty="0">
              <a:solidFill>
                <a:srgbClr val="558D1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343" y="3295710"/>
            <a:ext cx="4287456" cy="400110"/>
          </a:xfrm>
          <a:prstGeom prst="rect">
            <a:avLst/>
          </a:prstGeom>
          <a:solidFill>
            <a:srgbClr val="558D1A"/>
          </a:solidFill>
        </p:spPr>
        <p:txBody>
          <a:bodyPr wrap="non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Оценка на екологичното въздействие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981510"/>
            <a:ext cx="4969566" cy="400110"/>
          </a:xfrm>
          <a:prstGeom prst="rect">
            <a:avLst/>
          </a:prstGeom>
          <a:solidFill>
            <a:srgbClr val="558D1A"/>
          </a:solidFill>
        </p:spPr>
        <p:txBody>
          <a:bodyPr wrap="non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Оценка на ресурсите и тяхната </a:t>
            </a:r>
            <a:r>
              <a:rPr lang="bg-BG" sz="2000" dirty="0" smtClean="0">
                <a:solidFill>
                  <a:schemeClr val="bg1"/>
                </a:solidFill>
              </a:rPr>
              <a:t>ефективност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754" y="4648200"/>
            <a:ext cx="4104072" cy="400110"/>
          </a:xfrm>
          <a:prstGeom prst="rect">
            <a:avLst/>
          </a:prstGeom>
          <a:solidFill>
            <a:srgbClr val="558D1A"/>
          </a:solidFill>
        </p:spPr>
        <p:txBody>
          <a:bodyPr wrap="non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Оценка за замърсяване на почвите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707" y="1905000"/>
            <a:ext cx="2434962" cy="400110"/>
          </a:xfrm>
          <a:prstGeom prst="rect">
            <a:avLst/>
          </a:prstGeom>
          <a:solidFill>
            <a:srgbClr val="558D1A"/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Анализ на секторите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804" y="2609910"/>
            <a:ext cx="2920095" cy="400110"/>
          </a:xfrm>
          <a:prstGeom prst="rect">
            <a:avLst/>
          </a:prstGeom>
          <a:solidFill>
            <a:srgbClr val="558D1A"/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Избор на </a:t>
            </a:r>
            <a:r>
              <a:rPr lang="en-US" sz="2000" dirty="0" smtClean="0">
                <a:solidFill>
                  <a:schemeClr val="bg1"/>
                </a:solidFill>
              </a:rPr>
              <a:t>EEN</a:t>
            </a:r>
            <a:r>
              <a:rPr lang="bg-BG" sz="2000" dirty="0" smtClean="0">
                <a:solidFill>
                  <a:schemeClr val="bg1"/>
                </a:solidFill>
              </a:rPr>
              <a:t>, МСП и </a:t>
            </a:r>
            <a:r>
              <a:rPr lang="en-US" sz="2000" dirty="0" smtClean="0">
                <a:solidFill>
                  <a:schemeClr val="bg1"/>
                </a:solidFill>
              </a:rPr>
              <a:t>ESP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3704" y="1905000"/>
            <a:ext cx="378263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http</a:t>
            </a:r>
            <a:r>
              <a:rPr lang="en-US" sz="2000" dirty="0"/>
              <a:t>://gis-tc.org/projects/?pid=17</a:t>
            </a:r>
            <a:endParaRPr lang="bg-BG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834230" y="2590800"/>
            <a:ext cx="342952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http://euresp-plus.net/bg/esp</a:t>
            </a:r>
            <a:endParaRPr lang="bg-BG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29954" y="4648200"/>
            <a:ext cx="88678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 </a:t>
            </a:r>
            <a:r>
              <a:rPr lang="bg-BG" sz="2000" dirty="0" smtClean="0">
                <a:solidFill>
                  <a:schemeClr val="bg1"/>
                </a:solidFill>
              </a:rPr>
              <a:t>МСП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95773" y="3981510"/>
            <a:ext cx="101662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11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МСП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33773" y="3295710"/>
            <a:ext cx="886781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7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МСП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3074" y="2590800"/>
            <a:ext cx="746423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9</a:t>
            </a:r>
            <a:r>
              <a:rPr lang="en-US" sz="2000" dirty="0" smtClean="0">
                <a:solidFill>
                  <a:schemeClr val="bg1"/>
                </a:solidFill>
              </a:rPr>
              <a:t> ESP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7462" y="2590800"/>
            <a:ext cx="78739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8 </a:t>
            </a:r>
            <a:r>
              <a:rPr lang="en-US" sz="2000" dirty="0" smtClean="0">
                <a:solidFill>
                  <a:schemeClr val="bg1"/>
                </a:solidFill>
              </a:rPr>
              <a:t>EEN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635" y="5410200"/>
            <a:ext cx="1967205" cy="400110"/>
          </a:xfrm>
          <a:prstGeom prst="rect">
            <a:avLst/>
          </a:prstGeom>
          <a:solidFill>
            <a:srgbClr val="558D1A"/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Информираност</a:t>
            </a:r>
            <a:endParaRPr lang="bg-BG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6795" y="5410200"/>
            <a:ext cx="143834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6 семинара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23435" y="5410200"/>
            <a:ext cx="386330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р</a:t>
            </a:r>
            <a:r>
              <a:rPr lang="bg-BG" sz="2000" dirty="0" smtClean="0">
                <a:solidFill>
                  <a:schemeClr val="bg1"/>
                </a:solidFill>
              </a:rPr>
              <a:t>аботни срещи, участия </a:t>
            </a:r>
            <a:r>
              <a:rPr lang="en-US" sz="2000" dirty="0" smtClean="0">
                <a:solidFill>
                  <a:schemeClr val="bg1"/>
                </a:solidFill>
              </a:rPr>
              <a:t>EEN</a:t>
            </a:r>
            <a:r>
              <a:rPr lang="bg-BG" sz="2000" dirty="0" smtClean="0">
                <a:solidFill>
                  <a:schemeClr val="bg1"/>
                </a:solidFill>
              </a:rPr>
              <a:t> и др.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2011\SME_Cliona\FinalPackageDocuments\EurespPlusStyleGuide\E+ Style Guide\jpgs\euresp_pl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763963" cy="10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Work\2011\SME_Cliona\FinalPackageDocuments\EurespPlusStyleGuide\E+ Style Guide\word\newsletter_header_nolog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932" y="6312694"/>
            <a:ext cx="9036868" cy="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-NET-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878163" cy="8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0575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85800" y="130706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rgbClr val="558D1A"/>
                </a:solidFill>
              </a:rPr>
              <a:t>Резултати</a:t>
            </a:r>
            <a:endParaRPr lang="en-US" dirty="0">
              <a:solidFill>
                <a:srgbClr val="558D1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244" y="1981200"/>
            <a:ext cx="7273490" cy="707886"/>
          </a:xfrm>
          <a:prstGeom prst="rect">
            <a:avLst/>
          </a:prstGeom>
          <a:solidFill>
            <a:srgbClr val="558D1A"/>
          </a:solidFill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Регламент </a:t>
            </a:r>
            <a:r>
              <a:rPr lang="en-US" sz="2000" dirty="0">
                <a:solidFill>
                  <a:schemeClr val="bg1"/>
                </a:solidFill>
              </a:rPr>
              <a:t>REACH</a:t>
            </a:r>
            <a:r>
              <a:rPr lang="bg-BG" sz="2000" dirty="0">
                <a:solidFill>
                  <a:schemeClr val="bg1"/>
                </a:solidFill>
              </a:rPr>
              <a:t> (2006/1907/ЕС) за </a:t>
            </a:r>
            <a:r>
              <a:rPr lang="ru-RU" sz="2000" dirty="0">
                <a:solidFill>
                  <a:schemeClr val="bg1"/>
                </a:solidFill>
              </a:rPr>
              <a:t>за регистрацията, оценката, разрешаването и ограничаването на химични вещества</a:t>
            </a:r>
            <a:endParaRPr lang="bg-BG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243" y="4114800"/>
            <a:ext cx="7273491" cy="1015663"/>
          </a:xfrm>
          <a:prstGeom prst="rect">
            <a:avLst/>
          </a:prstGeom>
          <a:solidFill>
            <a:srgbClr val="558D1A"/>
          </a:solidFill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Подготовка и/или внедряване на </a:t>
            </a:r>
            <a:r>
              <a:rPr lang="en-US" sz="2000" dirty="0" smtClean="0">
                <a:solidFill>
                  <a:schemeClr val="bg1"/>
                </a:solidFill>
              </a:rPr>
              <a:t>ISO14001</a:t>
            </a:r>
            <a:endParaRPr lang="bg-BG" sz="2000" dirty="0" smtClean="0">
              <a:solidFill>
                <a:schemeClr val="bg1"/>
              </a:solidFill>
            </a:endParaRPr>
          </a:p>
          <a:p>
            <a:r>
              <a:rPr lang="bg-BG" sz="2000" dirty="0" smtClean="0">
                <a:solidFill>
                  <a:schemeClr val="bg1"/>
                </a:solidFill>
              </a:rPr>
              <a:t>(</a:t>
            </a:r>
            <a:r>
              <a:rPr lang="ru-RU" sz="2000" i="1" dirty="0">
                <a:solidFill>
                  <a:schemeClr val="bg1"/>
                </a:solidFill>
              </a:rPr>
              <a:t>стандарт за изискванията към Системите за управление на околната среда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  <a:r>
              <a:rPr lang="en-US" sz="2000" dirty="0">
                <a:solidFill>
                  <a:schemeClr val="bg1"/>
                </a:solidFill>
              </a:rPr>
              <a:t>, EMAS</a:t>
            </a:r>
            <a:r>
              <a:rPr lang="bg-BG" sz="2000" dirty="0">
                <a:solidFill>
                  <a:schemeClr val="bg1"/>
                </a:solidFill>
              </a:rPr>
              <a:t> (</a:t>
            </a:r>
            <a:r>
              <a:rPr lang="en-US" sz="2000" i="1" dirty="0">
                <a:solidFill>
                  <a:schemeClr val="bg1"/>
                </a:solidFill>
              </a:rPr>
              <a:t>Eco-Management and Audit Scheme</a:t>
            </a:r>
            <a:r>
              <a:rPr lang="bg-BG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244" y="3124200"/>
            <a:ext cx="101662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15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МСП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243" y="5562600"/>
            <a:ext cx="242855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3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МСП –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внедряване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5562600"/>
            <a:ext cx="278954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1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bg-BG" sz="2000" dirty="0" smtClean="0">
                <a:solidFill>
                  <a:schemeClr val="bg1"/>
                </a:solidFill>
              </a:rPr>
              <a:t>МСП - сертифициране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9167" y="3124200"/>
            <a:ext cx="147393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30 експерта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9414" y="3124200"/>
            <a:ext cx="112736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семинар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3124200"/>
            <a:ext cx="155863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5 материали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3124200"/>
            <a:ext cx="155773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консултации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2011\SME_Cliona\FinalPackageDocuments\EurespPlusStyleGuide\E+ Style Guide\jpgs\euresp_pl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763963" cy="10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Work\2011\SME_Cliona\FinalPackageDocuments\EurespPlusStyleGuide\E+ Style Guide\word\newsletter_header_nolog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932" y="6312694"/>
            <a:ext cx="9036868" cy="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-NET-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878163" cy="8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0575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85800" y="12192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rgbClr val="558D1A"/>
                </a:solidFill>
              </a:rPr>
              <a:t>Резултати</a:t>
            </a:r>
            <a:endParaRPr lang="en-US" dirty="0">
              <a:solidFill>
                <a:srgbClr val="558D1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246" y="1752600"/>
            <a:ext cx="5702651" cy="400110"/>
          </a:xfrm>
          <a:prstGeom prst="rect">
            <a:avLst/>
          </a:prstGeom>
          <a:solidFill>
            <a:srgbClr val="558D1A"/>
          </a:solidFill>
        </p:spPr>
        <p:txBody>
          <a:bodyPr wrap="squar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Екологична отговорност (Директива 2004/35/ЕС)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246" y="2362200"/>
            <a:ext cx="5702651" cy="400110"/>
          </a:xfrm>
          <a:prstGeom prst="rect">
            <a:avLst/>
          </a:prstGeom>
          <a:solidFill>
            <a:srgbClr val="558D1A"/>
          </a:solidFill>
        </p:spPr>
        <p:txBody>
          <a:bodyPr wrap="none" rtlCol="0">
            <a:spAutoFit/>
          </a:bodyPr>
          <a:lstStyle/>
          <a:p>
            <a:r>
              <a:rPr lang="bg-BG" sz="2000" dirty="0">
                <a:solidFill>
                  <a:schemeClr val="bg1"/>
                </a:solidFill>
              </a:rPr>
              <a:t>Посещения на място и дистанционни консултации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971800"/>
            <a:ext cx="1256947" cy="400110"/>
          </a:xfrm>
          <a:prstGeom prst="rect">
            <a:avLst/>
          </a:prstGeom>
          <a:solidFill>
            <a:srgbClr val="558D1A"/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Обучение</a:t>
            </a:r>
            <a:endParaRPr lang="bg-BG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3701" y="5384051"/>
            <a:ext cx="1952394" cy="400110"/>
          </a:xfrm>
          <a:prstGeom prst="rect">
            <a:avLst/>
          </a:prstGeom>
          <a:solidFill>
            <a:srgbClr val="558D1A"/>
          </a:solidFill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Материали</a:t>
            </a:r>
            <a:endParaRPr lang="bg-BG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8795" y="2973558"/>
            <a:ext cx="465300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Интегрален сертификат „екоспециалист“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700" y="3581400"/>
            <a:ext cx="1952394" cy="400110"/>
          </a:xfrm>
          <a:prstGeom prst="rect">
            <a:avLst/>
          </a:prstGeom>
          <a:solidFill>
            <a:srgbClr val="558D1A"/>
          </a:solidFill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Добри практики</a:t>
            </a:r>
            <a:endParaRPr lang="bg-BG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7144" y="3581400"/>
            <a:ext cx="319735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http</a:t>
            </a:r>
            <a:r>
              <a:rPr lang="en-US" sz="2000" dirty="0"/>
              <a:t>://euresp-plus.net/bg/ot</a:t>
            </a:r>
            <a:endParaRPr lang="bg-BG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795073" y="5391090"/>
            <a:ext cx="400160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http://euresp-plus.net/bg/node/867</a:t>
            </a:r>
            <a:endParaRPr lang="bg-BG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53700" y="4171890"/>
            <a:ext cx="6104300" cy="400110"/>
          </a:xfrm>
          <a:prstGeom prst="rect">
            <a:avLst/>
          </a:prstGeom>
          <a:solidFill>
            <a:srgbClr val="558D1A"/>
          </a:solidFill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Наръчник „Управление на екологичната отговорност“</a:t>
            </a:r>
            <a:endParaRPr lang="bg-BG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4781490"/>
            <a:ext cx="3643819" cy="400110"/>
          </a:xfrm>
          <a:prstGeom prst="rect">
            <a:avLst/>
          </a:prstGeom>
          <a:solidFill>
            <a:srgbClr val="558D1A"/>
          </a:solidFill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Наръчник „Управление на ЕЕ“</a:t>
            </a:r>
            <a:endParaRPr lang="bg-BG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4773644"/>
            <a:ext cx="319735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http</a:t>
            </a:r>
            <a:r>
              <a:rPr lang="en-US" sz="2000" dirty="0"/>
              <a:t>://euresp-plus.net/bg/ot</a:t>
            </a:r>
            <a:endParaRPr lang="bg-BG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934200" y="4171890"/>
            <a:ext cx="1841145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http://gis-tc.org</a:t>
            </a:r>
            <a:endParaRPr lang="bg-BG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53200" y="2057400"/>
            <a:ext cx="101662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27 </a:t>
            </a:r>
            <a:r>
              <a:rPr lang="bg-BG" sz="2000" dirty="0" smtClean="0">
                <a:solidFill>
                  <a:schemeClr val="bg1"/>
                </a:solidFill>
              </a:rPr>
              <a:t>МСП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0812" y="2973558"/>
            <a:ext cx="101662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 </a:t>
            </a:r>
            <a:r>
              <a:rPr lang="bg-BG" sz="2000" dirty="0" smtClean="0">
                <a:solidFill>
                  <a:schemeClr val="bg1"/>
                </a:solidFill>
              </a:rPr>
              <a:t>МСП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51175" y="2973558"/>
            <a:ext cx="959622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31 </a:t>
            </a:r>
            <a:r>
              <a:rPr lang="bg-BG" sz="2000" dirty="0" smtClean="0">
                <a:solidFill>
                  <a:schemeClr val="bg1"/>
                </a:solidFill>
              </a:rPr>
              <a:t>док.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2011\SME_Cliona\FinalPackageDocuments\EurespPlusStyleGuide\E+ Style Guide\jpgs\euresp_pl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763963" cy="10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Work\2011\SME_Cliona\FinalPackageDocuments\EurespPlusStyleGuide\E+ Style Guide\word\newsletter_header_nolog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932" y="6312694"/>
            <a:ext cx="9036868" cy="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-NET-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878163" cy="8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0575"/>
            <a:ext cx="1037986" cy="65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47" y="4000252"/>
            <a:ext cx="3327114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68" y="1672171"/>
            <a:ext cx="3390472" cy="2251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963" y="3998594"/>
            <a:ext cx="3343327" cy="21703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90005"/>
            <a:ext cx="3424719" cy="2274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750" y="1672171"/>
            <a:ext cx="3327416" cy="2210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92" y="4000252"/>
            <a:ext cx="3409927" cy="21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2011\SME_Cliona\FinalPackageDocuments\EurespPlusStyleGuide\E+ Style Guide\jpgs\euresp_plu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763963" cy="10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Work\2011\SME_Cliona\FinalPackageDocuments\EurespPlusStyleGuide\E+ Style Guide\word\newsletter_header_nolog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932" y="6312694"/>
            <a:ext cx="9036868" cy="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-NET-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878163" cy="8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0575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7800" y="25908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558D1A"/>
                </a:solidFill>
              </a:rPr>
              <a:t>Благодаря за Вашето Внимание!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81000" y="4110097"/>
            <a:ext cx="4572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bg-BG" sz="1600" b="1" dirty="0" smtClean="0"/>
              <a:t>Фондация „ГИС-Трансфер Център“</a:t>
            </a:r>
          </a:p>
          <a:p>
            <a:r>
              <a:rPr lang="bg-BG" sz="1600" dirty="0" smtClean="0"/>
              <a:t>1113 София</a:t>
            </a:r>
          </a:p>
          <a:p>
            <a:r>
              <a:rPr lang="bg-BG" sz="1600" dirty="0" smtClean="0"/>
              <a:t>ул</a:t>
            </a:r>
            <a:r>
              <a:rPr lang="bg-BG" sz="1600" dirty="0"/>
              <a:t>. "Акад. Г. Бончев", блок 4</a:t>
            </a:r>
            <a:endParaRPr lang="en-US" sz="1600" dirty="0"/>
          </a:p>
          <a:p>
            <a:r>
              <a:rPr lang="bg-BG" sz="1600" dirty="0"/>
              <a:t>т: 02 870 </a:t>
            </a:r>
            <a:r>
              <a:rPr lang="bg-BG" sz="1600" dirty="0" smtClean="0"/>
              <a:t>6264</a:t>
            </a:r>
          </a:p>
          <a:p>
            <a:r>
              <a:rPr lang="bg-BG" sz="1600" dirty="0" smtClean="0"/>
              <a:t>ф</a:t>
            </a:r>
            <a:r>
              <a:rPr lang="bg-BG" sz="1600" dirty="0"/>
              <a:t>: 02 870 7498</a:t>
            </a:r>
            <a:endParaRPr lang="en-US" sz="1600" dirty="0"/>
          </a:p>
          <a:p>
            <a:r>
              <a:rPr lang="bg-BG" sz="1600" dirty="0"/>
              <a:t>м: 0882 909 100  или </a:t>
            </a:r>
            <a:r>
              <a:rPr lang="bg-BG" sz="1600" dirty="0" smtClean="0"/>
              <a:t>0882 909 105</a:t>
            </a:r>
            <a:endParaRPr lang="en-US" sz="1600" dirty="0"/>
          </a:p>
          <a:p>
            <a:r>
              <a:rPr lang="de-DE" sz="1600" dirty="0"/>
              <a:t>e: </a:t>
            </a:r>
            <a:r>
              <a:rPr lang="bg-BG" sz="1600" u="sng" dirty="0">
                <a:hlinkClick r:id="rId6"/>
              </a:rPr>
              <a:t>office</a:t>
            </a:r>
            <a:r>
              <a:rPr lang="ru-RU" sz="1600" u="sng" dirty="0">
                <a:hlinkClick r:id="rId6"/>
              </a:rPr>
              <a:t>@</a:t>
            </a:r>
            <a:r>
              <a:rPr lang="bg-BG" sz="1600" u="sng" dirty="0">
                <a:hlinkClick r:id="rId6"/>
              </a:rPr>
              <a:t>gis</a:t>
            </a:r>
            <a:r>
              <a:rPr lang="ru-RU" sz="1600" u="sng" dirty="0">
                <a:hlinkClick r:id="rId6"/>
              </a:rPr>
              <a:t>-</a:t>
            </a:r>
            <a:r>
              <a:rPr lang="bg-BG" sz="1600" u="sng" dirty="0">
                <a:hlinkClick r:id="rId6"/>
              </a:rPr>
              <a:t>tc</a:t>
            </a:r>
            <a:r>
              <a:rPr lang="ru-RU" sz="1600" u="sng" dirty="0">
                <a:hlinkClick r:id="rId6"/>
              </a:rPr>
              <a:t>.</a:t>
            </a:r>
            <a:r>
              <a:rPr lang="bg-BG" sz="1600" u="sng" dirty="0" smtClean="0">
                <a:hlinkClick r:id="rId6"/>
              </a:rPr>
              <a:t>org</a:t>
            </a:r>
            <a:r>
              <a:rPr lang="en-US" sz="1600" u="sng" dirty="0" smtClean="0"/>
              <a:t>, </a:t>
            </a:r>
            <a:r>
              <a:rPr lang="en-US" sz="1600" u="sng" dirty="0" smtClean="0">
                <a:hlinkClick r:id="rId7"/>
              </a:rPr>
              <a:t>res-ee@gis-tc.org</a:t>
            </a:r>
            <a:r>
              <a:rPr lang="bg-BG" sz="1600" i="1" dirty="0" smtClean="0"/>
              <a:t>         </a:t>
            </a:r>
            <a:endParaRPr lang="en-US" sz="1600" dirty="0"/>
          </a:p>
          <a:p>
            <a:r>
              <a:rPr lang="bg-BG" sz="1600" u="sng" dirty="0">
                <a:hlinkClick r:id="rId8"/>
              </a:rPr>
              <a:t>www</a:t>
            </a:r>
            <a:r>
              <a:rPr lang="ru-RU" sz="1600" u="sng" dirty="0">
                <a:hlinkClick r:id="rId8"/>
              </a:rPr>
              <a:t>.</a:t>
            </a:r>
            <a:r>
              <a:rPr lang="bg-BG" sz="1600" u="sng" dirty="0">
                <a:hlinkClick r:id="rId8"/>
              </a:rPr>
              <a:t>gis</a:t>
            </a:r>
            <a:r>
              <a:rPr lang="ru-RU" sz="1600" u="sng" dirty="0">
                <a:hlinkClick r:id="rId8"/>
              </a:rPr>
              <a:t>-</a:t>
            </a:r>
            <a:r>
              <a:rPr lang="bg-BG" sz="1600" u="sng" dirty="0">
                <a:hlinkClick r:id="rId8"/>
              </a:rPr>
              <a:t>tc</a:t>
            </a:r>
            <a:r>
              <a:rPr lang="ru-RU" sz="1600" u="sng" dirty="0">
                <a:hlinkClick r:id="rId8"/>
              </a:rPr>
              <a:t>.</a:t>
            </a:r>
            <a:r>
              <a:rPr lang="bg-BG" sz="1600" u="sng" dirty="0" smtClean="0">
                <a:hlinkClick r:id="rId8"/>
              </a:rPr>
              <a:t>org</a:t>
            </a:r>
            <a:endParaRPr lang="en-US" sz="1600" u="sng" dirty="0" smtClean="0"/>
          </a:p>
          <a:p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408995" y="4078069"/>
            <a:ext cx="33702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/>
              <a:t>За </a:t>
            </a:r>
            <a:r>
              <a:rPr lang="en-US" b="1" dirty="0" smtClean="0"/>
              <a:t>EURESP</a:t>
            </a:r>
            <a:r>
              <a:rPr lang="en-US" b="1" dirty="0" smtClean="0"/>
              <a:t>+</a:t>
            </a:r>
            <a:endParaRPr lang="bg-BG" b="1" dirty="0" smtClean="0"/>
          </a:p>
          <a:p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://gis-tc.org/projects/?</a:t>
            </a:r>
            <a:r>
              <a:rPr lang="en-US" dirty="0" smtClean="0">
                <a:hlinkClick r:id="rId9"/>
              </a:rPr>
              <a:t>pid=17</a:t>
            </a:r>
            <a:endParaRPr lang="bg-BG" dirty="0" smtClean="0"/>
          </a:p>
          <a:p>
            <a:endParaRPr lang="en-US" dirty="0"/>
          </a:p>
        </p:txBody>
      </p:sp>
      <p:pic>
        <p:nvPicPr>
          <p:cNvPr id="12" name="Picture 2" descr="D:\Work\2011\SME_Cliona\FinalPackageDocuments\EurespPlusStyleGuide\E+ Style Guide\jpgs\euresp_plus_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1"/>
            <a:ext cx="2362200" cy="6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86400" y="5388751"/>
            <a:ext cx="228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http://euresp-plus.net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8&quot;&gt;&lt;property id=&quot;20148&quot; value=&quot;5&quot;/&gt;&lt;property id=&quot;20300&quot; value=&quot;Slide 1&quot;/&gt;&lt;property id=&quot;20307&quot; value=&quot;257&quot;/&gt;&lt;/object&gt;&lt;object type=&quot;3&quot; unique_id=&quot;10087&quot;&gt;&lt;property id=&quot;20148&quot; value=&quot;5&quot;/&gt;&lt;property id=&quot;20300&quot; value=&quot;Slide 2&quot;/&gt;&lt;property id=&quot;20307&quot; value=&quot;260&quot;/&gt;&lt;/object&gt;&lt;object type=&quot;3&quot; unique_id=&quot;10088&quot;&gt;&lt;property id=&quot;20148&quot; value=&quot;5&quot;/&gt;&lt;property id=&quot;20300&quot; value=&quot;Slide 3&quot;/&gt;&lt;property id=&quot;20307&quot; value=&quot;261&quot;/&gt;&lt;/object&gt;&lt;object type=&quot;3&quot; unique_id=&quot;10089&quot;&gt;&lt;property id=&quot;20148&quot; value=&quot;5&quot;/&gt;&lt;property id=&quot;20300&quot; value=&quot;Slide 4&quot;/&gt;&lt;property id=&quot;20307&quot; value=&quot;262&quot;/&gt;&lt;/object&gt;&lt;object type=&quot;3&quot; unique_id=&quot;10092&quot;&gt;&lt;property id=&quot;20148&quot; value=&quot;5&quot;/&gt;&lt;property id=&quot;20300&quot; value=&quot;Slide 5&quot;/&gt;&lt;property id=&quot;20307&quot; value=&quot;264&quot;/&gt;&lt;/object&gt;&lt;object type=&quot;3&quot; unique_id=&quot;10093&quot;&gt;&lt;property id=&quot;20148&quot; value=&quot;5&quot;/&gt;&lt;property id=&quot;20300&quot; value=&quot;Slide 8&quot;/&gt;&lt;property id=&quot;20307&quot; value=&quot;265&quot;/&gt;&lt;/object&gt;&lt;object type=&quot;3&quot; unique_id=&quot;10156&quot;&gt;&lt;property id=&quot;20148&quot; value=&quot;5&quot;/&gt;&lt;property id=&quot;20300&quot; value=&quot;Slide 7&quot;/&gt;&lt;property id=&quot;20307&quot; value=&quot;268&quot;/&gt;&lt;/object&gt;&lt;object type=&quot;3&quot; unique_id=&quot;10212&quot;&gt;&lt;property id=&quot;20148&quot; value=&quot;5&quot;/&gt;&lt;property id=&quot;20300&quot; value=&quot;Slide 6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488</Words>
  <Application>Microsoft Office PowerPoint</Application>
  <PresentationFormat>On-screen Show (4:3)</PresentationFormat>
  <Paragraphs>113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roshko</dc:creator>
  <cp:lastModifiedBy>Sonya Petkova</cp:lastModifiedBy>
  <cp:revision>91</cp:revision>
  <dcterms:created xsi:type="dcterms:W3CDTF">2012-05-02T08:47:21Z</dcterms:created>
  <dcterms:modified xsi:type="dcterms:W3CDTF">2013-10-24T18:51:46Z</dcterms:modified>
</cp:coreProperties>
</file>