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19"/>
  </p:notesMasterIdLst>
  <p:handoutMasterIdLst>
    <p:handoutMasterId r:id="rId20"/>
  </p:handoutMasterIdLst>
  <p:sldIdLst>
    <p:sldId id="316" r:id="rId2"/>
    <p:sldId id="346" r:id="rId3"/>
    <p:sldId id="341" r:id="rId4"/>
    <p:sldId id="344" r:id="rId5"/>
    <p:sldId id="345" r:id="rId6"/>
    <p:sldId id="343" r:id="rId7"/>
    <p:sldId id="331" r:id="rId8"/>
    <p:sldId id="332" r:id="rId9"/>
    <p:sldId id="335" r:id="rId10"/>
    <p:sldId id="336" r:id="rId11"/>
    <p:sldId id="347" r:id="rId12"/>
    <p:sldId id="349" r:id="rId13"/>
    <p:sldId id="350" r:id="rId14"/>
    <p:sldId id="352" r:id="rId15"/>
    <p:sldId id="353" r:id="rId16"/>
    <p:sldId id="351" r:id="rId17"/>
    <p:sldId id="348" r:id="rId18"/>
  </p:sldIdLst>
  <p:sldSz cx="9144000" cy="6858000" type="screen4x3"/>
  <p:notesSz cx="6797675" cy="992822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BDDEFF"/>
    <a:srgbClr val="3E6FD2"/>
    <a:srgbClr val="FFCC66"/>
    <a:srgbClr val="631320"/>
    <a:srgbClr val="5C0000"/>
    <a:srgbClr val="99CCFF"/>
    <a:srgbClr val="FFD624"/>
    <a:srgbClr val="3166CF"/>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824" autoAdjust="0"/>
  </p:normalViewPr>
  <p:slideViewPr>
    <p:cSldViewPr>
      <p:cViewPr varScale="1">
        <p:scale>
          <a:sx n="88" d="100"/>
          <a:sy n="88" d="100"/>
        </p:scale>
        <p:origin x="-23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Sheet2!$D$11</c:f>
              <c:strCache>
                <c:ptCount val="1"/>
                <c:pt idx="0">
                  <c:v>2000</c:v>
                </c:pt>
              </c:strCache>
            </c:strRef>
          </c:tx>
          <c:invertIfNegative val="0"/>
          <c:cat>
            <c:strRef>
              <c:f>Sheet2!$C$12:$C$39</c:f>
              <c:strCache>
                <c:ptCount val="28"/>
                <c:pt idx="0">
                  <c:v>CZ</c:v>
                </c:pt>
                <c:pt idx="1">
                  <c:v>RO</c:v>
                </c:pt>
                <c:pt idx="2">
                  <c:v>IE</c:v>
                </c:pt>
                <c:pt idx="3">
                  <c:v>HU</c:v>
                </c:pt>
                <c:pt idx="4">
                  <c:v>DE</c:v>
                </c:pt>
                <c:pt idx="5">
                  <c:v>SK</c:v>
                </c:pt>
                <c:pt idx="6">
                  <c:v>LT</c:v>
                </c:pt>
                <c:pt idx="7">
                  <c:v>SI</c:v>
                </c:pt>
                <c:pt idx="8">
                  <c:v>AT</c:v>
                </c:pt>
                <c:pt idx="9">
                  <c:v>PL</c:v>
                </c:pt>
                <c:pt idx="10">
                  <c:v>HR</c:v>
                </c:pt>
                <c:pt idx="11">
                  <c:v>EE</c:v>
                </c:pt>
                <c:pt idx="12">
                  <c:v>SE</c:v>
                </c:pt>
                <c:pt idx="13">
                  <c:v>IT</c:v>
                </c:pt>
                <c:pt idx="14">
                  <c:v>FI</c:v>
                </c:pt>
                <c:pt idx="15">
                  <c:v>EU28</c:v>
                </c:pt>
                <c:pt idx="16">
                  <c:v>LV</c:v>
                </c:pt>
                <c:pt idx="17">
                  <c:v>PT</c:v>
                </c:pt>
                <c:pt idx="18">
                  <c:v>BE</c:v>
                </c:pt>
                <c:pt idx="19">
                  <c:v>ES</c:v>
                </c:pt>
                <c:pt idx="20">
                  <c:v>MT</c:v>
                </c:pt>
                <c:pt idx="21">
                  <c:v>NL</c:v>
                </c:pt>
                <c:pt idx="22">
                  <c:v>DK</c:v>
                </c:pt>
                <c:pt idx="23">
                  <c:v>UK</c:v>
                </c:pt>
                <c:pt idx="24">
                  <c:v>FR</c:v>
                </c:pt>
                <c:pt idx="25">
                  <c:v>EL</c:v>
                </c:pt>
                <c:pt idx="26">
                  <c:v>LU</c:v>
                </c:pt>
                <c:pt idx="27">
                  <c:v>CY</c:v>
                </c:pt>
              </c:strCache>
            </c:strRef>
          </c:cat>
          <c:val>
            <c:numRef>
              <c:f>Sheet2!$D$12:$D$39</c:f>
              <c:numCache>
                <c:formatCode>0.0</c:formatCode>
                <c:ptCount val="28"/>
                <c:pt idx="0">
                  <c:v>25.9</c:v>
                </c:pt>
                <c:pt idx="1">
                  <c:v>22</c:v>
                </c:pt>
                <c:pt idx="2">
                  <c:v>25.8</c:v>
                </c:pt>
                <c:pt idx="3">
                  <c:v>22.9</c:v>
                </c:pt>
                <c:pt idx="4">
                  <c:v>22.3</c:v>
                </c:pt>
                <c:pt idx="5">
                  <c:v>23.8</c:v>
                </c:pt>
                <c:pt idx="6">
                  <c:v>18.8</c:v>
                </c:pt>
                <c:pt idx="7">
                  <c:v>24.4</c:v>
                </c:pt>
                <c:pt idx="8">
                  <c:v>20.100000000000001</c:v>
                </c:pt>
                <c:pt idx="9">
                  <c:v>17.2</c:v>
                </c:pt>
                <c:pt idx="10">
                  <c:v>19.899999999999999</c:v>
                </c:pt>
                <c:pt idx="11">
                  <c:v>17</c:v>
                </c:pt>
                <c:pt idx="12">
                  <c:v>21.3</c:v>
                </c:pt>
                <c:pt idx="13">
                  <c:v>20.100000000000001</c:v>
                </c:pt>
                <c:pt idx="14">
                  <c:v>25.6</c:v>
                </c:pt>
                <c:pt idx="15">
                  <c:v>18.5</c:v>
                </c:pt>
                <c:pt idx="16">
                  <c:v>14.4</c:v>
                </c:pt>
                <c:pt idx="17">
                  <c:v>17.100000000000001</c:v>
                </c:pt>
                <c:pt idx="18">
                  <c:v>18.7</c:v>
                </c:pt>
                <c:pt idx="19">
                  <c:v>17.899999999999999</c:v>
                </c:pt>
                <c:pt idx="20">
                  <c:v>20.7</c:v>
                </c:pt>
                <c:pt idx="21">
                  <c:v>14.6</c:v>
                </c:pt>
                <c:pt idx="22">
                  <c:v>15.4</c:v>
                </c:pt>
                <c:pt idx="23">
                  <c:v>15.6</c:v>
                </c:pt>
                <c:pt idx="24">
                  <c:v>15.2</c:v>
                </c:pt>
                <c:pt idx="25">
                  <c:v>10.9</c:v>
                </c:pt>
                <c:pt idx="26">
                  <c:v>10.9</c:v>
                </c:pt>
                <c:pt idx="27">
                  <c:v>9.6999999999999993</c:v>
                </c:pt>
              </c:numCache>
            </c:numRef>
          </c:val>
        </c:ser>
        <c:ser>
          <c:idx val="1"/>
          <c:order val="1"/>
          <c:tx>
            <c:strRef>
              <c:f>Sheet2!$P$11</c:f>
              <c:strCache>
                <c:ptCount val="1"/>
                <c:pt idx="0">
                  <c:v>2012</c:v>
                </c:pt>
              </c:strCache>
            </c:strRef>
          </c:tx>
          <c:invertIfNegative val="0"/>
          <c:cat>
            <c:strRef>
              <c:f>Sheet2!$C$12:$C$39</c:f>
              <c:strCache>
                <c:ptCount val="28"/>
                <c:pt idx="0">
                  <c:v>CZ</c:v>
                </c:pt>
                <c:pt idx="1">
                  <c:v>RO</c:v>
                </c:pt>
                <c:pt idx="2">
                  <c:v>IE</c:v>
                </c:pt>
                <c:pt idx="3">
                  <c:v>HU</c:v>
                </c:pt>
                <c:pt idx="4">
                  <c:v>DE</c:v>
                </c:pt>
                <c:pt idx="5">
                  <c:v>SK</c:v>
                </c:pt>
                <c:pt idx="6">
                  <c:v>LT</c:v>
                </c:pt>
                <c:pt idx="7">
                  <c:v>SI</c:v>
                </c:pt>
                <c:pt idx="8">
                  <c:v>AT</c:v>
                </c:pt>
                <c:pt idx="9">
                  <c:v>PL</c:v>
                </c:pt>
                <c:pt idx="10">
                  <c:v>HR</c:v>
                </c:pt>
                <c:pt idx="11">
                  <c:v>EE</c:v>
                </c:pt>
                <c:pt idx="12">
                  <c:v>SE</c:v>
                </c:pt>
                <c:pt idx="13">
                  <c:v>IT</c:v>
                </c:pt>
                <c:pt idx="14">
                  <c:v>FI</c:v>
                </c:pt>
                <c:pt idx="15">
                  <c:v>EU28</c:v>
                </c:pt>
                <c:pt idx="16">
                  <c:v>LV</c:v>
                </c:pt>
                <c:pt idx="17">
                  <c:v>PT</c:v>
                </c:pt>
                <c:pt idx="18">
                  <c:v>BE</c:v>
                </c:pt>
                <c:pt idx="19">
                  <c:v>ES</c:v>
                </c:pt>
                <c:pt idx="20">
                  <c:v>MT</c:v>
                </c:pt>
                <c:pt idx="21">
                  <c:v>NL</c:v>
                </c:pt>
                <c:pt idx="22">
                  <c:v>DK</c:v>
                </c:pt>
                <c:pt idx="23">
                  <c:v>UK</c:v>
                </c:pt>
                <c:pt idx="24">
                  <c:v>FR</c:v>
                </c:pt>
                <c:pt idx="25">
                  <c:v>EL</c:v>
                </c:pt>
                <c:pt idx="26">
                  <c:v>LU</c:v>
                </c:pt>
                <c:pt idx="27">
                  <c:v>CY</c:v>
                </c:pt>
              </c:strCache>
            </c:strRef>
          </c:cat>
          <c:val>
            <c:numRef>
              <c:f>Sheet2!$P$12:$P$39</c:f>
              <c:numCache>
                <c:formatCode>0.0</c:formatCode>
                <c:ptCount val="28"/>
                <c:pt idx="0">
                  <c:v>24.7</c:v>
                </c:pt>
                <c:pt idx="1">
                  <c:v>24.7</c:v>
                </c:pt>
                <c:pt idx="2">
                  <c:v>23.3</c:v>
                </c:pt>
                <c:pt idx="3">
                  <c:v>23.2</c:v>
                </c:pt>
                <c:pt idx="4">
                  <c:v>22.4</c:v>
                </c:pt>
                <c:pt idx="5">
                  <c:v>22.1</c:v>
                </c:pt>
                <c:pt idx="6">
                  <c:v>20.9</c:v>
                </c:pt>
                <c:pt idx="7">
                  <c:v>20.8</c:v>
                </c:pt>
                <c:pt idx="8">
                  <c:v>18.2</c:v>
                </c:pt>
                <c:pt idx="9">
                  <c:v>17.600000000000001</c:v>
                </c:pt>
                <c:pt idx="10">
                  <c:v>16.2</c:v>
                </c:pt>
                <c:pt idx="11">
                  <c:v>16</c:v>
                </c:pt>
                <c:pt idx="12">
                  <c:v>16</c:v>
                </c:pt>
                <c:pt idx="13">
                  <c:v>15.5</c:v>
                </c:pt>
                <c:pt idx="14">
                  <c:v>15.4</c:v>
                </c:pt>
                <c:pt idx="15">
                  <c:v>15.2</c:v>
                </c:pt>
                <c:pt idx="16">
                  <c:v>14.5</c:v>
                </c:pt>
                <c:pt idx="17">
                  <c:v>14.3</c:v>
                </c:pt>
                <c:pt idx="18">
                  <c:v>13.3</c:v>
                </c:pt>
                <c:pt idx="19">
                  <c:v>13.3</c:v>
                </c:pt>
                <c:pt idx="20">
                  <c:v>12.8</c:v>
                </c:pt>
                <c:pt idx="21">
                  <c:v>12.6</c:v>
                </c:pt>
                <c:pt idx="22">
                  <c:v>10.7</c:v>
                </c:pt>
                <c:pt idx="23">
                  <c:v>10.1</c:v>
                </c:pt>
                <c:pt idx="24">
                  <c:v>10</c:v>
                </c:pt>
                <c:pt idx="25">
                  <c:v>9.6999999999999993</c:v>
                </c:pt>
                <c:pt idx="26">
                  <c:v>6.2</c:v>
                </c:pt>
                <c:pt idx="27">
                  <c:v>5.9</c:v>
                </c:pt>
              </c:numCache>
            </c:numRef>
          </c:val>
        </c:ser>
        <c:dLbls>
          <c:showLegendKey val="0"/>
          <c:showVal val="0"/>
          <c:showCatName val="0"/>
          <c:showSerName val="0"/>
          <c:showPercent val="0"/>
          <c:showBubbleSize val="0"/>
        </c:dLbls>
        <c:gapWidth val="150"/>
        <c:axId val="191052800"/>
        <c:axId val="191054592"/>
      </c:barChart>
      <c:catAx>
        <c:axId val="191052800"/>
        <c:scaling>
          <c:orientation val="minMax"/>
        </c:scaling>
        <c:delete val="0"/>
        <c:axPos val="b"/>
        <c:majorTickMark val="out"/>
        <c:minorTickMark val="none"/>
        <c:tickLblPos val="nextTo"/>
        <c:crossAx val="191054592"/>
        <c:crosses val="autoZero"/>
        <c:auto val="1"/>
        <c:lblAlgn val="ctr"/>
        <c:lblOffset val="100"/>
        <c:noMultiLvlLbl val="0"/>
      </c:catAx>
      <c:valAx>
        <c:axId val="191054592"/>
        <c:scaling>
          <c:orientation val="minMax"/>
        </c:scaling>
        <c:delete val="0"/>
        <c:axPos val="l"/>
        <c:majorGridlines/>
        <c:numFmt formatCode="0.0" sourceLinked="1"/>
        <c:majorTickMark val="out"/>
        <c:minorTickMark val="none"/>
        <c:tickLblPos val="nextTo"/>
        <c:crossAx val="191052800"/>
        <c:crosses val="autoZero"/>
        <c:crossBetween val="between"/>
      </c:valAx>
    </c:plotArea>
    <c:legend>
      <c:legendPos val="r"/>
      <c:layout/>
      <c:overlay val="0"/>
    </c:legend>
    <c:plotVisOnly val="1"/>
    <c:dispBlanksAs val="gap"/>
    <c:showDLblsOverMax val="0"/>
  </c:chart>
  <c:txPr>
    <a:bodyPr/>
    <a:lstStyle/>
    <a:p>
      <a:pPr>
        <a:defRPr sz="950" baseline="0">
          <a:latin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'[Chart in Microsoft PowerPoint]Sheet3'!$A$2</c:f>
              <c:strCache>
                <c:ptCount val="1"/>
                <c:pt idx="0">
                  <c:v>EU28</c:v>
                </c:pt>
              </c:strCache>
            </c:strRef>
          </c:tx>
          <c:marker>
            <c:symbol val="none"/>
          </c:marker>
          <c:dLbls>
            <c:dLbl>
              <c:idx val="0"/>
              <c:layout>
                <c:manualLayout>
                  <c:x val="0"/>
                  <c:y val="-5.8789736885838202E-3"/>
                </c:manualLayout>
              </c:layout>
              <c:showLegendKey val="0"/>
              <c:showVal val="1"/>
              <c:showCatName val="0"/>
              <c:showSerName val="0"/>
              <c:showPercent val="0"/>
              <c:showBubbleSize val="0"/>
            </c:dLbl>
            <c:dLbl>
              <c:idx val="1"/>
              <c:layout>
                <c:manualLayout>
                  <c:x val="1.4567907267355397E-3"/>
                  <c:y val="-2.9394868442919102E-2"/>
                </c:manualLayout>
              </c:layout>
              <c:showLegendKey val="0"/>
              <c:showVal val="1"/>
              <c:showCatName val="0"/>
              <c:showSerName val="0"/>
              <c:showPercent val="0"/>
              <c:showBubbleSize val="0"/>
            </c:dLbl>
            <c:dLbl>
              <c:idx val="3"/>
              <c:layout>
                <c:manualLayout>
                  <c:x val="2.9135814534710794E-3"/>
                  <c:y val="-8.8184605328757298E-2"/>
                </c:manualLayout>
              </c:layout>
              <c:showLegendKey val="0"/>
              <c:showVal val="1"/>
              <c:showCatName val="0"/>
              <c:showSerName val="0"/>
              <c:showPercent val="0"/>
              <c:showBubbleSize val="0"/>
            </c:dLbl>
            <c:dLbl>
              <c:idx val="4"/>
              <c:layout>
                <c:manualLayout>
                  <c:x val="2.9135814534710794E-3"/>
                  <c:y val="-7.6426657951589635E-2"/>
                </c:manualLayout>
              </c:layout>
              <c:showLegendKey val="0"/>
              <c:showVal val="1"/>
              <c:showCatName val="0"/>
              <c:showSerName val="0"/>
              <c:showPercent val="0"/>
              <c:showBubbleSize val="0"/>
            </c:dLbl>
            <c:dLbl>
              <c:idx val="5"/>
              <c:layout>
                <c:manualLayout>
                  <c:x val="2.9135814534710794E-3"/>
                  <c:y val="-2.9394868442919102E-2"/>
                </c:manualLayout>
              </c:layout>
              <c:showLegendKey val="0"/>
              <c:showVal val="1"/>
              <c:showCatName val="0"/>
              <c:showSerName val="0"/>
              <c:showPercent val="0"/>
              <c:showBubbleSize val="0"/>
            </c:dLbl>
            <c:dLbl>
              <c:idx val="6"/>
              <c:layout>
                <c:manualLayout>
                  <c:x val="-2.9135814534711328E-3"/>
                  <c:y val="-4.1152815820086737E-2"/>
                </c:manualLayout>
              </c:layout>
              <c:showLegendKey val="0"/>
              <c:showVal val="1"/>
              <c:showCatName val="0"/>
              <c:showSerName val="0"/>
              <c:showPercent val="0"/>
              <c:showBubbleSize val="0"/>
            </c:dLbl>
            <c:dLbl>
              <c:idx val="7"/>
              <c:layout>
                <c:manualLayout>
                  <c:x val="4.3703721802066187E-3"/>
                  <c:y val="-1.175794737716764E-2"/>
                </c:manualLayout>
              </c:layout>
              <c:showLegendKey val="0"/>
              <c:showVal val="1"/>
              <c:showCatName val="0"/>
              <c:showSerName val="0"/>
              <c:showPercent val="0"/>
              <c:showBubbleSize val="0"/>
            </c:dLbl>
            <c:dLbl>
              <c:idx val="10"/>
              <c:layout>
                <c:manualLayout>
                  <c:x val="0"/>
                  <c:y val="1.763692106575146E-2"/>
                </c:manualLayout>
              </c:layout>
              <c:showLegendKey val="0"/>
              <c:showVal val="1"/>
              <c:showCatName val="0"/>
              <c:showSerName val="0"/>
              <c:showPercent val="0"/>
              <c:showBubbleSize val="0"/>
            </c:dLbl>
            <c:dLbl>
              <c:idx val="11"/>
              <c:layout>
                <c:manualLayout>
                  <c:x val="-1.0683008585033833E-16"/>
                  <c:y val="8.23056316401734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PowerPoint]Sheet3'!$B$1:$N$1</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'[Chart in Microsoft PowerPoint]Sheet3'!$B$2:$N$2</c:f>
              <c:numCache>
                <c:formatCode>0.0</c:formatCode>
                <c:ptCount val="13"/>
                <c:pt idx="0">
                  <c:v>18.5</c:v>
                </c:pt>
                <c:pt idx="1">
                  <c:v>18</c:v>
                </c:pt>
                <c:pt idx="2">
                  <c:v>17.399999999999999</c:v>
                </c:pt>
                <c:pt idx="3">
                  <c:v>16.899999999999999</c:v>
                </c:pt>
                <c:pt idx="4">
                  <c:v>16.7</c:v>
                </c:pt>
                <c:pt idx="5">
                  <c:v>16.5</c:v>
                </c:pt>
                <c:pt idx="6">
                  <c:v>16.399999999999999</c:v>
                </c:pt>
                <c:pt idx="7">
                  <c:v>16.399999999999999</c:v>
                </c:pt>
                <c:pt idx="8">
                  <c:v>15.8</c:v>
                </c:pt>
                <c:pt idx="9">
                  <c:v>14.4</c:v>
                </c:pt>
                <c:pt idx="10">
                  <c:v>15.2</c:v>
                </c:pt>
                <c:pt idx="11">
                  <c:v>15.5</c:v>
                </c:pt>
                <c:pt idx="12">
                  <c:v>15.2</c:v>
                </c:pt>
              </c:numCache>
            </c:numRef>
          </c:val>
          <c:smooth val="0"/>
        </c:ser>
        <c:ser>
          <c:idx val="1"/>
          <c:order val="1"/>
          <c:tx>
            <c:strRef>
              <c:f>'[Chart in Microsoft PowerPoint]Sheet3'!$A$3</c:f>
              <c:strCache>
                <c:ptCount val="1"/>
                <c:pt idx="0">
                  <c:v>BG</c:v>
                </c:pt>
              </c:strCache>
            </c:strRef>
          </c:tx>
          <c:spPr>
            <a:ln>
              <a:solidFill>
                <a:schemeClr val="accent3"/>
              </a:solidFill>
            </a:ln>
          </c:spPr>
          <c:marker>
            <c:symbol val="none"/>
          </c:marker>
          <c:dLbls>
            <c:dLbl>
              <c:idx val="0"/>
              <c:layout>
                <c:manualLayout>
                  <c:x val="-5.8271629069421588E-3"/>
                  <c:y val="4.7031789508670561E-2"/>
                </c:manualLayout>
              </c:layout>
              <c:showLegendKey val="0"/>
              <c:showVal val="1"/>
              <c:showCatName val="0"/>
              <c:showSerName val="0"/>
              <c:showPercent val="0"/>
              <c:showBubbleSize val="0"/>
            </c:dLbl>
            <c:dLbl>
              <c:idx val="3"/>
              <c:layout>
                <c:manualLayout>
                  <c:x val="2.9135814534710794E-3"/>
                  <c:y val="8.2305631640173474E-2"/>
                </c:manualLayout>
              </c:layout>
              <c:showLegendKey val="0"/>
              <c:showVal val="1"/>
              <c:showCatName val="0"/>
              <c:showSerName val="0"/>
              <c:showPercent val="0"/>
              <c:showBubbleSize val="0"/>
            </c:dLbl>
            <c:dLbl>
              <c:idx val="4"/>
              <c:layout>
                <c:manualLayout>
                  <c:x val="2.9135814534710794E-3"/>
                  <c:y val="6.4668710574422014E-2"/>
                </c:manualLayout>
              </c:layout>
              <c:showLegendKey val="0"/>
              <c:showVal val="1"/>
              <c:showCatName val="0"/>
              <c:showSerName val="0"/>
              <c:showPercent val="0"/>
              <c:showBubbleSize val="0"/>
            </c:dLbl>
            <c:dLbl>
              <c:idx val="5"/>
              <c:layout>
                <c:manualLayout>
                  <c:x val="-2.9135814534710794E-3"/>
                  <c:y val="7.0547684263005839E-2"/>
                </c:manualLayout>
              </c:layout>
              <c:showLegendKey val="0"/>
              <c:showVal val="1"/>
              <c:showCatName val="0"/>
              <c:showSerName val="0"/>
              <c:showPercent val="0"/>
              <c:showBubbleSize val="0"/>
            </c:dLbl>
            <c:dLbl>
              <c:idx val="6"/>
              <c:layout>
                <c:manualLayout>
                  <c:x val="-2.9135814534711328E-3"/>
                  <c:y val="7.0547684263005839E-2"/>
                </c:manualLayout>
              </c:layout>
              <c:showLegendKey val="0"/>
              <c:showVal val="1"/>
              <c:showCatName val="0"/>
              <c:showSerName val="0"/>
              <c:showPercent val="0"/>
              <c:showBubbleSize val="0"/>
            </c:dLbl>
            <c:txPr>
              <a:bodyPr/>
              <a:lstStyle/>
              <a:p>
                <a:pPr>
                  <a:defRPr baseline="0">
                    <a:solidFill>
                      <a:srgbClr val="C00000"/>
                    </a:solidFill>
                  </a:defRPr>
                </a:pPr>
                <a:endParaRPr lang="en-US"/>
              </a:p>
            </c:txPr>
            <c:showLegendKey val="0"/>
            <c:showVal val="1"/>
            <c:showCatName val="0"/>
            <c:showSerName val="0"/>
            <c:showPercent val="0"/>
            <c:showBubbleSize val="0"/>
            <c:showLeaderLines val="0"/>
          </c:dLbls>
          <c:cat>
            <c:strRef>
              <c:f>'[Chart in Microsoft PowerPoint]Sheet3'!$B$1:$N$1</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'[Chart in Microsoft PowerPoint]Sheet3'!$B$3:$N$3</c:f>
              <c:numCache>
                <c:formatCode>0.0</c:formatCode>
                <c:ptCount val="13"/>
                <c:pt idx="0">
                  <c:v>17.565641944191935</c:v>
                </c:pt>
                <c:pt idx="1">
                  <c:v>17.315515504851451</c:v>
                </c:pt>
                <c:pt idx="2">
                  <c:v>16.338110341910177</c:v>
                </c:pt>
                <c:pt idx="3">
                  <c:v>16.955433377592342</c:v>
                </c:pt>
                <c:pt idx="4">
                  <c:v>16.836889685796883</c:v>
                </c:pt>
                <c:pt idx="5">
                  <c:v>16.26985400448995</c:v>
                </c:pt>
                <c:pt idx="6">
                  <c:v>15.964354414568479</c:v>
                </c:pt>
                <c:pt idx="7">
                  <c:v>15.245922089520702</c:v>
                </c:pt>
                <c:pt idx="8">
                  <c:v>14.359373038919241</c:v>
                </c:pt>
                <c:pt idx="9">
                  <c:v>15.395015398883549</c:v>
                </c:pt>
                <c:pt idx="10">
                  <c:v>16.222107257659538</c:v>
                </c:pt>
                <c:pt idx="11">
                  <c:v>16.559917883161759</c:v>
                </c:pt>
              </c:numCache>
            </c:numRef>
          </c:val>
          <c:smooth val="0"/>
        </c:ser>
        <c:dLbls>
          <c:showLegendKey val="0"/>
          <c:showVal val="0"/>
          <c:showCatName val="0"/>
          <c:showSerName val="0"/>
          <c:showPercent val="0"/>
          <c:showBubbleSize val="0"/>
        </c:dLbls>
        <c:marker val="1"/>
        <c:smooth val="0"/>
        <c:axId val="191157376"/>
        <c:axId val="191158912"/>
      </c:lineChart>
      <c:catAx>
        <c:axId val="191157376"/>
        <c:scaling>
          <c:orientation val="minMax"/>
        </c:scaling>
        <c:delete val="0"/>
        <c:axPos val="b"/>
        <c:majorTickMark val="out"/>
        <c:minorTickMark val="none"/>
        <c:tickLblPos val="nextTo"/>
        <c:crossAx val="191158912"/>
        <c:crosses val="autoZero"/>
        <c:auto val="1"/>
        <c:lblAlgn val="ctr"/>
        <c:lblOffset val="100"/>
        <c:noMultiLvlLbl val="0"/>
      </c:catAx>
      <c:valAx>
        <c:axId val="191158912"/>
        <c:scaling>
          <c:orientation val="minMax"/>
          <c:min val="12"/>
        </c:scaling>
        <c:delete val="0"/>
        <c:axPos val="l"/>
        <c:majorGridlines/>
        <c:numFmt formatCode="0.0" sourceLinked="1"/>
        <c:majorTickMark val="out"/>
        <c:minorTickMark val="none"/>
        <c:tickLblPos val="nextTo"/>
        <c:spPr>
          <a:ln>
            <a:solidFill>
              <a:schemeClr val="tx1"/>
            </a:solidFill>
          </a:ln>
        </c:spPr>
        <c:crossAx val="1911573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276052536746958E-2"/>
          <c:y val="2.1694552815747094E-2"/>
          <c:w val="0.93629766525661706"/>
          <c:h val="0.91357677805181781"/>
        </c:manualLayout>
      </c:layout>
      <c:barChart>
        <c:barDir val="col"/>
        <c:grouping val="clustered"/>
        <c:varyColors val="0"/>
        <c:ser>
          <c:idx val="0"/>
          <c:order val="0"/>
          <c:tx>
            <c:strRef>
              <c:f>'Data update (excl.VAT)'!$X$44</c:f>
              <c:strCache>
                <c:ptCount val="1"/>
                <c:pt idx="0">
                  <c:v>2007</c:v>
                </c:pt>
              </c:strCache>
            </c:strRef>
          </c:tx>
          <c:spPr>
            <a:solidFill>
              <a:schemeClr val="accent1">
                <a:lumMod val="60000"/>
                <a:lumOff val="40000"/>
              </a:schemeClr>
            </a:solidFill>
          </c:spPr>
          <c:invertIfNegative val="0"/>
          <c:dPt>
            <c:idx val="0"/>
            <c:invertIfNegative val="0"/>
            <c:bubble3D val="0"/>
            <c:spPr>
              <a:solidFill>
                <a:schemeClr val="accent3">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3">
                  <a:lumMod val="60000"/>
                  <a:lumOff val="40000"/>
                </a:schemeClr>
              </a:solidFill>
            </c:spPr>
          </c:dPt>
          <c:dPt>
            <c:idx val="4"/>
            <c:invertIfNegative val="0"/>
            <c:bubble3D val="0"/>
            <c:spPr>
              <a:solidFill>
                <a:schemeClr val="accent3">
                  <a:lumMod val="60000"/>
                  <a:lumOff val="40000"/>
                </a:schemeClr>
              </a:solidFill>
            </c:spPr>
          </c:dPt>
          <c:dPt>
            <c:idx val="5"/>
            <c:invertIfNegative val="0"/>
            <c:bubble3D val="0"/>
            <c:spPr>
              <a:solidFill>
                <a:schemeClr val="accent3">
                  <a:lumMod val="60000"/>
                  <a:lumOff val="40000"/>
                </a:schemeClr>
              </a:solidFill>
            </c:spPr>
          </c:dPt>
          <c:dPt>
            <c:idx val="6"/>
            <c:invertIfNegative val="0"/>
            <c:bubble3D val="0"/>
            <c:spPr>
              <a:solidFill>
                <a:schemeClr val="accent3">
                  <a:lumMod val="60000"/>
                  <a:lumOff val="40000"/>
                </a:schemeClr>
              </a:solidFill>
            </c:spPr>
          </c:dPt>
          <c:dPt>
            <c:idx val="7"/>
            <c:invertIfNegative val="0"/>
            <c:bubble3D val="0"/>
            <c:spPr>
              <a:solidFill>
                <a:schemeClr val="accent3">
                  <a:lumMod val="60000"/>
                  <a:lumOff val="40000"/>
                </a:schemeClr>
              </a:solidFill>
            </c:spPr>
          </c:dPt>
          <c:dPt>
            <c:idx val="8"/>
            <c:invertIfNegative val="0"/>
            <c:bubble3D val="0"/>
            <c:spPr>
              <a:solidFill>
                <a:schemeClr val="accent3">
                  <a:lumMod val="60000"/>
                  <a:lumOff val="40000"/>
                </a:schemeClr>
              </a:solidFill>
            </c:spPr>
          </c:dPt>
          <c:dPt>
            <c:idx val="9"/>
            <c:invertIfNegative val="0"/>
            <c:bubble3D val="0"/>
            <c:spPr>
              <a:solidFill>
                <a:schemeClr val="accent3">
                  <a:lumMod val="60000"/>
                  <a:lumOff val="40000"/>
                </a:schemeClr>
              </a:solidFill>
            </c:spPr>
          </c:dPt>
          <c:dPt>
            <c:idx val="10"/>
            <c:invertIfNegative val="0"/>
            <c:bubble3D val="0"/>
            <c:spPr>
              <a:solidFill>
                <a:schemeClr val="accent3">
                  <a:lumMod val="60000"/>
                  <a:lumOff val="40000"/>
                </a:schemeClr>
              </a:solidFill>
            </c:spPr>
          </c:dPt>
          <c:dPt>
            <c:idx val="11"/>
            <c:invertIfNegative val="0"/>
            <c:bubble3D val="0"/>
            <c:spPr>
              <a:solidFill>
                <a:schemeClr val="accent3">
                  <a:lumMod val="60000"/>
                  <a:lumOff val="40000"/>
                </a:schemeClr>
              </a:solidFill>
            </c:spPr>
          </c:dPt>
          <c:dPt>
            <c:idx val="20"/>
            <c:invertIfNegative val="0"/>
            <c:bubble3D val="0"/>
            <c:spPr>
              <a:solidFill>
                <a:schemeClr val="accent2">
                  <a:lumMod val="60000"/>
                  <a:lumOff val="40000"/>
                </a:schemeClr>
              </a:solidFill>
            </c:spPr>
          </c:dPt>
          <c:dPt>
            <c:idx val="21"/>
            <c:invertIfNegative val="0"/>
            <c:bubble3D val="0"/>
            <c:spPr>
              <a:solidFill>
                <a:schemeClr val="accent2">
                  <a:lumMod val="60000"/>
                  <a:lumOff val="40000"/>
                </a:schemeClr>
              </a:solidFill>
            </c:spPr>
          </c:dPt>
          <c:dPt>
            <c:idx val="22"/>
            <c:invertIfNegative val="0"/>
            <c:bubble3D val="0"/>
            <c:spPr>
              <a:solidFill>
                <a:schemeClr val="accent2">
                  <a:lumMod val="60000"/>
                  <a:lumOff val="40000"/>
                </a:schemeClr>
              </a:solidFill>
            </c:spPr>
          </c:dPt>
          <c:dPt>
            <c:idx val="23"/>
            <c:invertIfNegative val="0"/>
            <c:bubble3D val="0"/>
            <c:spPr>
              <a:solidFill>
                <a:schemeClr val="accent2">
                  <a:lumMod val="60000"/>
                  <a:lumOff val="40000"/>
                </a:schemeClr>
              </a:solidFill>
            </c:spPr>
          </c:dPt>
          <c:dPt>
            <c:idx val="24"/>
            <c:invertIfNegative val="0"/>
            <c:bubble3D val="0"/>
            <c:spPr>
              <a:solidFill>
                <a:schemeClr val="accent2">
                  <a:lumMod val="60000"/>
                  <a:lumOff val="40000"/>
                </a:schemeClr>
              </a:solidFill>
            </c:spPr>
          </c:dPt>
          <c:dPt>
            <c:idx val="25"/>
            <c:invertIfNegative val="0"/>
            <c:bubble3D val="0"/>
            <c:spPr>
              <a:solidFill>
                <a:schemeClr val="accent2">
                  <a:lumMod val="60000"/>
                  <a:lumOff val="40000"/>
                </a:schemeClr>
              </a:solidFill>
            </c:spPr>
          </c:dPt>
          <c:dPt>
            <c:idx val="26"/>
            <c:invertIfNegative val="0"/>
            <c:bubble3D val="0"/>
            <c:spPr>
              <a:solidFill>
                <a:schemeClr val="accent2">
                  <a:lumMod val="60000"/>
                  <a:lumOff val="40000"/>
                </a:schemeClr>
              </a:solidFill>
            </c:spPr>
          </c:dPt>
          <c:dPt>
            <c:idx val="27"/>
            <c:invertIfNegative val="0"/>
            <c:bubble3D val="0"/>
            <c:spPr>
              <a:solidFill>
                <a:schemeClr val="accent2">
                  <a:lumMod val="60000"/>
                  <a:lumOff val="40000"/>
                </a:schemeClr>
              </a:solidFill>
            </c:spPr>
          </c:dPt>
          <c:dPt>
            <c:idx val="28"/>
            <c:invertIfNegative val="0"/>
            <c:bubble3D val="0"/>
            <c:spPr>
              <a:solidFill>
                <a:schemeClr val="accent2">
                  <a:lumMod val="60000"/>
                  <a:lumOff val="40000"/>
                </a:schemeClr>
              </a:solidFill>
            </c:spPr>
          </c:dPt>
          <c:dPt>
            <c:idx val="29"/>
            <c:invertIfNegative val="0"/>
            <c:bubble3D val="0"/>
            <c:spPr>
              <a:solidFill>
                <a:schemeClr val="accent2">
                  <a:lumMod val="60000"/>
                  <a:lumOff val="40000"/>
                </a:schemeClr>
              </a:solidFill>
            </c:spPr>
          </c:dPt>
          <c:dPt>
            <c:idx val="30"/>
            <c:invertIfNegative val="0"/>
            <c:bubble3D val="0"/>
            <c:spPr>
              <a:solidFill>
                <a:schemeClr val="bg2">
                  <a:lumMod val="75000"/>
                </a:schemeClr>
              </a:solidFill>
            </c:spPr>
          </c:dPt>
          <c:cat>
            <c:strRef>
              <c:f>'W:\Directions\B\Europe 2020\Industrial performance scoreboard\2013\Data\[Electricity_prices.xls]Chart by clusters'!$B$6:$B$35</c:f>
              <c:strCache>
                <c:ptCount val="30"/>
                <c:pt idx="0">
                  <c:v>FI</c:v>
                </c:pt>
                <c:pt idx="1">
                  <c:v>SE</c:v>
                </c:pt>
                <c:pt idx="2">
                  <c:v>FR</c:v>
                </c:pt>
                <c:pt idx="3">
                  <c:v>DK</c:v>
                </c:pt>
                <c:pt idx="4">
                  <c:v>NL</c:v>
                </c:pt>
                <c:pt idx="5">
                  <c:v>LU</c:v>
                </c:pt>
                <c:pt idx="6">
                  <c:v>BE</c:v>
                </c:pt>
                <c:pt idx="7">
                  <c:v>AT</c:v>
                </c:pt>
                <c:pt idx="8">
                  <c:v>UK</c:v>
                </c:pt>
                <c:pt idx="9">
                  <c:v>ES</c:v>
                </c:pt>
                <c:pt idx="10">
                  <c:v>DE</c:v>
                </c:pt>
                <c:pt idx="11">
                  <c:v>IE</c:v>
                </c:pt>
                <c:pt idx="13">
                  <c:v>SI</c:v>
                </c:pt>
                <c:pt idx="14">
                  <c:v>PT</c:v>
                </c:pt>
                <c:pt idx="15">
                  <c:v>EL</c:v>
                </c:pt>
                <c:pt idx="16">
                  <c:v>MT</c:v>
                </c:pt>
                <c:pt idx="17">
                  <c:v>IT</c:v>
                </c:pt>
                <c:pt idx="18">
                  <c:v>CY</c:v>
                </c:pt>
                <c:pt idx="20">
                  <c:v>BG</c:v>
                </c:pt>
                <c:pt idx="21">
                  <c:v>EE</c:v>
                </c:pt>
                <c:pt idx="22">
                  <c:v>RO</c:v>
                </c:pt>
                <c:pt idx="23">
                  <c:v>HR</c:v>
                </c:pt>
                <c:pt idx="24">
                  <c:v>PL</c:v>
                </c:pt>
                <c:pt idx="25">
                  <c:v>CZ</c:v>
                </c:pt>
                <c:pt idx="26">
                  <c:v>HU</c:v>
                </c:pt>
                <c:pt idx="27">
                  <c:v>LV</c:v>
                </c:pt>
                <c:pt idx="28">
                  <c:v>LT</c:v>
                </c:pt>
                <c:pt idx="29">
                  <c:v>SK</c:v>
                </c:pt>
              </c:strCache>
            </c:strRef>
          </c:cat>
          <c:val>
            <c:numRef>
              <c:f>'Data update (excl.VAT)'!$X$47:$X$76</c:f>
              <c:numCache>
                <c:formatCode>#,##0.0000</c:formatCode>
                <c:ptCount val="30"/>
                <c:pt idx="0">
                  <c:v>5.8599999999999999E-2</c:v>
                </c:pt>
                <c:pt idx="1">
                  <c:v>6.5600000000000006E-2</c:v>
                </c:pt>
                <c:pt idx="2">
                  <c:v>5.74E-2</c:v>
                </c:pt>
                <c:pt idx="3">
                  <c:v>0.1016</c:v>
                </c:pt>
                <c:pt idx="4">
                  <c:v>8.9499999999999996E-2</c:v>
                </c:pt>
                <c:pt idx="5">
                  <c:v>9.7600000000000006E-2</c:v>
                </c:pt>
                <c:pt idx="6">
                  <c:v>9.4899999999999998E-2</c:v>
                </c:pt>
                <c:pt idx="7">
                  <c:v>9.4E-2</c:v>
                </c:pt>
                <c:pt idx="8">
                  <c:v>9.5799999999999996E-2</c:v>
                </c:pt>
                <c:pt idx="9">
                  <c:v>0.10780000000000001</c:v>
                </c:pt>
                <c:pt idx="10">
                  <c:v>0.1013</c:v>
                </c:pt>
                <c:pt idx="11">
                  <c:v>0.1235</c:v>
                </c:pt>
                <c:pt idx="13">
                  <c:v>9.0999999999999998E-2</c:v>
                </c:pt>
                <c:pt idx="14">
                  <c:v>7.9299999999999995E-2</c:v>
                </c:pt>
                <c:pt idx="15">
                  <c:v>7.8899999999999998E-2</c:v>
                </c:pt>
                <c:pt idx="16">
                  <c:v>0.1221</c:v>
                </c:pt>
                <c:pt idx="17">
                  <c:v>0.15</c:v>
                </c:pt>
                <c:pt idx="18">
                  <c:v>0.1391</c:v>
                </c:pt>
                <c:pt idx="20">
                  <c:v>5.6800000000000003E-2</c:v>
                </c:pt>
                <c:pt idx="21">
                  <c:v>5.2999999999999999E-2</c:v>
                </c:pt>
                <c:pt idx="22">
                  <c:v>9.0800000000000006E-2</c:v>
                </c:pt>
                <c:pt idx="23">
                  <c:v>7.3800000000000004E-2</c:v>
                </c:pt>
                <c:pt idx="24">
                  <c:v>9.0499999999999997E-2</c:v>
                </c:pt>
                <c:pt idx="25">
                  <c:v>9.4600000000000004E-2</c:v>
                </c:pt>
                <c:pt idx="26">
                  <c:v>0.1128</c:v>
                </c:pt>
                <c:pt idx="27">
                  <c:v>5.9499999999999997E-2</c:v>
                </c:pt>
                <c:pt idx="28">
                  <c:v>7.4399999999999994E-2</c:v>
                </c:pt>
                <c:pt idx="29">
                  <c:v>0.1048</c:v>
                </c:pt>
              </c:numCache>
            </c:numRef>
          </c:val>
        </c:ser>
        <c:ser>
          <c:idx val="1"/>
          <c:order val="1"/>
          <c:tx>
            <c:strRef>
              <c:f>'Data update (excl.VAT)'!$Y$44</c:f>
              <c:strCache>
                <c:ptCount val="1"/>
                <c:pt idx="0">
                  <c:v>2012</c:v>
                </c:pt>
              </c:strCache>
            </c:strRef>
          </c:tx>
          <c:spPr>
            <a:solidFill>
              <a:srgbClr val="002060"/>
            </a:solidFill>
          </c:spPr>
          <c:invertIfNegative val="0"/>
          <c:dPt>
            <c:idx val="0"/>
            <c:invertIfNegative val="0"/>
            <c:bubble3D val="0"/>
            <c:spPr>
              <a:solidFill>
                <a:schemeClr val="accent3">
                  <a:lumMod val="50000"/>
                </a:schemeClr>
              </a:solidFill>
            </c:spPr>
          </c:dPt>
          <c:dPt>
            <c:idx val="1"/>
            <c:invertIfNegative val="0"/>
            <c:bubble3D val="0"/>
            <c:spPr>
              <a:solidFill>
                <a:schemeClr val="accent3">
                  <a:lumMod val="50000"/>
                </a:schemeClr>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chemeClr val="accent3">
                  <a:lumMod val="50000"/>
                </a:schemeClr>
              </a:solidFill>
            </c:spPr>
          </c:dPt>
          <c:dPt>
            <c:idx val="6"/>
            <c:invertIfNegative val="0"/>
            <c:bubble3D val="0"/>
            <c:spPr>
              <a:solidFill>
                <a:schemeClr val="accent3">
                  <a:lumMod val="50000"/>
                </a:schemeClr>
              </a:solidFill>
            </c:spPr>
          </c:dPt>
          <c:dPt>
            <c:idx val="7"/>
            <c:invertIfNegative val="0"/>
            <c:bubble3D val="0"/>
            <c:spPr>
              <a:solidFill>
                <a:schemeClr val="accent3">
                  <a:lumMod val="50000"/>
                </a:schemeClr>
              </a:solidFill>
            </c:spPr>
          </c:dPt>
          <c:dPt>
            <c:idx val="8"/>
            <c:invertIfNegative val="0"/>
            <c:bubble3D val="0"/>
            <c:spPr>
              <a:solidFill>
                <a:schemeClr val="accent3">
                  <a:lumMod val="50000"/>
                </a:schemeClr>
              </a:solidFill>
            </c:spPr>
          </c:dPt>
          <c:dPt>
            <c:idx val="9"/>
            <c:invertIfNegative val="0"/>
            <c:bubble3D val="0"/>
            <c:spPr>
              <a:solidFill>
                <a:schemeClr val="accent3">
                  <a:lumMod val="50000"/>
                </a:schemeClr>
              </a:solidFill>
            </c:spPr>
          </c:dPt>
          <c:dPt>
            <c:idx val="10"/>
            <c:invertIfNegative val="0"/>
            <c:bubble3D val="0"/>
            <c:spPr>
              <a:solidFill>
                <a:schemeClr val="accent3">
                  <a:lumMod val="50000"/>
                </a:schemeClr>
              </a:solidFill>
            </c:spPr>
          </c:dPt>
          <c:dPt>
            <c:idx val="11"/>
            <c:invertIfNegative val="0"/>
            <c:bubble3D val="0"/>
            <c:spPr>
              <a:solidFill>
                <a:schemeClr val="accent3">
                  <a:lumMod val="50000"/>
                </a:schemeClr>
              </a:solidFill>
            </c:spPr>
          </c:dPt>
          <c:dPt>
            <c:idx val="20"/>
            <c:invertIfNegative val="0"/>
            <c:bubble3D val="0"/>
            <c:spPr>
              <a:solidFill>
                <a:schemeClr val="accent2">
                  <a:lumMod val="50000"/>
                </a:schemeClr>
              </a:solidFill>
            </c:spPr>
          </c:dPt>
          <c:dPt>
            <c:idx val="21"/>
            <c:invertIfNegative val="0"/>
            <c:bubble3D val="0"/>
            <c:spPr>
              <a:solidFill>
                <a:schemeClr val="accent2">
                  <a:lumMod val="50000"/>
                </a:schemeClr>
              </a:solidFill>
            </c:spPr>
          </c:dPt>
          <c:dPt>
            <c:idx val="22"/>
            <c:invertIfNegative val="0"/>
            <c:bubble3D val="0"/>
            <c:spPr>
              <a:solidFill>
                <a:schemeClr val="accent2">
                  <a:lumMod val="50000"/>
                </a:schemeClr>
              </a:solidFill>
            </c:spPr>
          </c:dPt>
          <c:dPt>
            <c:idx val="23"/>
            <c:invertIfNegative val="0"/>
            <c:bubble3D val="0"/>
            <c:spPr>
              <a:solidFill>
                <a:schemeClr val="accent2">
                  <a:lumMod val="50000"/>
                </a:schemeClr>
              </a:solidFill>
            </c:spPr>
          </c:dPt>
          <c:dPt>
            <c:idx val="24"/>
            <c:invertIfNegative val="0"/>
            <c:bubble3D val="0"/>
            <c:spPr>
              <a:solidFill>
                <a:schemeClr val="accent2">
                  <a:lumMod val="50000"/>
                </a:schemeClr>
              </a:solidFill>
            </c:spPr>
          </c:dPt>
          <c:dPt>
            <c:idx val="25"/>
            <c:invertIfNegative val="0"/>
            <c:bubble3D val="0"/>
            <c:spPr>
              <a:solidFill>
                <a:schemeClr val="accent2">
                  <a:lumMod val="50000"/>
                </a:schemeClr>
              </a:solidFill>
            </c:spPr>
          </c:dPt>
          <c:dPt>
            <c:idx val="26"/>
            <c:invertIfNegative val="0"/>
            <c:bubble3D val="0"/>
            <c:spPr>
              <a:solidFill>
                <a:schemeClr val="accent2">
                  <a:lumMod val="50000"/>
                </a:schemeClr>
              </a:solidFill>
            </c:spPr>
          </c:dPt>
          <c:dPt>
            <c:idx val="27"/>
            <c:invertIfNegative val="0"/>
            <c:bubble3D val="0"/>
            <c:spPr>
              <a:solidFill>
                <a:schemeClr val="accent2">
                  <a:lumMod val="50000"/>
                </a:schemeClr>
              </a:solidFill>
            </c:spPr>
          </c:dPt>
          <c:dPt>
            <c:idx val="28"/>
            <c:invertIfNegative val="0"/>
            <c:bubble3D val="0"/>
            <c:spPr>
              <a:solidFill>
                <a:schemeClr val="accent2">
                  <a:lumMod val="50000"/>
                </a:schemeClr>
              </a:solidFill>
            </c:spPr>
          </c:dPt>
          <c:dPt>
            <c:idx val="29"/>
            <c:invertIfNegative val="0"/>
            <c:bubble3D val="0"/>
            <c:spPr>
              <a:solidFill>
                <a:schemeClr val="accent2">
                  <a:lumMod val="50000"/>
                </a:schemeClr>
              </a:solidFill>
            </c:spPr>
          </c:dPt>
          <c:dPt>
            <c:idx val="30"/>
            <c:invertIfNegative val="0"/>
            <c:bubble3D val="0"/>
            <c:spPr>
              <a:solidFill>
                <a:schemeClr val="bg2">
                  <a:lumMod val="25000"/>
                </a:schemeClr>
              </a:solidFill>
            </c:spPr>
          </c:dPt>
          <c:cat>
            <c:strRef>
              <c:f>'W:\Directions\B\Europe 2020\Industrial performance scoreboard\2013\Data\[Electricity_prices.xls]Chart by clusters'!$B$6:$B$35</c:f>
              <c:strCache>
                <c:ptCount val="30"/>
                <c:pt idx="0">
                  <c:v>FI</c:v>
                </c:pt>
                <c:pt idx="1">
                  <c:v>SE</c:v>
                </c:pt>
                <c:pt idx="2">
                  <c:v>FR</c:v>
                </c:pt>
                <c:pt idx="3">
                  <c:v>DK</c:v>
                </c:pt>
                <c:pt idx="4">
                  <c:v>NL</c:v>
                </c:pt>
                <c:pt idx="5">
                  <c:v>LU</c:v>
                </c:pt>
                <c:pt idx="6">
                  <c:v>BE</c:v>
                </c:pt>
                <c:pt idx="7">
                  <c:v>AT</c:v>
                </c:pt>
                <c:pt idx="8">
                  <c:v>UK</c:v>
                </c:pt>
                <c:pt idx="9">
                  <c:v>ES</c:v>
                </c:pt>
                <c:pt idx="10">
                  <c:v>DE</c:v>
                </c:pt>
                <c:pt idx="11">
                  <c:v>IE</c:v>
                </c:pt>
                <c:pt idx="13">
                  <c:v>SI</c:v>
                </c:pt>
                <c:pt idx="14">
                  <c:v>PT</c:v>
                </c:pt>
                <c:pt idx="15">
                  <c:v>EL</c:v>
                </c:pt>
                <c:pt idx="16">
                  <c:v>MT</c:v>
                </c:pt>
                <c:pt idx="17">
                  <c:v>IT</c:v>
                </c:pt>
                <c:pt idx="18">
                  <c:v>CY</c:v>
                </c:pt>
                <c:pt idx="20">
                  <c:v>BG</c:v>
                </c:pt>
                <c:pt idx="21">
                  <c:v>EE</c:v>
                </c:pt>
                <c:pt idx="22">
                  <c:v>RO</c:v>
                </c:pt>
                <c:pt idx="23">
                  <c:v>HR</c:v>
                </c:pt>
                <c:pt idx="24">
                  <c:v>PL</c:v>
                </c:pt>
                <c:pt idx="25">
                  <c:v>CZ</c:v>
                </c:pt>
                <c:pt idx="26">
                  <c:v>HU</c:v>
                </c:pt>
                <c:pt idx="27">
                  <c:v>LV</c:v>
                </c:pt>
                <c:pt idx="28">
                  <c:v>LT</c:v>
                </c:pt>
                <c:pt idx="29">
                  <c:v>SK</c:v>
                </c:pt>
              </c:strCache>
            </c:strRef>
          </c:cat>
          <c:val>
            <c:numRef>
              <c:f>'Data update (excl.VAT)'!$Y$47:$Y$76</c:f>
              <c:numCache>
                <c:formatCode>#,##0.0000</c:formatCode>
                <c:ptCount val="30"/>
                <c:pt idx="0">
                  <c:v>7.4399999999999994E-2</c:v>
                </c:pt>
                <c:pt idx="1">
                  <c:v>7.7600000000000002E-2</c:v>
                </c:pt>
                <c:pt idx="2">
                  <c:v>7.8799999999999995E-2</c:v>
                </c:pt>
                <c:pt idx="3">
                  <c:v>9.6600000000000005E-2</c:v>
                </c:pt>
                <c:pt idx="4">
                  <c:v>9.9299999999999999E-2</c:v>
                </c:pt>
                <c:pt idx="5">
                  <c:v>0.1013</c:v>
                </c:pt>
                <c:pt idx="6">
                  <c:v>0.11070000000000001</c:v>
                </c:pt>
                <c:pt idx="7">
                  <c:v>0.1109</c:v>
                </c:pt>
                <c:pt idx="8">
                  <c:v>0.1196</c:v>
                </c:pt>
                <c:pt idx="9">
                  <c:v>0.1205</c:v>
                </c:pt>
                <c:pt idx="10">
                  <c:v>0.12970000000000001</c:v>
                </c:pt>
                <c:pt idx="11">
                  <c:v>0.1396</c:v>
                </c:pt>
                <c:pt idx="13">
                  <c:v>9.4100000000000003E-2</c:v>
                </c:pt>
                <c:pt idx="14">
                  <c:v>0.1148</c:v>
                </c:pt>
                <c:pt idx="15">
                  <c:v>0.1222</c:v>
                </c:pt>
                <c:pt idx="16">
                  <c:v>0.18</c:v>
                </c:pt>
                <c:pt idx="17">
                  <c:v>0.1988</c:v>
                </c:pt>
                <c:pt idx="18">
                  <c:v>0.23419999999999999</c:v>
                </c:pt>
                <c:pt idx="20">
                  <c:v>7.7600000000000002E-2</c:v>
                </c:pt>
                <c:pt idx="21">
                  <c:v>8.1799999999999998E-2</c:v>
                </c:pt>
                <c:pt idx="22">
                  <c:v>8.2799999999999999E-2</c:v>
                </c:pt>
                <c:pt idx="23">
                  <c:v>9.4E-2</c:v>
                </c:pt>
                <c:pt idx="24">
                  <c:v>9.5600000000000004E-2</c:v>
                </c:pt>
                <c:pt idx="25">
                  <c:v>0.10290000000000001</c:v>
                </c:pt>
                <c:pt idx="26">
                  <c:v>0.1079</c:v>
                </c:pt>
                <c:pt idx="27">
                  <c:v>0.111</c:v>
                </c:pt>
                <c:pt idx="28">
                  <c:v>0.1144</c:v>
                </c:pt>
                <c:pt idx="29">
                  <c:v>0.12709999999999999</c:v>
                </c:pt>
              </c:numCache>
            </c:numRef>
          </c:val>
        </c:ser>
        <c:dLbls>
          <c:showLegendKey val="0"/>
          <c:showVal val="0"/>
          <c:showCatName val="0"/>
          <c:showSerName val="0"/>
          <c:showPercent val="0"/>
          <c:showBubbleSize val="0"/>
        </c:dLbls>
        <c:gapWidth val="100"/>
        <c:axId val="83527168"/>
        <c:axId val="83528704"/>
      </c:barChart>
      <c:lineChart>
        <c:grouping val="standard"/>
        <c:varyColors val="0"/>
        <c:ser>
          <c:idx val="2"/>
          <c:order val="2"/>
          <c:tx>
            <c:strRef>
              <c:f>'Data update (excl.VAT)'!$Z$46</c:f>
              <c:strCache>
                <c:ptCount val="1"/>
                <c:pt idx="0">
                  <c:v>EU 2012</c:v>
                </c:pt>
              </c:strCache>
            </c:strRef>
          </c:tx>
          <c:spPr>
            <a:ln w="25400">
              <a:solidFill>
                <a:srgbClr val="FF9900"/>
              </a:solidFill>
            </a:ln>
          </c:spPr>
          <c:marker>
            <c:symbol val="none"/>
          </c:marker>
          <c:cat>
            <c:strRef>
              <c:f>'Data update (excl.VAT)'!$B$47:$B$76</c:f>
              <c:strCache>
                <c:ptCount val="30"/>
                <c:pt idx="0">
                  <c:v>FI</c:v>
                </c:pt>
                <c:pt idx="1">
                  <c:v>SE</c:v>
                </c:pt>
                <c:pt idx="2">
                  <c:v>FR</c:v>
                </c:pt>
                <c:pt idx="3">
                  <c:v>NL</c:v>
                </c:pt>
                <c:pt idx="4">
                  <c:v>DK</c:v>
                </c:pt>
                <c:pt idx="5">
                  <c:v>LU</c:v>
                </c:pt>
                <c:pt idx="6">
                  <c:v>BE</c:v>
                </c:pt>
                <c:pt idx="7">
                  <c:v>AT</c:v>
                </c:pt>
                <c:pt idx="8">
                  <c:v>ES</c:v>
                </c:pt>
                <c:pt idx="9">
                  <c:v>UK</c:v>
                </c:pt>
                <c:pt idx="10">
                  <c:v>DE</c:v>
                </c:pt>
                <c:pt idx="11">
                  <c:v>IE</c:v>
                </c:pt>
                <c:pt idx="13">
                  <c:v>SI</c:v>
                </c:pt>
                <c:pt idx="14">
                  <c:v>PT</c:v>
                </c:pt>
                <c:pt idx="15">
                  <c:v>EL</c:v>
                </c:pt>
                <c:pt idx="16">
                  <c:v>MT</c:v>
                </c:pt>
                <c:pt idx="17">
                  <c:v>IT</c:v>
                </c:pt>
                <c:pt idx="18">
                  <c:v>CY</c:v>
                </c:pt>
                <c:pt idx="20">
                  <c:v>BG</c:v>
                </c:pt>
                <c:pt idx="21">
                  <c:v>EE</c:v>
                </c:pt>
                <c:pt idx="22">
                  <c:v>RO</c:v>
                </c:pt>
                <c:pt idx="23">
                  <c:v>HR</c:v>
                </c:pt>
                <c:pt idx="24">
                  <c:v>PL</c:v>
                </c:pt>
                <c:pt idx="25">
                  <c:v>CZ</c:v>
                </c:pt>
                <c:pt idx="26">
                  <c:v>HU</c:v>
                </c:pt>
                <c:pt idx="27">
                  <c:v>LV</c:v>
                </c:pt>
                <c:pt idx="28">
                  <c:v>LT</c:v>
                </c:pt>
                <c:pt idx="29">
                  <c:v>SK</c:v>
                </c:pt>
              </c:strCache>
            </c:strRef>
          </c:cat>
          <c:val>
            <c:numRef>
              <c:f>'Data update (excl.VAT)'!$Z$47:$Z$76</c:f>
              <c:numCache>
                <c:formatCode>#,##0.0000</c:formatCode>
                <c:ptCount val="30"/>
                <c:pt idx="0">
                  <c:v>0.1182</c:v>
                </c:pt>
                <c:pt idx="1">
                  <c:v>0.1182</c:v>
                </c:pt>
                <c:pt idx="2">
                  <c:v>0.1182</c:v>
                </c:pt>
                <c:pt idx="3">
                  <c:v>0.1182</c:v>
                </c:pt>
                <c:pt idx="4">
                  <c:v>0.1182</c:v>
                </c:pt>
                <c:pt idx="5">
                  <c:v>0.1182</c:v>
                </c:pt>
                <c:pt idx="6">
                  <c:v>0.1182</c:v>
                </c:pt>
                <c:pt idx="7">
                  <c:v>0.1182</c:v>
                </c:pt>
                <c:pt idx="8">
                  <c:v>0.1182</c:v>
                </c:pt>
                <c:pt idx="9">
                  <c:v>0.1182</c:v>
                </c:pt>
                <c:pt idx="10">
                  <c:v>0.1182</c:v>
                </c:pt>
                <c:pt idx="11">
                  <c:v>0.1182</c:v>
                </c:pt>
                <c:pt idx="12">
                  <c:v>0.1182</c:v>
                </c:pt>
                <c:pt idx="13">
                  <c:v>0.1182</c:v>
                </c:pt>
                <c:pt idx="14">
                  <c:v>0.1182</c:v>
                </c:pt>
                <c:pt idx="15">
                  <c:v>0.1182</c:v>
                </c:pt>
                <c:pt idx="16">
                  <c:v>0.1182</c:v>
                </c:pt>
                <c:pt idx="17">
                  <c:v>0.1182</c:v>
                </c:pt>
                <c:pt idx="18">
                  <c:v>0.1182</c:v>
                </c:pt>
                <c:pt idx="19">
                  <c:v>0.1182</c:v>
                </c:pt>
                <c:pt idx="20">
                  <c:v>0.1182</c:v>
                </c:pt>
                <c:pt idx="21">
                  <c:v>0.1182</c:v>
                </c:pt>
                <c:pt idx="22">
                  <c:v>0.1182</c:v>
                </c:pt>
                <c:pt idx="23">
                  <c:v>0.1182</c:v>
                </c:pt>
                <c:pt idx="24">
                  <c:v>0.1182</c:v>
                </c:pt>
                <c:pt idx="25">
                  <c:v>0.1182</c:v>
                </c:pt>
                <c:pt idx="26">
                  <c:v>0.1182</c:v>
                </c:pt>
                <c:pt idx="27">
                  <c:v>0.1182</c:v>
                </c:pt>
                <c:pt idx="28">
                  <c:v>0.1182</c:v>
                </c:pt>
                <c:pt idx="29">
                  <c:v>0.1182</c:v>
                </c:pt>
              </c:numCache>
            </c:numRef>
          </c:val>
          <c:smooth val="0"/>
        </c:ser>
        <c:dLbls>
          <c:showLegendKey val="0"/>
          <c:showVal val="0"/>
          <c:showCatName val="0"/>
          <c:showSerName val="0"/>
          <c:showPercent val="0"/>
          <c:showBubbleSize val="0"/>
        </c:dLbls>
        <c:marker val="1"/>
        <c:smooth val="0"/>
        <c:axId val="83527168"/>
        <c:axId val="83528704"/>
      </c:lineChart>
      <c:catAx>
        <c:axId val="83527168"/>
        <c:scaling>
          <c:orientation val="minMax"/>
        </c:scaling>
        <c:delete val="0"/>
        <c:axPos val="b"/>
        <c:numFmt formatCode="General" sourceLinked="1"/>
        <c:majorTickMark val="out"/>
        <c:minorTickMark val="none"/>
        <c:tickLblPos val="nextTo"/>
        <c:txPr>
          <a:bodyPr rot="0" vert="horz"/>
          <a:lstStyle/>
          <a:p>
            <a:pPr>
              <a:defRPr sz="7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83528704"/>
        <c:crosses val="autoZero"/>
        <c:auto val="1"/>
        <c:lblAlgn val="ctr"/>
        <c:lblOffset val="100"/>
        <c:noMultiLvlLbl val="0"/>
      </c:catAx>
      <c:valAx>
        <c:axId val="83528704"/>
        <c:scaling>
          <c:orientation val="minMax"/>
          <c:max val="0.2"/>
        </c:scaling>
        <c:delete val="0"/>
        <c:axPos val="l"/>
        <c:majorGridlines>
          <c:spPr>
            <a:ln w="6350">
              <a:prstDash val="dash"/>
            </a:ln>
          </c:spPr>
        </c:majorGridlines>
        <c:numFmt formatCode="#,##0.00" sourceLinked="0"/>
        <c:majorTickMark val="out"/>
        <c:minorTickMark val="none"/>
        <c:tickLblPos val="nextTo"/>
        <c:txPr>
          <a:bodyPr rot="0" vert="horz"/>
          <a:lstStyle/>
          <a:p>
            <a:pPr>
              <a:defRPr sz="8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83527168"/>
        <c:crosses val="autoZero"/>
        <c:crossBetween val="between"/>
      </c:valAx>
    </c:plotArea>
    <c:legend>
      <c:legendPos val="t"/>
      <c:layout>
        <c:manualLayout>
          <c:xMode val="edge"/>
          <c:yMode val="edge"/>
          <c:x val="5.9486340615873726E-2"/>
          <c:y val="2.6659620567563283E-2"/>
          <c:w val="0.45320099072123027"/>
          <c:h val="8.2795187514312391E-2"/>
        </c:manualLayout>
      </c:layout>
      <c:overlay val="0"/>
      <c:txPr>
        <a:bodyPr/>
        <a:lstStyle/>
        <a:p>
          <a:pPr>
            <a:defRPr sz="8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497859879435988E-2"/>
          <c:y val="2.1530555555555556E-2"/>
          <c:w val="0.92550424263665521"/>
          <c:h val="0.90990479572381811"/>
        </c:manualLayout>
      </c:layout>
      <c:barChart>
        <c:barDir val="col"/>
        <c:grouping val="clustered"/>
        <c:varyColors val="0"/>
        <c:ser>
          <c:idx val="1"/>
          <c:order val="0"/>
          <c:tx>
            <c:strRef>
              <c:f>'Graph 2007-2011'!$C$38</c:f>
              <c:strCache>
                <c:ptCount val="1"/>
                <c:pt idx="0">
                  <c:v>2007</c:v>
                </c:pt>
              </c:strCache>
            </c:strRef>
          </c:tx>
          <c:spPr>
            <a:solidFill>
              <a:schemeClr val="tx2">
                <a:lumMod val="40000"/>
                <a:lumOff val="60000"/>
              </a:schemeClr>
            </a:solidFill>
          </c:spPr>
          <c:invertIfNegative val="0"/>
          <c:dPt>
            <c:idx val="0"/>
            <c:invertIfNegative val="0"/>
            <c:bubble3D val="0"/>
            <c:spPr>
              <a:solidFill>
                <a:schemeClr val="accent3">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60000"/>
                  <a:lumOff val="40000"/>
                </a:schemeClr>
              </a:solidFill>
            </c:spPr>
          </c:dPt>
          <c:dPt>
            <c:idx val="3"/>
            <c:invertIfNegative val="0"/>
            <c:bubble3D val="0"/>
            <c:spPr>
              <a:solidFill>
                <a:schemeClr val="accent3">
                  <a:lumMod val="60000"/>
                  <a:lumOff val="40000"/>
                </a:schemeClr>
              </a:solidFill>
            </c:spPr>
          </c:dPt>
          <c:dPt>
            <c:idx val="4"/>
            <c:invertIfNegative val="0"/>
            <c:bubble3D val="0"/>
            <c:spPr>
              <a:solidFill>
                <a:schemeClr val="accent3">
                  <a:lumMod val="60000"/>
                  <a:lumOff val="40000"/>
                </a:schemeClr>
              </a:solidFill>
            </c:spPr>
          </c:dPt>
          <c:dPt>
            <c:idx val="5"/>
            <c:invertIfNegative val="0"/>
            <c:bubble3D val="0"/>
            <c:spPr>
              <a:solidFill>
                <a:schemeClr val="accent3">
                  <a:lumMod val="60000"/>
                  <a:lumOff val="40000"/>
                </a:schemeClr>
              </a:solidFill>
            </c:spPr>
          </c:dPt>
          <c:dPt>
            <c:idx val="6"/>
            <c:invertIfNegative val="0"/>
            <c:bubble3D val="0"/>
            <c:spPr>
              <a:solidFill>
                <a:schemeClr val="accent3">
                  <a:lumMod val="60000"/>
                  <a:lumOff val="40000"/>
                </a:schemeClr>
              </a:solidFill>
            </c:spPr>
          </c:dPt>
          <c:dPt>
            <c:idx val="7"/>
            <c:invertIfNegative val="0"/>
            <c:bubble3D val="0"/>
            <c:spPr>
              <a:solidFill>
                <a:schemeClr val="accent3">
                  <a:lumMod val="60000"/>
                  <a:lumOff val="40000"/>
                </a:schemeClr>
              </a:solidFill>
            </c:spPr>
          </c:dPt>
          <c:dPt>
            <c:idx val="8"/>
            <c:invertIfNegative val="0"/>
            <c:bubble3D val="0"/>
            <c:spPr>
              <a:solidFill>
                <a:schemeClr val="accent3">
                  <a:lumMod val="60000"/>
                  <a:lumOff val="40000"/>
                </a:schemeClr>
              </a:solidFill>
            </c:spPr>
          </c:dPt>
          <c:dPt>
            <c:idx val="9"/>
            <c:invertIfNegative val="0"/>
            <c:bubble3D val="0"/>
            <c:spPr>
              <a:solidFill>
                <a:schemeClr val="accent3">
                  <a:lumMod val="60000"/>
                  <a:lumOff val="40000"/>
                </a:schemeClr>
              </a:solidFill>
            </c:spPr>
          </c:dPt>
          <c:dPt>
            <c:idx val="10"/>
            <c:invertIfNegative val="0"/>
            <c:bubble3D val="0"/>
            <c:spPr>
              <a:solidFill>
                <a:schemeClr val="accent3">
                  <a:lumMod val="60000"/>
                  <a:lumOff val="40000"/>
                </a:schemeClr>
              </a:solidFill>
            </c:spPr>
          </c:dPt>
          <c:dPt>
            <c:idx val="11"/>
            <c:invertIfNegative val="0"/>
            <c:bubble3D val="0"/>
            <c:spPr>
              <a:solidFill>
                <a:schemeClr val="accent3">
                  <a:lumMod val="60000"/>
                  <a:lumOff val="40000"/>
                </a:schemeClr>
              </a:solidFill>
            </c:spPr>
          </c:dPt>
          <c:dPt>
            <c:idx val="19"/>
            <c:invertIfNegative val="0"/>
            <c:bubble3D val="0"/>
            <c:spPr>
              <a:solidFill>
                <a:schemeClr val="accent2">
                  <a:lumMod val="60000"/>
                  <a:lumOff val="40000"/>
                </a:schemeClr>
              </a:solidFill>
            </c:spPr>
          </c:dPt>
          <c:dPt>
            <c:idx val="20"/>
            <c:invertIfNegative val="0"/>
            <c:bubble3D val="0"/>
            <c:spPr>
              <a:solidFill>
                <a:schemeClr val="accent2">
                  <a:lumMod val="60000"/>
                  <a:lumOff val="40000"/>
                </a:schemeClr>
              </a:solidFill>
            </c:spPr>
          </c:dPt>
          <c:dPt>
            <c:idx val="21"/>
            <c:invertIfNegative val="0"/>
            <c:bubble3D val="0"/>
            <c:spPr>
              <a:solidFill>
                <a:schemeClr val="accent2">
                  <a:lumMod val="60000"/>
                  <a:lumOff val="40000"/>
                </a:schemeClr>
              </a:solidFill>
            </c:spPr>
          </c:dPt>
          <c:dPt>
            <c:idx val="22"/>
            <c:invertIfNegative val="0"/>
            <c:bubble3D val="0"/>
            <c:spPr>
              <a:solidFill>
                <a:schemeClr val="accent2">
                  <a:lumMod val="60000"/>
                  <a:lumOff val="40000"/>
                </a:schemeClr>
              </a:solidFill>
            </c:spPr>
          </c:dPt>
          <c:dPt>
            <c:idx val="23"/>
            <c:invertIfNegative val="0"/>
            <c:bubble3D val="0"/>
            <c:spPr>
              <a:solidFill>
                <a:schemeClr val="accent2">
                  <a:lumMod val="60000"/>
                  <a:lumOff val="40000"/>
                </a:schemeClr>
              </a:solidFill>
            </c:spPr>
          </c:dPt>
          <c:dPt>
            <c:idx val="24"/>
            <c:invertIfNegative val="0"/>
            <c:bubble3D val="0"/>
            <c:spPr>
              <a:solidFill>
                <a:schemeClr val="accent2">
                  <a:lumMod val="60000"/>
                  <a:lumOff val="40000"/>
                </a:schemeClr>
              </a:solidFill>
            </c:spPr>
          </c:dPt>
          <c:dPt>
            <c:idx val="25"/>
            <c:invertIfNegative val="0"/>
            <c:bubble3D val="0"/>
            <c:spPr>
              <a:solidFill>
                <a:schemeClr val="accent2">
                  <a:lumMod val="60000"/>
                  <a:lumOff val="40000"/>
                </a:schemeClr>
              </a:solidFill>
            </c:spPr>
          </c:dPt>
          <c:dPt>
            <c:idx val="26"/>
            <c:invertIfNegative val="0"/>
            <c:bubble3D val="0"/>
            <c:spPr>
              <a:solidFill>
                <a:schemeClr val="accent2">
                  <a:lumMod val="60000"/>
                  <a:lumOff val="40000"/>
                </a:schemeClr>
              </a:solidFill>
            </c:spPr>
          </c:dPt>
          <c:dPt>
            <c:idx val="27"/>
            <c:invertIfNegative val="0"/>
            <c:bubble3D val="0"/>
            <c:spPr>
              <a:solidFill>
                <a:schemeClr val="accent2">
                  <a:lumMod val="60000"/>
                  <a:lumOff val="40000"/>
                </a:schemeClr>
              </a:solidFill>
            </c:spPr>
          </c:dPt>
          <c:dPt>
            <c:idx val="28"/>
            <c:invertIfNegative val="0"/>
            <c:bubble3D val="0"/>
            <c:spPr>
              <a:solidFill>
                <a:schemeClr val="accent2">
                  <a:lumMod val="60000"/>
                  <a:lumOff val="40000"/>
                </a:schemeClr>
              </a:solidFill>
            </c:spPr>
          </c:dPt>
          <c:dPt>
            <c:idx val="29"/>
            <c:invertIfNegative val="0"/>
            <c:bubble3D val="0"/>
            <c:spPr>
              <a:solidFill>
                <a:schemeClr val="bg2">
                  <a:lumMod val="50000"/>
                </a:schemeClr>
              </a:solidFill>
            </c:spPr>
          </c:dPt>
          <c:dPt>
            <c:idx val="30"/>
            <c:invertIfNegative val="0"/>
            <c:bubble3D val="0"/>
            <c:spPr>
              <a:solidFill>
                <a:schemeClr val="bg2">
                  <a:lumMod val="50000"/>
                </a:schemeClr>
              </a:solidFill>
            </c:spPr>
          </c:dPt>
          <c:dPt>
            <c:idx val="31"/>
            <c:invertIfNegative val="0"/>
            <c:bubble3D val="0"/>
            <c:spPr>
              <a:solidFill>
                <a:schemeClr val="bg2">
                  <a:lumMod val="50000"/>
                </a:schemeClr>
              </a:solidFill>
            </c:spPr>
          </c:dPt>
          <c:cat>
            <c:strRef>
              <c:f>'Graph 2007-2011'!$B$40:$B$71</c:f>
              <c:strCache>
                <c:ptCount val="32"/>
                <c:pt idx="0">
                  <c:v>IE</c:v>
                </c:pt>
                <c:pt idx="1">
                  <c:v>DK</c:v>
                </c:pt>
                <c:pt idx="2">
                  <c:v>UK</c:v>
                </c:pt>
                <c:pt idx="3">
                  <c:v>ES</c:v>
                </c:pt>
                <c:pt idx="4">
                  <c:v>DE</c:v>
                </c:pt>
                <c:pt idx="5">
                  <c:v>AT</c:v>
                </c:pt>
                <c:pt idx="6">
                  <c:v>FR</c:v>
                </c:pt>
                <c:pt idx="7">
                  <c:v>SE</c:v>
                </c:pt>
                <c:pt idx="8">
                  <c:v>LU</c:v>
                </c:pt>
                <c:pt idx="9">
                  <c:v>NL</c:v>
                </c:pt>
                <c:pt idx="10">
                  <c:v>FI</c:v>
                </c:pt>
                <c:pt idx="11">
                  <c:v>BE</c:v>
                </c:pt>
                <c:pt idx="13">
                  <c:v>CY</c:v>
                </c:pt>
                <c:pt idx="14">
                  <c:v>IT</c:v>
                </c:pt>
                <c:pt idx="15">
                  <c:v>SI</c:v>
                </c:pt>
                <c:pt idx="16">
                  <c:v>EL</c:v>
                </c:pt>
                <c:pt idx="17">
                  <c:v>PT</c:v>
                </c:pt>
                <c:pt idx="19">
                  <c:v>HU</c:v>
                </c:pt>
                <c:pt idx="20">
                  <c:v>PL</c:v>
                </c:pt>
                <c:pt idx="21">
                  <c:v>EE</c:v>
                </c:pt>
                <c:pt idx="22">
                  <c:v>CZ</c:v>
                </c:pt>
                <c:pt idx="23">
                  <c:v>HR</c:v>
                </c:pt>
                <c:pt idx="24">
                  <c:v>LV</c:v>
                </c:pt>
                <c:pt idx="25">
                  <c:v>SK</c:v>
                </c:pt>
                <c:pt idx="26">
                  <c:v>RO</c:v>
                </c:pt>
                <c:pt idx="27">
                  <c:v>LT</c:v>
                </c:pt>
                <c:pt idx="28">
                  <c:v>BG</c:v>
                </c:pt>
                <c:pt idx="30">
                  <c:v>CH</c:v>
                </c:pt>
                <c:pt idx="31">
                  <c:v>NO</c:v>
                </c:pt>
              </c:strCache>
            </c:strRef>
          </c:cat>
          <c:val>
            <c:numRef>
              <c:f>'Graph 2007-2011'!$C$40:$C$71</c:f>
              <c:numCache>
                <c:formatCode>General</c:formatCode>
                <c:ptCount val="32"/>
                <c:pt idx="0">
                  <c:v>5.6405292029686999E-2</c:v>
                </c:pt>
                <c:pt idx="1">
                  <c:v>9.8045265222469535E-2</c:v>
                </c:pt>
                <c:pt idx="2">
                  <c:v>0.14078518579971935</c:v>
                </c:pt>
                <c:pt idx="3">
                  <c:v>0.16418620243394738</c:v>
                </c:pt>
                <c:pt idx="4">
                  <c:v>0.16376618131707213</c:v>
                </c:pt>
                <c:pt idx="5">
                  <c:v>0.1706419863672114</c:v>
                </c:pt>
                <c:pt idx="6">
                  <c:v>0.17843954004764739</c:v>
                </c:pt>
                <c:pt idx="7">
                  <c:v>0.20631928796472909</c:v>
                </c:pt>
                <c:pt idx="8">
                  <c:v>0.15736962336724136</c:v>
                </c:pt>
                <c:pt idx="9">
                  <c:v>0.29488054607508535</c:v>
                </c:pt>
                <c:pt idx="10">
                  <c:v>0.30399853586557413</c:v>
                </c:pt>
                <c:pt idx="11">
                  <c:v>0.31355082633975884</c:v>
                </c:pt>
                <c:pt idx="13">
                  <c:v>0.12281705306369663</c:v>
                </c:pt>
                <c:pt idx="14">
                  <c:v>0.15723919540086959</c:v>
                </c:pt>
                <c:pt idx="15">
                  <c:v>0.20033009497642887</c:v>
                </c:pt>
                <c:pt idx="16">
                  <c:v>0.20261775041103838</c:v>
                </c:pt>
                <c:pt idx="17">
                  <c:v>0.26608143911397159</c:v>
                </c:pt>
                <c:pt idx="19">
                  <c:v>0.25923726703315647</c:v>
                </c:pt>
                <c:pt idx="20">
                  <c:v>0.37049082648526527</c:v>
                </c:pt>
                <c:pt idx="21">
                  <c:v>0.32856401084636244</c:v>
                </c:pt>
                <c:pt idx="22">
                  <c:v>0.32674056701354426</c:v>
                </c:pt>
                <c:pt idx="23">
                  <c:v>0.33150525445019757</c:v>
                </c:pt>
                <c:pt idx="24">
                  <c:v>0.27964623816641754</c:v>
                </c:pt>
                <c:pt idx="25">
                  <c:v>0.42635424112822135</c:v>
                </c:pt>
                <c:pt idx="26">
                  <c:v>0.49251498438561625</c:v>
                </c:pt>
                <c:pt idx="27">
                  <c:v>0.40419375348722536</c:v>
                </c:pt>
                <c:pt idx="28">
                  <c:v>0.88359447664019497</c:v>
                </c:pt>
                <c:pt idx="30">
                  <c:v>6.1838203141476041E-2</c:v>
                </c:pt>
                <c:pt idx="31">
                  <c:v>0.15631935059343355</c:v>
                </c:pt>
              </c:numCache>
            </c:numRef>
          </c:val>
        </c:ser>
        <c:ser>
          <c:idx val="0"/>
          <c:order val="1"/>
          <c:tx>
            <c:strRef>
              <c:f>'Graph 2007-2011'!$E$38</c:f>
              <c:strCache>
                <c:ptCount val="1"/>
                <c:pt idx="0">
                  <c:v>2011</c:v>
                </c:pt>
              </c:strCache>
            </c:strRef>
          </c:tx>
          <c:spPr>
            <a:solidFill>
              <a:srgbClr val="002060"/>
            </a:solidFill>
          </c:spPr>
          <c:invertIfNegative val="0"/>
          <c:dPt>
            <c:idx val="0"/>
            <c:invertIfNegative val="0"/>
            <c:bubble3D val="0"/>
            <c:spPr>
              <a:solidFill>
                <a:schemeClr val="accent3">
                  <a:lumMod val="50000"/>
                </a:schemeClr>
              </a:solidFill>
            </c:spPr>
          </c:dPt>
          <c:dPt>
            <c:idx val="1"/>
            <c:invertIfNegative val="0"/>
            <c:bubble3D val="0"/>
            <c:spPr>
              <a:solidFill>
                <a:schemeClr val="accent3">
                  <a:lumMod val="50000"/>
                </a:schemeClr>
              </a:solidFill>
            </c:spPr>
          </c:dPt>
          <c:dPt>
            <c:idx val="2"/>
            <c:invertIfNegative val="0"/>
            <c:bubble3D val="0"/>
            <c:spPr>
              <a:solidFill>
                <a:schemeClr val="accent3">
                  <a:lumMod val="50000"/>
                </a:schemeClr>
              </a:solidFill>
            </c:spPr>
          </c:dPt>
          <c:dPt>
            <c:idx val="3"/>
            <c:invertIfNegative val="0"/>
            <c:bubble3D val="0"/>
            <c:spPr>
              <a:solidFill>
                <a:schemeClr val="accent3">
                  <a:lumMod val="50000"/>
                </a:schemeClr>
              </a:solidFill>
            </c:spPr>
          </c:dPt>
          <c:dPt>
            <c:idx val="4"/>
            <c:invertIfNegative val="0"/>
            <c:bubble3D val="0"/>
            <c:spPr>
              <a:solidFill>
                <a:schemeClr val="accent3">
                  <a:lumMod val="50000"/>
                </a:schemeClr>
              </a:solidFill>
            </c:spPr>
          </c:dPt>
          <c:dPt>
            <c:idx val="5"/>
            <c:invertIfNegative val="0"/>
            <c:bubble3D val="0"/>
            <c:spPr>
              <a:solidFill>
                <a:schemeClr val="accent3">
                  <a:lumMod val="50000"/>
                </a:schemeClr>
              </a:solidFill>
            </c:spPr>
          </c:dPt>
          <c:dPt>
            <c:idx val="6"/>
            <c:invertIfNegative val="0"/>
            <c:bubble3D val="0"/>
            <c:spPr>
              <a:solidFill>
                <a:schemeClr val="accent3">
                  <a:lumMod val="50000"/>
                </a:schemeClr>
              </a:solidFill>
            </c:spPr>
          </c:dPt>
          <c:dPt>
            <c:idx val="7"/>
            <c:invertIfNegative val="0"/>
            <c:bubble3D val="0"/>
            <c:spPr>
              <a:solidFill>
                <a:schemeClr val="accent3">
                  <a:lumMod val="50000"/>
                </a:schemeClr>
              </a:solidFill>
            </c:spPr>
          </c:dPt>
          <c:dPt>
            <c:idx val="8"/>
            <c:invertIfNegative val="0"/>
            <c:bubble3D val="0"/>
            <c:spPr>
              <a:solidFill>
                <a:schemeClr val="accent3">
                  <a:lumMod val="50000"/>
                </a:schemeClr>
              </a:solidFill>
            </c:spPr>
          </c:dPt>
          <c:dPt>
            <c:idx val="9"/>
            <c:invertIfNegative val="0"/>
            <c:bubble3D val="0"/>
            <c:spPr>
              <a:solidFill>
                <a:schemeClr val="accent3">
                  <a:lumMod val="50000"/>
                </a:schemeClr>
              </a:solidFill>
            </c:spPr>
          </c:dPt>
          <c:dPt>
            <c:idx val="10"/>
            <c:invertIfNegative val="0"/>
            <c:bubble3D val="0"/>
            <c:spPr>
              <a:solidFill>
                <a:schemeClr val="accent3">
                  <a:lumMod val="50000"/>
                </a:schemeClr>
              </a:solidFill>
            </c:spPr>
          </c:dPt>
          <c:dPt>
            <c:idx val="11"/>
            <c:invertIfNegative val="0"/>
            <c:bubble3D val="0"/>
            <c:spPr>
              <a:solidFill>
                <a:schemeClr val="accent3">
                  <a:lumMod val="50000"/>
                </a:schemeClr>
              </a:solidFill>
            </c:spPr>
          </c:dPt>
          <c:dPt>
            <c:idx val="19"/>
            <c:invertIfNegative val="0"/>
            <c:bubble3D val="0"/>
            <c:spPr>
              <a:solidFill>
                <a:schemeClr val="accent2">
                  <a:lumMod val="50000"/>
                </a:schemeClr>
              </a:solidFill>
            </c:spPr>
          </c:dPt>
          <c:dPt>
            <c:idx val="20"/>
            <c:invertIfNegative val="0"/>
            <c:bubble3D val="0"/>
            <c:spPr>
              <a:solidFill>
                <a:schemeClr val="accent2">
                  <a:lumMod val="50000"/>
                </a:schemeClr>
              </a:solidFill>
            </c:spPr>
          </c:dPt>
          <c:dPt>
            <c:idx val="21"/>
            <c:invertIfNegative val="0"/>
            <c:bubble3D val="0"/>
            <c:spPr>
              <a:solidFill>
                <a:schemeClr val="accent2">
                  <a:lumMod val="50000"/>
                </a:schemeClr>
              </a:solidFill>
            </c:spPr>
          </c:dPt>
          <c:dPt>
            <c:idx val="22"/>
            <c:invertIfNegative val="0"/>
            <c:bubble3D val="0"/>
            <c:spPr>
              <a:solidFill>
                <a:schemeClr val="accent2">
                  <a:lumMod val="50000"/>
                </a:schemeClr>
              </a:solidFill>
            </c:spPr>
          </c:dPt>
          <c:dPt>
            <c:idx val="23"/>
            <c:invertIfNegative val="0"/>
            <c:bubble3D val="0"/>
            <c:spPr>
              <a:solidFill>
                <a:schemeClr val="accent2">
                  <a:lumMod val="50000"/>
                </a:schemeClr>
              </a:solidFill>
            </c:spPr>
          </c:dPt>
          <c:dPt>
            <c:idx val="24"/>
            <c:invertIfNegative val="0"/>
            <c:bubble3D val="0"/>
            <c:spPr>
              <a:solidFill>
                <a:schemeClr val="accent2">
                  <a:lumMod val="50000"/>
                </a:schemeClr>
              </a:solidFill>
            </c:spPr>
          </c:dPt>
          <c:dPt>
            <c:idx val="25"/>
            <c:invertIfNegative val="0"/>
            <c:bubble3D val="0"/>
            <c:spPr>
              <a:solidFill>
                <a:schemeClr val="accent2">
                  <a:lumMod val="50000"/>
                </a:schemeClr>
              </a:solidFill>
            </c:spPr>
          </c:dPt>
          <c:dPt>
            <c:idx val="26"/>
            <c:invertIfNegative val="0"/>
            <c:bubble3D val="0"/>
            <c:spPr>
              <a:solidFill>
                <a:schemeClr val="accent2">
                  <a:lumMod val="50000"/>
                </a:schemeClr>
              </a:solidFill>
            </c:spPr>
          </c:dPt>
          <c:dPt>
            <c:idx val="27"/>
            <c:invertIfNegative val="0"/>
            <c:bubble3D val="0"/>
            <c:spPr>
              <a:solidFill>
                <a:schemeClr val="accent2">
                  <a:lumMod val="50000"/>
                </a:schemeClr>
              </a:solidFill>
            </c:spPr>
          </c:dPt>
          <c:dPt>
            <c:idx val="28"/>
            <c:invertIfNegative val="0"/>
            <c:bubble3D val="0"/>
            <c:spPr>
              <a:solidFill>
                <a:schemeClr val="accent2">
                  <a:lumMod val="50000"/>
                </a:schemeClr>
              </a:solidFill>
            </c:spPr>
          </c:dPt>
          <c:dPt>
            <c:idx val="29"/>
            <c:invertIfNegative val="0"/>
            <c:bubble3D val="0"/>
            <c:spPr>
              <a:solidFill>
                <a:schemeClr val="bg2">
                  <a:lumMod val="25000"/>
                </a:schemeClr>
              </a:solidFill>
            </c:spPr>
          </c:dPt>
          <c:dPt>
            <c:idx val="30"/>
            <c:invertIfNegative val="0"/>
            <c:bubble3D val="0"/>
            <c:spPr>
              <a:solidFill>
                <a:schemeClr val="bg2">
                  <a:lumMod val="25000"/>
                </a:schemeClr>
              </a:solidFill>
            </c:spPr>
          </c:dPt>
          <c:dPt>
            <c:idx val="31"/>
            <c:invertIfNegative val="0"/>
            <c:bubble3D val="0"/>
            <c:spPr>
              <a:solidFill>
                <a:schemeClr val="bg2">
                  <a:lumMod val="25000"/>
                </a:schemeClr>
              </a:solidFill>
            </c:spPr>
          </c:dPt>
          <c:cat>
            <c:strRef>
              <c:f>'Graph 2007-2011'!$B$40:$B$71</c:f>
              <c:strCache>
                <c:ptCount val="32"/>
                <c:pt idx="0">
                  <c:v>IE</c:v>
                </c:pt>
                <c:pt idx="1">
                  <c:v>DK</c:v>
                </c:pt>
                <c:pt idx="2">
                  <c:v>UK</c:v>
                </c:pt>
                <c:pt idx="3">
                  <c:v>ES</c:v>
                </c:pt>
                <c:pt idx="4">
                  <c:v>DE</c:v>
                </c:pt>
                <c:pt idx="5">
                  <c:v>AT</c:v>
                </c:pt>
                <c:pt idx="6">
                  <c:v>FR</c:v>
                </c:pt>
                <c:pt idx="7">
                  <c:v>SE</c:v>
                </c:pt>
                <c:pt idx="8">
                  <c:v>LU</c:v>
                </c:pt>
                <c:pt idx="9">
                  <c:v>NL</c:v>
                </c:pt>
                <c:pt idx="10">
                  <c:v>FI</c:v>
                </c:pt>
                <c:pt idx="11">
                  <c:v>BE</c:v>
                </c:pt>
                <c:pt idx="13">
                  <c:v>CY</c:v>
                </c:pt>
                <c:pt idx="14">
                  <c:v>IT</c:v>
                </c:pt>
                <c:pt idx="15">
                  <c:v>SI</c:v>
                </c:pt>
                <c:pt idx="16">
                  <c:v>EL</c:v>
                </c:pt>
                <c:pt idx="17">
                  <c:v>PT</c:v>
                </c:pt>
                <c:pt idx="19">
                  <c:v>HU</c:v>
                </c:pt>
                <c:pt idx="20">
                  <c:v>PL</c:v>
                </c:pt>
                <c:pt idx="21">
                  <c:v>EE</c:v>
                </c:pt>
                <c:pt idx="22">
                  <c:v>CZ</c:v>
                </c:pt>
                <c:pt idx="23">
                  <c:v>HR</c:v>
                </c:pt>
                <c:pt idx="24">
                  <c:v>LV</c:v>
                </c:pt>
                <c:pt idx="25">
                  <c:v>SK</c:v>
                </c:pt>
                <c:pt idx="26">
                  <c:v>RO</c:v>
                </c:pt>
                <c:pt idx="27">
                  <c:v>LT</c:v>
                </c:pt>
                <c:pt idx="28">
                  <c:v>BG</c:v>
                </c:pt>
                <c:pt idx="30">
                  <c:v>CH</c:v>
                </c:pt>
                <c:pt idx="31">
                  <c:v>NO</c:v>
                </c:pt>
              </c:strCache>
            </c:strRef>
          </c:cat>
          <c:val>
            <c:numRef>
              <c:f>'Graph 2007-2011'!$E$40:$E$71</c:f>
              <c:numCache>
                <c:formatCode>General</c:formatCode>
                <c:ptCount val="32"/>
                <c:pt idx="0">
                  <c:v>5.0913153256516998E-2</c:v>
                </c:pt>
                <c:pt idx="1">
                  <c:v>9.948080251265945E-2</c:v>
                </c:pt>
                <c:pt idx="2">
                  <c:v>0.13457190963206803</c:v>
                </c:pt>
                <c:pt idx="3">
                  <c:v>0.15775014058098588</c:v>
                </c:pt>
                <c:pt idx="4">
                  <c:v>0.15839096944322362</c:v>
                </c:pt>
                <c:pt idx="5">
                  <c:v>0.16523588743808604</c:v>
                </c:pt>
                <c:pt idx="6">
                  <c:v>0.17659976859363272</c:v>
                </c:pt>
                <c:pt idx="7">
                  <c:v>0.17966568788656939</c:v>
                </c:pt>
                <c:pt idx="8">
                  <c:v>0.18838385134614891</c:v>
                </c:pt>
                <c:pt idx="9">
                  <c:v>0.28832467116926241</c:v>
                </c:pt>
                <c:pt idx="10">
                  <c:v>0.31786723084367718</c:v>
                </c:pt>
                <c:pt idx="11">
                  <c:v>0.33865683093555965</c:v>
                </c:pt>
                <c:pt idx="13">
                  <c:v>0.11596863006841315</c:v>
                </c:pt>
                <c:pt idx="14">
                  <c:v>0.16031404672707331</c:v>
                </c:pt>
                <c:pt idx="15">
                  <c:v>0.16655547891767208</c:v>
                </c:pt>
                <c:pt idx="16">
                  <c:v>0.24731209598351528</c:v>
                </c:pt>
                <c:pt idx="17">
                  <c:v>0.26100560057570166</c:v>
                </c:pt>
                <c:pt idx="19">
                  <c:v>0.24870202500792976</c:v>
                </c:pt>
                <c:pt idx="20">
                  <c:v>0.2719372183714277</c:v>
                </c:pt>
                <c:pt idx="21">
                  <c:v>0.27415632212588115</c:v>
                </c:pt>
                <c:pt idx="22">
                  <c:v>0.28262044882475984</c:v>
                </c:pt>
                <c:pt idx="23">
                  <c:v>0.32429098414129309</c:v>
                </c:pt>
                <c:pt idx="24">
                  <c:v>0.3504841465730017</c:v>
                </c:pt>
                <c:pt idx="25">
                  <c:v>0.38103368868019905</c:v>
                </c:pt>
                <c:pt idx="26">
                  <c:v>0.38883411578176336</c:v>
                </c:pt>
                <c:pt idx="27">
                  <c:v>0.42711221146576134</c:v>
                </c:pt>
                <c:pt idx="28">
                  <c:v>0.61849014375484201</c:v>
                </c:pt>
                <c:pt idx="30">
                  <c:v>5.8498333842098606E-2</c:v>
                </c:pt>
                <c:pt idx="31">
                  <c:v>0.15616018851319283</c:v>
                </c:pt>
              </c:numCache>
            </c:numRef>
          </c:val>
        </c:ser>
        <c:dLbls>
          <c:showLegendKey val="0"/>
          <c:showVal val="0"/>
          <c:showCatName val="0"/>
          <c:showSerName val="0"/>
          <c:showPercent val="0"/>
          <c:showBubbleSize val="0"/>
        </c:dLbls>
        <c:gapWidth val="100"/>
        <c:axId val="40057472"/>
        <c:axId val="40059264"/>
      </c:barChart>
      <c:lineChart>
        <c:grouping val="standard"/>
        <c:varyColors val="0"/>
        <c:ser>
          <c:idx val="3"/>
          <c:order val="2"/>
          <c:tx>
            <c:strRef>
              <c:f>'Graph 2007-2011'!$G$38</c:f>
              <c:strCache>
                <c:ptCount val="1"/>
                <c:pt idx="0">
                  <c:v>EU 2011</c:v>
                </c:pt>
              </c:strCache>
            </c:strRef>
          </c:tx>
          <c:spPr>
            <a:ln w="25400">
              <a:solidFill>
                <a:srgbClr val="FF9900"/>
              </a:solidFill>
            </a:ln>
          </c:spPr>
          <c:marker>
            <c:symbol val="none"/>
          </c:marker>
          <c:cat>
            <c:strRef>
              <c:f>'Graph 2007-2011'!$B$40:$B$71</c:f>
              <c:strCache>
                <c:ptCount val="32"/>
                <c:pt idx="0">
                  <c:v>IE</c:v>
                </c:pt>
                <c:pt idx="1">
                  <c:v>DK</c:v>
                </c:pt>
                <c:pt idx="2">
                  <c:v>UK</c:v>
                </c:pt>
                <c:pt idx="3">
                  <c:v>ES</c:v>
                </c:pt>
                <c:pt idx="4">
                  <c:v>DE</c:v>
                </c:pt>
                <c:pt idx="5">
                  <c:v>AT</c:v>
                </c:pt>
                <c:pt idx="6">
                  <c:v>FR</c:v>
                </c:pt>
                <c:pt idx="7">
                  <c:v>SE</c:v>
                </c:pt>
                <c:pt idx="8">
                  <c:v>LU</c:v>
                </c:pt>
                <c:pt idx="9">
                  <c:v>NL</c:v>
                </c:pt>
                <c:pt idx="10">
                  <c:v>FI</c:v>
                </c:pt>
                <c:pt idx="11">
                  <c:v>BE</c:v>
                </c:pt>
                <c:pt idx="13">
                  <c:v>CY</c:v>
                </c:pt>
                <c:pt idx="14">
                  <c:v>IT</c:v>
                </c:pt>
                <c:pt idx="15">
                  <c:v>SI</c:v>
                </c:pt>
                <c:pt idx="16">
                  <c:v>EL</c:v>
                </c:pt>
                <c:pt idx="17">
                  <c:v>PT</c:v>
                </c:pt>
                <c:pt idx="19">
                  <c:v>HU</c:v>
                </c:pt>
                <c:pt idx="20">
                  <c:v>PL</c:v>
                </c:pt>
                <c:pt idx="21">
                  <c:v>EE</c:v>
                </c:pt>
                <c:pt idx="22">
                  <c:v>CZ</c:v>
                </c:pt>
                <c:pt idx="23">
                  <c:v>HR</c:v>
                </c:pt>
                <c:pt idx="24">
                  <c:v>LV</c:v>
                </c:pt>
                <c:pt idx="25">
                  <c:v>SK</c:v>
                </c:pt>
                <c:pt idx="26">
                  <c:v>RO</c:v>
                </c:pt>
                <c:pt idx="27">
                  <c:v>LT</c:v>
                </c:pt>
                <c:pt idx="28">
                  <c:v>BG</c:v>
                </c:pt>
                <c:pt idx="30">
                  <c:v>CH</c:v>
                </c:pt>
                <c:pt idx="31">
                  <c:v>NO</c:v>
                </c:pt>
              </c:strCache>
            </c:strRef>
          </c:cat>
          <c:val>
            <c:numRef>
              <c:f>'Graph 2007-2011'!$G$40:$G$71</c:f>
              <c:numCache>
                <c:formatCode>General</c:formatCode>
                <c:ptCount val="32"/>
                <c:pt idx="0">
                  <c:v>0.18364020634340436</c:v>
                </c:pt>
                <c:pt idx="1">
                  <c:v>0.18364020634340436</c:v>
                </c:pt>
                <c:pt idx="2">
                  <c:v>0.18364020634340436</c:v>
                </c:pt>
                <c:pt idx="3">
                  <c:v>0.18364020634340436</c:v>
                </c:pt>
                <c:pt idx="4">
                  <c:v>0.18364020634340436</c:v>
                </c:pt>
                <c:pt idx="5">
                  <c:v>0.18364020634340436</c:v>
                </c:pt>
                <c:pt idx="6">
                  <c:v>0.18364020634340436</c:v>
                </c:pt>
                <c:pt idx="7">
                  <c:v>0.18364020634340436</c:v>
                </c:pt>
                <c:pt idx="8">
                  <c:v>0.18364020634340436</c:v>
                </c:pt>
                <c:pt idx="9">
                  <c:v>0.18364020634340436</c:v>
                </c:pt>
                <c:pt idx="10">
                  <c:v>0.18364020634340436</c:v>
                </c:pt>
                <c:pt idx="11">
                  <c:v>0.18364020634340436</c:v>
                </c:pt>
                <c:pt idx="12">
                  <c:v>0.18364020634340436</c:v>
                </c:pt>
                <c:pt idx="13">
                  <c:v>0.18364020634340436</c:v>
                </c:pt>
                <c:pt idx="14">
                  <c:v>0.18364020634340436</c:v>
                </c:pt>
                <c:pt idx="15">
                  <c:v>0.18364020634340436</c:v>
                </c:pt>
                <c:pt idx="16">
                  <c:v>0.18364020634340436</c:v>
                </c:pt>
                <c:pt idx="17">
                  <c:v>0.18364020634340436</c:v>
                </c:pt>
                <c:pt idx="18">
                  <c:v>0.18364020634340436</c:v>
                </c:pt>
                <c:pt idx="19">
                  <c:v>0.18364020634340436</c:v>
                </c:pt>
                <c:pt idx="20">
                  <c:v>0.18364020634340436</c:v>
                </c:pt>
                <c:pt idx="21">
                  <c:v>0.18364020634340436</c:v>
                </c:pt>
                <c:pt idx="22">
                  <c:v>0.18364020634340436</c:v>
                </c:pt>
                <c:pt idx="23">
                  <c:v>0.18364020634340436</c:v>
                </c:pt>
                <c:pt idx="24">
                  <c:v>0.18364020634340436</c:v>
                </c:pt>
                <c:pt idx="25">
                  <c:v>0.18364020634340436</c:v>
                </c:pt>
                <c:pt idx="26">
                  <c:v>0.18364020634340436</c:v>
                </c:pt>
                <c:pt idx="27">
                  <c:v>0.18364020634340436</c:v>
                </c:pt>
                <c:pt idx="28">
                  <c:v>0.18364020634340436</c:v>
                </c:pt>
                <c:pt idx="29">
                  <c:v>0.18364020634340436</c:v>
                </c:pt>
                <c:pt idx="30">
                  <c:v>0.18364020634340436</c:v>
                </c:pt>
                <c:pt idx="31">
                  <c:v>0.18364020634340436</c:v>
                </c:pt>
              </c:numCache>
            </c:numRef>
          </c:val>
          <c:smooth val="0"/>
        </c:ser>
        <c:dLbls>
          <c:showLegendKey val="0"/>
          <c:showVal val="0"/>
          <c:showCatName val="0"/>
          <c:showSerName val="0"/>
          <c:showPercent val="0"/>
          <c:showBubbleSize val="0"/>
        </c:dLbls>
        <c:marker val="1"/>
        <c:smooth val="0"/>
        <c:axId val="40057472"/>
        <c:axId val="40059264"/>
      </c:lineChart>
      <c:catAx>
        <c:axId val="40057472"/>
        <c:scaling>
          <c:orientation val="minMax"/>
        </c:scaling>
        <c:delete val="0"/>
        <c:axPos val="b"/>
        <c:numFmt formatCode="General" sourceLinked="1"/>
        <c:majorTickMark val="out"/>
        <c:minorTickMark val="none"/>
        <c:tickLblPos val="nextTo"/>
        <c:txPr>
          <a:bodyPr rot="0" vert="horz"/>
          <a:lstStyle/>
          <a:p>
            <a:pPr>
              <a:defRPr sz="700" b="0" i="0" u="none" strike="noStrike" baseline="0">
                <a:solidFill>
                  <a:srgbClr val="000000"/>
                </a:solidFill>
                <a:latin typeface="Times New Roman"/>
                <a:ea typeface="Times New Roman"/>
                <a:cs typeface="Times New Roman"/>
              </a:defRPr>
            </a:pPr>
            <a:endParaRPr lang="en-US"/>
          </a:p>
        </c:txPr>
        <c:crossAx val="40059264"/>
        <c:crosses val="autoZero"/>
        <c:auto val="1"/>
        <c:lblAlgn val="ctr"/>
        <c:lblOffset val="100"/>
        <c:noMultiLvlLbl val="0"/>
      </c:catAx>
      <c:valAx>
        <c:axId val="40059264"/>
        <c:scaling>
          <c:orientation val="minMax"/>
          <c:max val="0.60000000000000009"/>
        </c:scaling>
        <c:delete val="0"/>
        <c:axPos val="l"/>
        <c:majorGridlines>
          <c:spPr>
            <a:ln w="6350">
              <a:prstDash val="dash"/>
            </a:ln>
          </c:spPr>
        </c:majorGridlines>
        <c:numFmt formatCode="General" sourceLinked="1"/>
        <c:majorTickMark val="out"/>
        <c:minorTickMark val="none"/>
        <c:tickLblPos val="nextTo"/>
        <c:txPr>
          <a:bodyPr rot="0" vert="horz"/>
          <a:lstStyle/>
          <a:p>
            <a:pPr>
              <a:defRPr sz="800" b="0" i="0" u="none" strike="noStrike" baseline="0">
                <a:solidFill>
                  <a:srgbClr val="000000"/>
                </a:solidFill>
                <a:latin typeface="Times New Roman"/>
                <a:ea typeface="Times New Roman"/>
                <a:cs typeface="Times New Roman"/>
              </a:defRPr>
            </a:pPr>
            <a:endParaRPr lang="en-US"/>
          </a:p>
        </c:txPr>
        <c:crossAx val="40057472"/>
        <c:crosses val="autoZero"/>
        <c:crossBetween val="between"/>
      </c:valAx>
    </c:plotArea>
    <c:legend>
      <c:legendPos val="t"/>
      <c:layout>
        <c:manualLayout>
          <c:xMode val="edge"/>
          <c:yMode val="edge"/>
          <c:x val="0.32673502806876731"/>
          <c:y val="5.5559399337377906E-2"/>
          <c:w val="0.36968480873107035"/>
          <c:h val="6.8004302740845929E-2"/>
        </c:manualLayout>
      </c:layout>
      <c:overlay val="0"/>
      <c:txPr>
        <a:bodyPr/>
        <a:lstStyle/>
        <a:p>
          <a:pPr>
            <a:defRPr sz="735"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0.62102</cdr:x>
      <cdr:y>0.00481</cdr:y>
    </cdr:from>
    <cdr:to>
      <cdr:x>0.66325</cdr:x>
      <cdr:y>0.12546</cdr:y>
    </cdr:to>
    <cdr:sp macro="" textlink="">
      <cdr:nvSpPr>
        <cdr:cNvPr id="3" name="TextBox 2"/>
        <cdr:cNvSpPr txBox="1"/>
      </cdr:nvSpPr>
      <cdr:spPr>
        <a:xfrm xmlns:a="http://schemas.openxmlformats.org/drawingml/2006/main" rot="16200000">
          <a:off x="3309559" y="69783"/>
          <a:ext cx="341228" cy="2288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500">
              <a:solidFill>
                <a:schemeClr val="bg1"/>
              </a:solidFill>
              <a:latin typeface="Times New Roman" panose="02020603050405020304" pitchFamily="18" charset="0"/>
              <a:cs typeface="Times New Roman" panose="02020603050405020304" pitchFamily="18" charset="0"/>
            </a:rPr>
            <a:t>0.2342</a:t>
          </a:r>
        </a:p>
      </cdr:txBody>
    </cdr:sp>
  </cdr:relSizeAnchor>
</c:userShapes>
</file>

<file path=ppt/drawings/drawing2.xml><?xml version="1.0" encoding="utf-8"?>
<c:userShapes xmlns:c="http://schemas.openxmlformats.org/drawingml/2006/chart">
  <cdr:relSizeAnchor xmlns:cdr="http://schemas.openxmlformats.org/drawingml/2006/chartDrawing">
    <cdr:from>
      <cdr:x>0.07305</cdr:x>
      <cdr:y>0.25407</cdr:y>
    </cdr:from>
    <cdr:to>
      <cdr:x>0.20144</cdr:x>
      <cdr:y>0.37278</cdr:y>
    </cdr:to>
    <cdr:sp macro="" textlink="">
      <cdr:nvSpPr>
        <cdr:cNvPr id="2" name="TextBox 1"/>
        <cdr:cNvSpPr txBox="1"/>
      </cdr:nvSpPr>
      <cdr:spPr>
        <a:xfrm xmlns:a="http://schemas.openxmlformats.org/drawingml/2006/main">
          <a:off x="392907" y="726282"/>
          <a:ext cx="690562" cy="339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a:p>
      </cdr:txBody>
    </cdr:sp>
  </cdr:relSizeAnchor>
  <cdr:relSizeAnchor xmlns:cdr="http://schemas.openxmlformats.org/drawingml/2006/chartDrawing">
    <cdr:from>
      <cdr:x>0.85335</cdr:x>
      <cdr:y>0.01759</cdr:y>
    </cdr:from>
    <cdr:to>
      <cdr:x>0.88268</cdr:x>
      <cdr:y>0.10376</cdr:y>
    </cdr:to>
    <cdr:sp macro="" textlink="">
      <cdr:nvSpPr>
        <cdr:cNvPr id="3" name="TextBox 2"/>
        <cdr:cNvSpPr txBox="1"/>
      </cdr:nvSpPr>
      <cdr:spPr>
        <a:xfrm xmlns:a="http://schemas.openxmlformats.org/drawingml/2006/main" rot="16200000">
          <a:off x="4583084" y="97001"/>
          <a:ext cx="250734" cy="1590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500" b="0">
              <a:latin typeface="Times New Roman" panose="02020603050405020304" pitchFamily="18" charset="0"/>
              <a:cs typeface="Times New Roman" panose="02020603050405020304" pitchFamily="18" charset="0"/>
            </a:rPr>
            <a:t>0.88</a:t>
          </a:r>
        </a:p>
      </cdr:txBody>
    </cdr:sp>
  </cdr:relSizeAnchor>
  <cdr:relSizeAnchor xmlns:cdr="http://schemas.openxmlformats.org/drawingml/2006/chartDrawing">
    <cdr:from>
      <cdr:x>0.8637</cdr:x>
      <cdr:y>0.01883</cdr:y>
    </cdr:from>
    <cdr:to>
      <cdr:x>0.89303</cdr:x>
      <cdr:y>0.1022</cdr:y>
    </cdr:to>
    <cdr:sp macro="" textlink="">
      <cdr:nvSpPr>
        <cdr:cNvPr id="4" name="TextBox 1"/>
        <cdr:cNvSpPr txBox="1"/>
      </cdr:nvSpPr>
      <cdr:spPr>
        <a:xfrm xmlns:a="http://schemas.openxmlformats.org/drawingml/2006/main" rot="16200000">
          <a:off x="4643270" y="96536"/>
          <a:ext cx="242586" cy="1590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500" b="0">
              <a:solidFill>
                <a:schemeClr val="bg1"/>
              </a:solidFill>
              <a:latin typeface="Times New Roman" panose="02020603050405020304" pitchFamily="18" charset="0"/>
              <a:cs typeface="Times New Roman" panose="02020603050405020304" pitchFamily="18" charset="0"/>
            </a:rPr>
            <a:t>0.62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2"/>
            <a:ext cx="2946400" cy="496967"/>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90" y="2"/>
            <a:ext cx="2946400" cy="496967"/>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2" y="9429673"/>
            <a:ext cx="2946400" cy="496966"/>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90" y="9429673"/>
            <a:ext cx="2946400" cy="496966"/>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2"/>
            <a:ext cx="2946400" cy="496967"/>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90" y="2"/>
            <a:ext cx="2946400" cy="496967"/>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3" y="4715632"/>
            <a:ext cx="5438775" cy="4467939"/>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2" y="9429673"/>
            <a:ext cx="2946400" cy="496966"/>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90" y="9429673"/>
            <a:ext cx="2946400" cy="496966"/>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175142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292235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267979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9431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ECR tries to answer first the question of why the share of </a:t>
            </a:r>
            <a:r>
              <a:rPr lang="en-GB" dirty="0" err="1"/>
              <a:t>Mfg</a:t>
            </a:r>
            <a:r>
              <a:rPr lang="en-GB" dirty="0"/>
              <a:t> is shrinking. </a:t>
            </a:r>
          </a:p>
          <a:p>
            <a:pPr lvl="1"/>
            <a:endParaRPr lang="en-GB" dirty="0"/>
          </a:p>
          <a:p>
            <a:pPr marL="457886" lvl="1" defTabSz="915772"/>
            <a:r>
              <a:rPr lang="en-US" dirty="0"/>
              <a:t>The declining share of manufacturing in EU GDP is not a new phenomenon. </a:t>
            </a:r>
          </a:p>
          <a:p>
            <a:pPr marL="457886" lvl="1" defTabSz="915772"/>
            <a:r>
              <a:rPr lang="en-US" dirty="0"/>
              <a:t>Part of the explanation is structural (related to long-term structural change). </a:t>
            </a:r>
          </a:p>
          <a:p>
            <a:pPr marL="457886" lvl="1" defTabSz="915772"/>
            <a:endParaRPr lang="en-US" dirty="0"/>
          </a:p>
          <a:p>
            <a:pPr marL="457886" lvl="1" defTabSz="915772"/>
            <a:r>
              <a:rPr lang="en-US" dirty="0"/>
              <a:t>On the supply side the major driver is the higher productivity gains of manufacturing relative to services. </a:t>
            </a:r>
          </a:p>
          <a:p>
            <a:pPr marL="457886" lvl="1" defTabSz="915772"/>
            <a:r>
              <a:rPr lang="en-US" dirty="0"/>
              <a:t>The latter is accounted for mainly by non-traded services which are less exposed to international competition and therefore retain higher relative prices than manufacturing. Secondly, services have been relatively shielded from price competition as they are less ‘mobile’ than manufactures. This is confirmed by the difference in the share of manufacturing in current and constant prices. In the trough of the crisis in 2009 the difference was 3pp, i.e. 14.4 in current prices vs. 17.5 % in constant prices. </a:t>
            </a:r>
          </a:p>
          <a:p>
            <a:pPr marL="457886" lvl="1" defTabSz="915772"/>
            <a:endParaRPr lang="en-US" dirty="0"/>
          </a:p>
          <a:p>
            <a:pPr marL="457886" lvl="1" defTabSz="915772"/>
            <a:r>
              <a:rPr lang="en-US" dirty="0"/>
              <a:t>On the demand side the shrinking share is related to changes in the structure of demand.</a:t>
            </a:r>
          </a:p>
          <a:p>
            <a:pPr marL="457886" lvl="1" defTabSz="915772"/>
            <a:r>
              <a:rPr lang="en-US" dirty="0"/>
              <a:t>With the growth in personal incomes, advanced economies tend to consume more services than manufactured goods. </a:t>
            </a:r>
          </a:p>
          <a:p>
            <a:pPr marL="457886" lvl="1" defTabSz="915772"/>
            <a:r>
              <a:rPr lang="en-US" dirty="0"/>
              <a:t>Some services have low price elasticities: households cannot react to high prices by reducing consumption (e.g. health, education or legal services); in the same way firms cannot freely adjust their consumption of compliance-related services (accounting, audit, reporting, conformity assessments, legal services, other professional business services, information to consumers and authorities, etc.) and other business related services. </a:t>
            </a:r>
          </a:p>
          <a:p>
            <a:pPr marL="457886" lvl="1" defTabSz="915772"/>
            <a:endParaRPr lang="en-US" dirty="0"/>
          </a:p>
          <a:p>
            <a:pPr marL="457886" lvl="1" defTabSz="915772"/>
            <a:r>
              <a:rPr lang="en-US" dirty="0"/>
              <a:t>Higher relative prices attract more investment with faster and higher returns. </a:t>
            </a:r>
          </a:p>
          <a:p>
            <a:pPr marL="457886" lvl="1" defTabSz="915772"/>
            <a:endParaRPr lang="en-US" dirty="0"/>
          </a:p>
          <a:p>
            <a:pPr marL="457886" lvl="1" defTabSz="915772"/>
            <a:r>
              <a:rPr lang="en-US" dirty="0"/>
              <a:t>Finally, with the increasing specialization of manufacturing and the high share of small businesses, a growing share of the above mentioned services are bought in the market rather than produced in-house, thus pushing further the structural shift to a service-dominated economy. </a:t>
            </a:r>
          </a:p>
          <a:p>
            <a:pPr marL="457886" lvl="1" defTabSz="915772"/>
            <a:endParaRPr lang="en-US" dirty="0"/>
          </a:p>
          <a:p>
            <a:pPr marL="457886" lvl="1" defTabSz="915772"/>
            <a:r>
              <a:rPr lang="en-US" dirty="0"/>
              <a:t>These trends have been observed and empirically established for quite some time.</a:t>
            </a:r>
          </a:p>
          <a:p>
            <a:pPr marL="457886" lvl="1" defTabSz="915772"/>
            <a:endParaRPr lang="en-US" dirty="0"/>
          </a:p>
          <a:p>
            <a:pPr marL="457886" lvl="1" defTabSz="915772"/>
            <a:r>
              <a:rPr lang="en-US" dirty="0"/>
              <a:t>What is new however is that in the last decade the shift away from manufacturing in Europe has accelerated, reaching a critical threshold below which the sustainability of the European economic and social model might be at risk. </a:t>
            </a:r>
          </a:p>
          <a:p>
            <a:pPr marL="457886" lvl="1" defTabSz="915772"/>
            <a:endParaRPr lang="en-US" dirty="0"/>
          </a:p>
          <a:p>
            <a:pPr marL="457886" lvl="1" defTabSz="915772"/>
            <a:r>
              <a:rPr lang="en-US" dirty="0"/>
              <a:t>(4) This is partly due to the financial and construction bubbles prior to the crisis and partly to the faster decline of manufacturing relative to services during the crisis. </a:t>
            </a:r>
          </a:p>
          <a:p>
            <a:pPr marL="457886" lvl="1" defTabSz="915772"/>
            <a:endParaRPr lang="en-US" dirty="0"/>
          </a:p>
          <a:p>
            <a:pPr marL="457886" lvl="1" defTabSz="915772"/>
            <a:r>
              <a:rPr lang="en-US" dirty="0"/>
              <a:t>Last but not least (5)</a:t>
            </a:r>
          </a:p>
          <a:p>
            <a:pPr marL="457886" lvl="1" defTabSz="915772"/>
            <a:endParaRPr lang="en-US" dirty="0"/>
          </a:p>
          <a:p>
            <a:pPr marL="457886" lvl="1" defTabSz="915772"/>
            <a:r>
              <a:rPr lang="en-US" dirty="0"/>
              <a:t>the report also shows that a large part of it stems from growing competitive pressures from emerging industrial powerhouses, and this is not only in the low-tech homogenous products where competition is mainly on price.</a:t>
            </a:r>
            <a:endParaRPr lang="en-GB" dirty="0"/>
          </a:p>
          <a:p>
            <a:pPr lvl="1"/>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94316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p>
        </p:txBody>
      </p:sp>
      <p:sp>
        <p:nvSpPr>
          <p:cNvPr id="28675" name="Slide Number Placeholder 3"/>
          <p:cNvSpPr>
            <a:spLocks noGrp="1"/>
          </p:cNvSpPr>
          <p:nvPr>
            <p:ph type="sldNum" sz="quarter" idx="5"/>
          </p:nvPr>
        </p:nvSpPr>
        <p:spPr>
          <a:noFill/>
        </p:spPr>
        <p:txBody>
          <a:bodyPr/>
          <a:lstStyle/>
          <a:p>
            <a:fld id="{80D988DA-D0D1-49A9-9357-A2D91696200D}" type="slidenum">
              <a:rPr lang="en-GB" smtClean="0">
                <a:cs typeface="Arial" charset="0"/>
              </a:rPr>
              <a:pPr/>
              <a:t>5</a:t>
            </a:fld>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24257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Trends in productivity are measured as GDP per hour.</a:t>
            </a:r>
          </a:p>
          <a:p>
            <a:endParaRPr lang="en-GB" dirty="0"/>
          </a:p>
          <a:p>
            <a:r>
              <a:rPr lang="en-GB" dirty="0"/>
              <a:t>From the mid-1990s to the early 2000s productivity accelerated in the US but not in Europe or Japan.</a:t>
            </a:r>
          </a:p>
          <a:p>
            <a:endParaRPr lang="en-GB" dirty="0"/>
          </a:p>
          <a:p>
            <a:r>
              <a:rPr lang="en-GB" dirty="0"/>
              <a:t> In this period, the US's productivity lead was amplified thanks to its greater ability to invest and benefit from the new technology and Information and Communication Technologies (ICT). </a:t>
            </a:r>
          </a:p>
          <a:p>
            <a:endParaRPr lang="en-GB" dirty="0"/>
          </a:p>
          <a:p>
            <a:r>
              <a:rPr lang="en-GB" dirty="0"/>
              <a:t>EU and in Japan, labour productivity levels fell in the aftermath of the crisis, only to recover from 2010. </a:t>
            </a:r>
          </a:p>
          <a:p>
            <a:endParaRPr lang="en-GB" dirty="0"/>
          </a:p>
          <a:p>
            <a:r>
              <a:rPr lang="en-GB" dirty="0"/>
              <a:t>From 2010 onwards Japan experienced a strong productivity recovery, outperforming the EU and the US. </a:t>
            </a:r>
          </a:p>
          <a:p>
            <a:endParaRPr lang="en-GB" dirty="0"/>
          </a:p>
          <a:p>
            <a:pPr defTabSz="915772">
              <a:defRPr/>
            </a:pPr>
            <a:r>
              <a:rPr lang="en-GB" dirty="0"/>
              <a:t>This is because the large reduction in the total number of hours worked, which testifies the flexibility of the Japanese wage system and its labour hoarding tradition (Darby et al. 2001).</a:t>
            </a:r>
          </a:p>
          <a:p>
            <a:pPr defTabSz="915772">
              <a:defRPr/>
            </a:pPr>
            <a:endParaRPr lang="en-GB" dirty="0"/>
          </a:p>
          <a:p>
            <a:pPr defTabSz="915772">
              <a:defRPr/>
            </a:pPr>
            <a:r>
              <a:rPr lang="en-GB" dirty="0"/>
              <a:t> In the EU labour market responses were largely country-specific. The EU, is characterised by a large degree of heterogeneity in the institutional and policy environment.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88976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GB" dirty="0"/>
              <a:t>The US productivity lead in the late 1990s and early 2000s resulted from a first mover advantage in ICT.</a:t>
            </a:r>
          </a:p>
          <a:p>
            <a:pPr defTabSz="915772">
              <a:defRPr/>
            </a:pPr>
            <a:endParaRPr lang="en-GB" dirty="0"/>
          </a:p>
          <a:p>
            <a:pPr defTabSz="915772">
              <a:defRPr/>
            </a:pPr>
            <a:r>
              <a:rPr lang="en-GB" dirty="0"/>
              <a:t>Europe's productivity gains seems to come mainly from capital deepening from investment in non-ICT equipment.</a:t>
            </a:r>
          </a:p>
          <a:p>
            <a:pPr defTabSz="915772">
              <a:defRPr/>
            </a:pPr>
            <a:r>
              <a:rPr lang="en-GB" dirty="0"/>
              <a:t>While the US gains come mainly from investment in ICT and related TFP.  Large TFP gains at the time of rapid ICT investment suggests that ICT may have had an impact on productivity beyond that of ICT-capital deepening (e.g. on knowledge assets and on large investments in organizational capital).</a:t>
            </a:r>
          </a:p>
          <a:p>
            <a:pPr defTabSz="915772">
              <a:defRPr/>
            </a:pPr>
            <a:endParaRPr lang="en-GB" dirty="0"/>
          </a:p>
          <a:p>
            <a:pPr defTabSz="915772">
              <a:defRPr/>
            </a:pPr>
            <a:r>
              <a:rPr lang="en-GB" dirty="0"/>
              <a:t>The difference is in TFP, which measures that part of output growth which is not accounted for by the increase in the quantity and quality of inputs. </a:t>
            </a:r>
            <a:r>
              <a:rPr lang="en-GB" dirty="0" smtClean="0"/>
              <a:t>They </a:t>
            </a:r>
            <a:r>
              <a:rPr lang="en-GB" dirty="0"/>
              <a:t>are mainly due to technical efficiency gains</a:t>
            </a:r>
          </a:p>
          <a:p>
            <a:pPr defTabSz="915772">
              <a:defRPr/>
            </a:pPr>
            <a:endParaRPr lang="en-GB" dirty="0"/>
          </a:p>
          <a:p>
            <a:pPr defTabSz="915772">
              <a:defRPr/>
            </a:pPr>
            <a:r>
              <a:rPr lang="en-GB" dirty="0" smtClean="0"/>
              <a:t>The report looks </a:t>
            </a:r>
            <a:r>
              <a:rPr lang="en-GB" dirty="0"/>
              <a:t>at absorptive capacity and efficiency gains as determinants of TFP</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91378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GB" noProof="0" dirty="0">
              <a:latin typeface="+mj-lt"/>
            </a:endParaRPr>
          </a:p>
        </p:txBody>
      </p:sp>
      <p:sp>
        <p:nvSpPr>
          <p:cNvPr id="7172" name="Slide Number Placeholder 3"/>
          <p:cNvSpPr>
            <a:spLocks noGrp="1"/>
          </p:cNvSpPr>
          <p:nvPr>
            <p:ph type="sldNum" sz="quarter" idx="5"/>
          </p:nvPr>
        </p:nvSpPr>
        <p:spPr>
          <a:noFill/>
        </p:spPr>
        <p:txBody>
          <a:bodyPr/>
          <a:lstStyle>
            <a:lvl1pPr eaLnBrk="0" hangingPunct="0">
              <a:defRPr sz="7600" b="1">
                <a:solidFill>
                  <a:srgbClr val="FFD624"/>
                </a:solidFill>
                <a:latin typeface="Verdana" pitchFamily="34" charset="0"/>
              </a:defRPr>
            </a:lvl1pPr>
            <a:lvl2pPr marL="746086" indent="-286956" eaLnBrk="0" hangingPunct="0">
              <a:defRPr sz="7600" b="1">
                <a:solidFill>
                  <a:srgbClr val="FFD624"/>
                </a:solidFill>
                <a:latin typeface="Verdana" pitchFamily="34" charset="0"/>
              </a:defRPr>
            </a:lvl2pPr>
            <a:lvl3pPr marL="1147825" indent="-229565" eaLnBrk="0" hangingPunct="0">
              <a:defRPr sz="7600" b="1">
                <a:solidFill>
                  <a:srgbClr val="FFD624"/>
                </a:solidFill>
                <a:latin typeface="Verdana" pitchFamily="34" charset="0"/>
              </a:defRPr>
            </a:lvl3pPr>
            <a:lvl4pPr marL="1606955" indent="-229565" eaLnBrk="0" hangingPunct="0">
              <a:defRPr sz="7600" b="1">
                <a:solidFill>
                  <a:srgbClr val="FFD624"/>
                </a:solidFill>
                <a:latin typeface="Verdana" pitchFamily="34" charset="0"/>
              </a:defRPr>
            </a:lvl4pPr>
            <a:lvl5pPr marL="2066084" indent="-229565" eaLnBrk="0" hangingPunct="0">
              <a:defRPr sz="7600" b="1">
                <a:solidFill>
                  <a:srgbClr val="FFD624"/>
                </a:solidFill>
                <a:latin typeface="Verdana" pitchFamily="34" charset="0"/>
              </a:defRPr>
            </a:lvl5pPr>
            <a:lvl6pPr marL="2525215" indent="-229565" eaLnBrk="0" fontAlgn="base" hangingPunct="0">
              <a:spcBef>
                <a:spcPct val="0"/>
              </a:spcBef>
              <a:spcAft>
                <a:spcPct val="0"/>
              </a:spcAft>
              <a:defRPr sz="7600" b="1">
                <a:solidFill>
                  <a:srgbClr val="FFD624"/>
                </a:solidFill>
                <a:latin typeface="Verdana" pitchFamily="34" charset="0"/>
              </a:defRPr>
            </a:lvl6pPr>
            <a:lvl7pPr marL="2984346" indent="-229565" eaLnBrk="0" fontAlgn="base" hangingPunct="0">
              <a:spcBef>
                <a:spcPct val="0"/>
              </a:spcBef>
              <a:spcAft>
                <a:spcPct val="0"/>
              </a:spcAft>
              <a:defRPr sz="7600" b="1">
                <a:solidFill>
                  <a:srgbClr val="FFD624"/>
                </a:solidFill>
                <a:latin typeface="Verdana" pitchFamily="34" charset="0"/>
              </a:defRPr>
            </a:lvl7pPr>
            <a:lvl8pPr marL="3443475" indent="-229565" eaLnBrk="0" fontAlgn="base" hangingPunct="0">
              <a:spcBef>
                <a:spcPct val="0"/>
              </a:spcBef>
              <a:spcAft>
                <a:spcPct val="0"/>
              </a:spcAft>
              <a:defRPr sz="7600" b="1">
                <a:solidFill>
                  <a:srgbClr val="FFD624"/>
                </a:solidFill>
                <a:latin typeface="Verdana" pitchFamily="34" charset="0"/>
              </a:defRPr>
            </a:lvl8pPr>
            <a:lvl9pPr marL="3902605" indent="-229565" eaLnBrk="0" fontAlgn="base" hangingPunct="0">
              <a:spcBef>
                <a:spcPct val="0"/>
              </a:spcBef>
              <a:spcAft>
                <a:spcPct val="0"/>
              </a:spcAft>
              <a:defRPr sz="7600" b="1">
                <a:solidFill>
                  <a:srgbClr val="FFD624"/>
                </a:solidFill>
                <a:latin typeface="Verdana" pitchFamily="34" charset="0"/>
              </a:defRPr>
            </a:lvl9pPr>
          </a:lstStyle>
          <a:p>
            <a:pPr eaLnBrk="1" hangingPunct="1"/>
            <a:fld id="{88BBC4E1-5968-4090-948E-DCD9AA990281}" type="slidenum">
              <a:rPr lang="en-GB" sz="1200" b="0">
                <a:solidFill>
                  <a:schemeClr val="tx1"/>
                </a:solidFill>
                <a:latin typeface="Arial" charset="0"/>
              </a:rPr>
              <a:pPr eaLnBrk="1" hangingPunct="1"/>
              <a:t>9</a:t>
            </a:fld>
            <a:endParaRPr lang="en-GB" sz="1200" b="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 report looks as</a:t>
            </a:r>
            <a:r>
              <a:rPr lang="en-GB" baseline="0" dirty="0" smtClean="0"/>
              <a:t> well at EU comparative advantages in KET-based products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7820058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74" name="Picture 2" descr="C:\Users\todmari\Desktop\ECR 2013\Fotolia_663404_Orlando%20Florin%20Rosu%20X.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11834"/>
          <a:stretch/>
        </p:blipFill>
        <p:spPr bwMode="auto">
          <a:xfrm>
            <a:off x="-11987" y="1412775"/>
            <a:ext cx="5016035" cy="4742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userDrawn="1"/>
        </p:nvSpPr>
        <p:spPr bwMode="auto">
          <a:xfrm>
            <a:off x="4140200" y="981075"/>
            <a:ext cx="50403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smtClean="0">
              <a:solidFill>
                <a:srgbClr val="FFFFFF"/>
              </a:solidFill>
            </a:endParaRPr>
          </a:p>
        </p:txBody>
      </p:sp>
      <p:pic>
        <p:nvPicPr>
          <p:cNvPr id="5" name="Picture 6" descr="LOGO CE-EN-quadri.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140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4718050" y="1844675"/>
            <a:ext cx="4175125" cy="3384550"/>
          </a:xfrm>
        </p:spPr>
        <p:txBody>
          <a:bodyPr/>
          <a:lstStyle>
            <a:lvl1pPr marL="3175">
              <a:defRPr sz="4800">
                <a:solidFill>
                  <a:srgbClr val="FFD624"/>
                </a:solidFill>
              </a:defRPr>
            </a:lvl1pPr>
          </a:lstStyle>
          <a:p>
            <a:pPr lvl="0"/>
            <a:r>
              <a:rPr lang="fr-BE" noProof="0" dirty="0" err="1" smtClean="0"/>
              <a:t>Title</a:t>
            </a:r>
            <a:endParaRPr lang="en-GB" noProof="0" dirty="0" smtClean="0"/>
          </a:p>
        </p:txBody>
      </p:sp>
      <p:sp>
        <p:nvSpPr>
          <p:cNvPr id="7" name="Rectangle 6"/>
          <p:cNvSpPr>
            <a:spLocks noGrp="1" noChangeArrowheads="1"/>
          </p:cNvSpPr>
          <p:nvPr>
            <p:ph type="dt" sz="half" idx="10"/>
          </p:nvPr>
        </p:nvSpPr>
        <p:spPr>
          <a:xfrm>
            <a:off x="5940425" y="6237288"/>
            <a:ext cx="2133600" cy="476250"/>
          </a:xfrm>
        </p:spPr>
        <p:txBody>
          <a:bodyPr/>
          <a:lstStyle>
            <a:lvl1pPr>
              <a:defRPr sz="1200" b="1" smtClean="0">
                <a:solidFill>
                  <a:schemeClr val="bg1"/>
                </a:solidFill>
                <a:latin typeface="+mn-lt"/>
              </a:defRPr>
            </a:lvl1pPr>
          </a:lstStyle>
          <a:p>
            <a:pPr>
              <a:defRPr/>
            </a:pPr>
            <a:endParaRPr lang="en-GB" dirty="0">
              <a:solidFill>
                <a:srgbClr val="FFFFFF"/>
              </a:solidFill>
            </a:endParaRPr>
          </a:p>
        </p:txBody>
      </p:sp>
      <p:sp>
        <p:nvSpPr>
          <p:cNvPr id="8" name="Rectangle 8"/>
          <p:cNvSpPr>
            <a:spLocks noGrp="1" noChangeArrowheads="1"/>
          </p:cNvSpPr>
          <p:nvPr>
            <p:ph type="sldNum" sz="quarter" idx="11"/>
          </p:nvPr>
        </p:nvSpPr>
        <p:spPr/>
        <p:txBody>
          <a:bodyPr/>
          <a:lstStyle>
            <a:lvl1pPr>
              <a:defRPr smtClean="0">
                <a:solidFill>
                  <a:schemeClr val="bg1"/>
                </a:solidFill>
                <a:latin typeface="+mn-lt"/>
              </a:defRPr>
            </a:lvl1pPr>
          </a:lstStyle>
          <a:p>
            <a:pPr>
              <a:defRPr/>
            </a:pPr>
            <a:fld id="{119FF24E-F898-40A6-9C91-C8DA5D9F5E8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6847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7DCC6-8CB9-47F1-A29E-AC29E89649C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565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BF506B-82B8-43BC-A7DC-B9E28754DD8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6429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05238"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776FA56C-908A-4CBD-BA10-E4D58F4D0D69}" type="slidenum">
              <a:rPr lang="en-GB"/>
              <a:pPr>
                <a:defRPr/>
              </a:pPr>
              <a:t>‹#›</a:t>
            </a:fld>
            <a:endParaRPr lang="en-GB"/>
          </a:p>
        </p:txBody>
      </p:sp>
    </p:spTree>
    <p:extLst>
      <p:ext uri="{BB962C8B-B14F-4D97-AF65-F5344CB8AC3E}">
        <p14:creationId xmlns:p14="http://schemas.microsoft.com/office/powerpoint/2010/main" val="6358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2A2B60-F3D9-4ECD-80BE-B79D480E42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925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5E57-3510-4150-A0EE-023ECA1623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312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C4D8CA-6FBE-4A29-865B-28CD609D0F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57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C68132-E95F-4555-A414-7BE073F7E8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5232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51A095-BA5E-4EE2-90A3-4BB73345C37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120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8C6E7F-5B7F-426D-BDCC-8AED8FF6CA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612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2FA3A8-842D-4240-AC20-D68A33FE8E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47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84BBC5-71C7-4E01-9A79-D65DA3AAC2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229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Arial" charset="0"/>
              </a:defRPr>
            </a:lvl1pPr>
          </a:lstStyle>
          <a:p>
            <a:pPr>
              <a:defRPr/>
            </a:pPr>
            <a:fld id="{C808C2B2-4A6C-44D8-9FEF-1C547995F5E5}"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33"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17555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enterprise/policies/industrial-competitiveness/competitiveness-analysis/european-competitiveness-report/index_en.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ec.europa.eu/enterprise/policies/industrial-competitiveness/monitoring-member-states/index_en.htm"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4211960" y="1341042"/>
            <a:ext cx="4752528" cy="935830"/>
          </a:xfrm>
        </p:spPr>
        <p:txBody>
          <a:bodyPr/>
          <a:lstStyle/>
          <a:p>
            <a:pPr indent="0" algn="r" eaLnBrk="1" hangingPunct="1"/>
            <a:r>
              <a:rPr lang="bg-BG" sz="2800" dirty="0" smtClean="0">
                <a:solidFill>
                  <a:schemeClr val="accent1">
                    <a:lumMod val="90000"/>
                  </a:schemeClr>
                </a:solidFill>
                <a:latin typeface="Times New Roman" panose="02020603050405020304" pitchFamily="18" charset="0"/>
                <a:cs typeface="Times New Roman" panose="02020603050405020304" pitchFamily="18" charset="0"/>
              </a:rPr>
              <a:t>Европейски доклад за конкурентоспособността 2013</a:t>
            </a:r>
            <a:endParaRPr lang="en-GB" sz="2800" dirty="0" smtClean="0">
              <a:solidFill>
                <a:schemeClr val="accent1">
                  <a:lumMod val="90000"/>
                </a:schemeClr>
              </a:solidFill>
              <a:latin typeface="Times New Roman" panose="02020603050405020304" pitchFamily="18" charset="0"/>
              <a:cs typeface="Times New Roman" panose="02020603050405020304" pitchFamily="18" charset="0"/>
            </a:endParaRPr>
          </a:p>
        </p:txBody>
      </p:sp>
      <p:sp>
        <p:nvSpPr>
          <p:cNvPr id="3077" name="Rectangle 10"/>
          <p:cNvSpPr>
            <a:spLocks noChangeArrowheads="1"/>
          </p:cNvSpPr>
          <p:nvPr/>
        </p:nvSpPr>
        <p:spPr bwMode="auto">
          <a:xfrm>
            <a:off x="5220072" y="510338"/>
            <a:ext cx="392392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r>
              <a:rPr lang="bg-BG" sz="2000" dirty="0" smtClean="0">
                <a:solidFill>
                  <a:srgbClr val="0F5494"/>
                </a:solidFill>
                <a:latin typeface="Times New Roman" panose="02020603050405020304" pitchFamily="18" charset="0"/>
                <a:cs typeface="Times New Roman" panose="02020603050405020304" pitchFamily="18" charset="0"/>
              </a:rPr>
              <a:t>Предприятия и промишленост</a:t>
            </a:r>
            <a:endParaRPr lang="en-GB" sz="2000" dirty="0" smtClean="0">
              <a:solidFill>
                <a:srgbClr val="0F5494"/>
              </a:solidFill>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3923928" y="3236783"/>
            <a:ext cx="50405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spcBef>
                <a:spcPct val="50000"/>
              </a:spcBef>
            </a:pPr>
            <a:r>
              <a:rPr lang="bg-BG" sz="3600" dirty="0" smtClean="0">
                <a:solidFill>
                  <a:srgbClr val="FFFFFF"/>
                </a:solidFill>
                <a:latin typeface="Times New Roman" panose="02020603050405020304" pitchFamily="18" charset="0"/>
                <a:cs typeface="Times New Roman" panose="02020603050405020304" pitchFamily="18" charset="0"/>
              </a:rPr>
              <a:t>Реиндустриализация основана на знанието </a:t>
            </a:r>
            <a:endParaRPr lang="en-GB" sz="3600" dirty="0">
              <a:solidFill>
                <a:srgbClr val="FFFFFF"/>
              </a:solidFill>
              <a:latin typeface="Times New Roman" panose="02020603050405020304" pitchFamily="18" charset="0"/>
              <a:cs typeface="Times New Roman" panose="02020603050405020304" pitchFamily="18" charset="0"/>
            </a:endParaRPr>
          </a:p>
        </p:txBody>
      </p:sp>
      <p:sp>
        <p:nvSpPr>
          <p:cNvPr id="5" name="Text Box 9"/>
          <p:cNvSpPr txBox="1">
            <a:spLocks noChangeArrowheads="1"/>
          </p:cNvSpPr>
          <p:nvPr/>
        </p:nvSpPr>
        <p:spPr bwMode="auto">
          <a:xfrm>
            <a:off x="4139952" y="5715253"/>
            <a:ext cx="482453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spcBef>
                <a:spcPct val="50000"/>
              </a:spcBef>
            </a:pPr>
            <a:r>
              <a:rPr lang="bg-BG" sz="2000" dirty="0" smtClean="0">
                <a:solidFill>
                  <a:srgbClr val="FFFFFF"/>
                </a:solidFill>
                <a:latin typeface="Times New Roman" panose="02020603050405020304" pitchFamily="18" charset="0"/>
                <a:cs typeface="Times New Roman" panose="02020603050405020304" pitchFamily="18" charset="0"/>
              </a:rPr>
              <a:t>София, </a:t>
            </a:r>
          </a:p>
          <a:p>
            <a:pPr algn="r" eaLnBrk="1" hangingPunct="1">
              <a:spcBef>
                <a:spcPct val="50000"/>
              </a:spcBef>
            </a:pPr>
            <a:r>
              <a:rPr lang="en-GB" sz="2000" dirty="0" smtClean="0">
                <a:solidFill>
                  <a:srgbClr val="FFFFFF"/>
                </a:solidFill>
                <a:latin typeface="Times New Roman" panose="02020603050405020304" pitchFamily="18" charset="0"/>
                <a:cs typeface="Times New Roman" panose="02020603050405020304" pitchFamily="18" charset="0"/>
              </a:rPr>
              <a:t>2</a:t>
            </a:r>
            <a:r>
              <a:rPr lang="bg-BG" sz="2000" dirty="0" smtClean="0">
                <a:solidFill>
                  <a:srgbClr val="FFFFFF"/>
                </a:solidFill>
                <a:latin typeface="Times New Roman" panose="02020603050405020304" pitchFamily="18" charset="0"/>
                <a:cs typeface="Times New Roman" panose="02020603050405020304" pitchFamily="18" charset="0"/>
              </a:rPr>
              <a:t>4</a:t>
            </a:r>
            <a:r>
              <a:rPr lang="en-GB" sz="2000" dirty="0" smtClean="0">
                <a:solidFill>
                  <a:srgbClr val="FFFFFF"/>
                </a:solidFill>
                <a:latin typeface="Times New Roman" panose="02020603050405020304" pitchFamily="18" charset="0"/>
                <a:cs typeface="Times New Roman" panose="02020603050405020304" pitchFamily="18" charset="0"/>
              </a:rPr>
              <a:t>.</a:t>
            </a:r>
            <a:r>
              <a:rPr lang="bg-BG" sz="2000" dirty="0" smtClean="0">
                <a:solidFill>
                  <a:srgbClr val="FFFFFF"/>
                </a:solidFill>
                <a:latin typeface="Times New Roman" panose="02020603050405020304" pitchFamily="18" charset="0"/>
                <a:cs typeface="Times New Roman" panose="02020603050405020304" pitchFamily="18" charset="0"/>
              </a:rPr>
              <a:t>10</a:t>
            </a:r>
            <a:r>
              <a:rPr lang="en-GB" sz="2000" dirty="0" smtClean="0">
                <a:solidFill>
                  <a:srgbClr val="FFFFFF"/>
                </a:solidFill>
                <a:latin typeface="Times New Roman" panose="02020603050405020304" pitchFamily="18" charset="0"/>
                <a:cs typeface="Times New Roman" panose="02020603050405020304" pitchFamily="18" charset="0"/>
              </a:rPr>
              <a:t>.2013 </a:t>
            </a:r>
            <a:endParaRPr lang="en-GB"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92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336" y="1268760"/>
            <a:ext cx="9011344" cy="706437"/>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58775" indent="-358775" algn="l" eaLnBrk="1" hangingPunct="1">
              <a:defRPr/>
            </a:pPr>
            <a:endParaRPr lang="en-GB" sz="3000" dirty="0">
              <a:solidFill>
                <a:srgbClr val="0F5494"/>
              </a:solidFill>
            </a:endParaRPr>
          </a:p>
        </p:txBody>
      </p:sp>
      <p:sp>
        <p:nvSpPr>
          <p:cNvPr id="5" name="Content Placeholder 2"/>
          <p:cNvSpPr txBox="1">
            <a:spLocks/>
          </p:cNvSpPr>
          <p:nvPr/>
        </p:nvSpPr>
        <p:spPr bwMode="auto">
          <a:xfrm>
            <a:off x="139832" y="1975197"/>
            <a:ext cx="9004168" cy="507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indent="0" eaLnBrk="1" hangingPunct="1">
              <a:spcBef>
                <a:spcPct val="20000"/>
              </a:spcBef>
              <a:spcAft>
                <a:spcPts val="600"/>
              </a:spcAft>
              <a:buClr>
                <a:srgbClr val="FFC000"/>
              </a:buClr>
              <a:defRPr/>
            </a:pPr>
            <a:endParaRPr lang="en-GB" sz="2400" b="0" dirty="0">
              <a:solidFill>
                <a:srgbClr val="0F5494"/>
              </a:solidFill>
              <a:latin typeface="Verdana"/>
            </a:endParaRPr>
          </a:p>
        </p:txBody>
      </p:sp>
      <p:graphicFrame>
        <p:nvGraphicFramePr>
          <p:cNvPr id="2" name="Table 1"/>
          <p:cNvGraphicFramePr>
            <a:graphicFrameLocks noGrp="1"/>
          </p:cNvGraphicFramePr>
          <p:nvPr>
            <p:extLst>
              <p:ext uri="{D42A27DB-BD31-4B8C-83A1-F6EECF244321}">
                <p14:modId xmlns:p14="http://schemas.microsoft.com/office/powerpoint/2010/main" val="200275316"/>
              </p:ext>
            </p:extLst>
          </p:nvPr>
        </p:nvGraphicFramePr>
        <p:xfrm>
          <a:off x="395537" y="2132857"/>
          <a:ext cx="8250117" cy="3744415"/>
        </p:xfrm>
        <a:graphic>
          <a:graphicData uri="http://schemas.openxmlformats.org/drawingml/2006/table">
            <a:tbl>
              <a:tblPr firstRow="1" firstCol="1" bandRow="1">
                <a:tableStyleId>{8EC20E35-A176-4012-BC5E-935CFFF8708E}</a:tableStyleId>
              </a:tblPr>
              <a:tblGrid>
                <a:gridCol w="1545564"/>
                <a:gridCol w="1119361"/>
                <a:gridCol w="1118468"/>
                <a:gridCol w="1116681"/>
                <a:gridCol w="1116681"/>
                <a:gridCol w="1116681"/>
                <a:gridCol w="1116681"/>
              </a:tblGrid>
              <a:tr h="525434">
                <a:tc>
                  <a:txBody>
                    <a:bodyPr/>
                    <a:lstStyle/>
                    <a:p>
                      <a:pPr marL="0" marR="0">
                        <a:lnSpc>
                          <a:spcPct val="115000"/>
                        </a:lnSpc>
                        <a:spcBef>
                          <a:spcPts val="0"/>
                        </a:spcBef>
                        <a:spcAft>
                          <a:spcPts val="0"/>
                        </a:spcAft>
                      </a:pPr>
                      <a:r>
                        <a:rPr lang="en-GB" sz="900" dirty="0">
                          <a:effectLst/>
                        </a:rPr>
                        <a:t> </a:t>
                      </a:r>
                      <a:endParaRPr lang="en-GB" sz="1000" dirty="0">
                        <a:effectLst/>
                        <a:latin typeface="Calibri"/>
                        <a:ea typeface="Calibri"/>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err="1" smtClean="0">
                          <a:effectLst/>
                        </a:rPr>
                        <a:t>Био-технологии</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err="1" smtClean="0">
                          <a:effectLst/>
                        </a:rPr>
                        <a:t>Нано-технологии</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err="1" smtClean="0">
                          <a:effectLst/>
                        </a:rPr>
                        <a:t>Микро-</a:t>
                      </a:r>
                      <a:r>
                        <a:rPr lang="bg-BG" sz="900" dirty="0" smtClean="0">
                          <a:effectLst/>
                        </a:rPr>
                        <a:t>/</a:t>
                      </a:r>
                      <a:r>
                        <a:rPr lang="bg-BG" sz="900" dirty="0" err="1" smtClean="0">
                          <a:effectLst/>
                        </a:rPr>
                        <a:t>нано-електроника</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err="1" smtClean="0">
                          <a:effectLst/>
                        </a:rPr>
                        <a:t>Фотоника</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smtClean="0">
                          <a:solidFill>
                            <a:schemeClr val="bg1"/>
                          </a:solidFill>
                          <a:effectLst/>
                        </a:rPr>
                        <a:t>Авангардни материали</a:t>
                      </a:r>
                      <a:endParaRPr lang="en-GB" sz="1000" dirty="0">
                        <a:solidFill>
                          <a:schemeClr val="bg1"/>
                        </a:solidFill>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smtClean="0">
                          <a:solidFill>
                            <a:schemeClr val="bg1"/>
                          </a:solidFill>
                          <a:effectLst/>
                          <a:latin typeface="+mn-lt"/>
                          <a:ea typeface="+mn-ea"/>
                          <a:cs typeface="+mn-cs"/>
                        </a:rPr>
                        <a:t>Авангардни</a:t>
                      </a:r>
                      <a:r>
                        <a:rPr lang="bg-BG" sz="900" baseline="0" dirty="0" smtClean="0">
                          <a:solidFill>
                            <a:schemeClr val="bg1"/>
                          </a:solidFill>
                          <a:effectLst/>
                          <a:latin typeface="+mn-lt"/>
                          <a:ea typeface="+mn-ea"/>
                          <a:cs typeface="+mn-cs"/>
                        </a:rPr>
                        <a:t> промишлени технологии</a:t>
                      </a:r>
                      <a:endParaRPr lang="en-GB" sz="1000" dirty="0">
                        <a:solidFill>
                          <a:schemeClr val="bg1"/>
                        </a:solidFill>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r>
              <a:tr h="1080058">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dirty="0" smtClean="0">
                          <a:effectLst/>
                        </a:rPr>
                        <a:t>Технологично съдържание на износа </a:t>
                      </a:r>
                      <a:endParaRPr lang="en-GB" sz="900" dirty="0" smtClean="0">
                        <a:effectLst/>
                      </a:endParaRPr>
                    </a:p>
                    <a:p>
                      <a:pPr marL="0" marR="0" algn="ctr">
                        <a:lnSpc>
                          <a:spcPct val="115000"/>
                        </a:lnSpc>
                        <a:spcBef>
                          <a:spcPts val="0"/>
                        </a:spcBef>
                        <a:spcAft>
                          <a:spcPts val="0"/>
                        </a:spcAft>
                      </a:pP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smtClean="0">
                          <a:effectLst/>
                        </a:rPr>
                        <a:t>високо и нарастващо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ниско, предимно намаляващо</a:t>
                      </a:r>
                      <a:r>
                        <a:rPr lang="bg-BG" sz="900" baseline="0" dirty="0" smtClean="0">
                          <a:effectLst/>
                        </a:rPr>
                        <a:t>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ниско</a:t>
                      </a:r>
                      <a:r>
                        <a:rPr lang="bg-BG" sz="900" baseline="0" dirty="0" smtClean="0">
                          <a:effectLst/>
                        </a:rPr>
                        <a:t> и </a:t>
                      </a:r>
                      <a:r>
                        <a:rPr lang="bg-BG" sz="900" dirty="0" smtClean="0">
                          <a:effectLst/>
                        </a:rPr>
                        <a:t>намаляващо</a:t>
                      </a:r>
                      <a:r>
                        <a:rPr lang="bg-BG" sz="900" baseline="0" dirty="0" smtClean="0">
                          <a:effectLst/>
                        </a:rPr>
                        <a:t>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високо и нарастващо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високо и нарастващо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високо и нарастващо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0811">
                <a:tc>
                  <a:txBody>
                    <a:bodyPr/>
                    <a:lstStyle/>
                    <a:p>
                      <a:pPr marL="0" marR="0" algn="ctr">
                        <a:lnSpc>
                          <a:spcPct val="115000"/>
                        </a:lnSpc>
                        <a:spcBef>
                          <a:spcPts val="0"/>
                        </a:spcBef>
                        <a:spcAft>
                          <a:spcPts val="0"/>
                        </a:spcAft>
                      </a:pPr>
                      <a:r>
                        <a:rPr lang="bg-BG" sz="900" dirty="0" smtClean="0">
                          <a:effectLst/>
                        </a:rPr>
                        <a:t>Тип конкуренция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dirty="0" smtClean="0">
                          <a:effectLst/>
                        </a:rPr>
                        <a:t>най-вече</a:t>
                      </a:r>
                      <a:r>
                        <a:rPr lang="bg-BG" sz="900" baseline="0" dirty="0" smtClean="0">
                          <a:effectLst/>
                        </a:rPr>
                        <a:t> ценова конкуренция, ценово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baseline="0" dirty="0" smtClean="0">
                          <a:effectLst/>
                        </a:rPr>
                        <a:t>ценова конкуренция, с ценово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baseline="0" dirty="0" smtClean="0">
                          <a:effectLst/>
                        </a:rPr>
                        <a:t>ценова конкуренция, без ценово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baseline="0" dirty="0" smtClean="0">
                          <a:effectLst/>
                        </a:rPr>
                        <a:t>ценова конкуренция, без ценово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baseline="0" dirty="0" smtClean="0">
                          <a:effectLst/>
                        </a:rPr>
                        <a:t>ценова конкуренция, най-вече с ценово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dirty="0" smtClean="0">
                          <a:effectLst/>
                        </a:rPr>
                        <a:t>най-вече конкуренция по качество, качествено предимство </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a:txBody>
                    <a:bodyPr/>
                    <a:lstStyle/>
                    <a:p>
                      <a:pPr marL="0" marR="0" algn="ctr">
                        <a:lnSpc>
                          <a:spcPct val="115000"/>
                        </a:lnSpc>
                        <a:spcBef>
                          <a:spcPts val="0"/>
                        </a:spcBef>
                        <a:spcAft>
                          <a:spcPts val="0"/>
                        </a:spcAft>
                      </a:pPr>
                      <a:endParaRPr lang="en-GB" sz="900" dirty="0" smtClean="0">
                        <a:effectLst/>
                      </a:endParaRPr>
                    </a:p>
                    <a:p>
                      <a:pPr marL="0" marR="0" algn="ctr">
                        <a:lnSpc>
                          <a:spcPct val="115000"/>
                        </a:lnSpc>
                        <a:spcBef>
                          <a:spcPts val="0"/>
                        </a:spcBef>
                        <a:spcAft>
                          <a:spcPts val="0"/>
                        </a:spcAft>
                      </a:pPr>
                      <a:r>
                        <a:rPr lang="bg-BG" sz="900" dirty="0" smtClean="0">
                          <a:effectLst/>
                        </a:rPr>
                        <a:t>Въздействие</a:t>
                      </a:r>
                      <a:r>
                        <a:rPr lang="bg-BG" sz="900" baseline="0" dirty="0" smtClean="0">
                          <a:effectLst/>
                        </a:rPr>
                        <a:t> на патентоването </a:t>
                      </a:r>
                      <a:endParaRPr lang="en-GB" sz="900" dirty="0" smtClean="0">
                        <a:effectLst/>
                      </a:endParaRPr>
                    </a:p>
                    <a:p>
                      <a:pPr marL="0" marR="0" algn="ctr">
                        <a:lnSpc>
                          <a:spcPct val="115000"/>
                        </a:lnSpc>
                        <a:spcBef>
                          <a:spcPts val="0"/>
                        </a:spcBef>
                        <a:spcAft>
                          <a:spcPts val="0"/>
                        </a:spcAft>
                      </a:pP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FD2"/>
                    </a:solidFill>
                  </a:tcPr>
                </a:tc>
                <a:tc>
                  <a:txBody>
                    <a:bodyPr/>
                    <a:lstStyle/>
                    <a:p>
                      <a:pPr marL="0" marR="0" algn="ctr">
                        <a:lnSpc>
                          <a:spcPct val="115000"/>
                        </a:lnSpc>
                        <a:spcBef>
                          <a:spcPts val="0"/>
                        </a:spcBef>
                        <a:spcAft>
                          <a:spcPts val="0"/>
                        </a:spcAft>
                      </a:pPr>
                      <a:r>
                        <a:rPr lang="bg-BG" sz="900" dirty="0" smtClean="0">
                          <a:effectLst/>
                        </a:rPr>
                        <a:t>средно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ниско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високо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ниско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ниско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bg-BG" sz="900" dirty="0" smtClean="0">
                          <a:effectLst/>
                        </a:rPr>
                        <a:t>високо</a:t>
                      </a:r>
                      <a:endParaRPr lang="en-GB" sz="1000" dirty="0">
                        <a:effectLst/>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498475" y="316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a:xfrm>
            <a:off x="0" y="1182191"/>
            <a:ext cx="9152680" cy="793006"/>
          </a:xfrm>
        </p:spPr>
        <p:txBody>
          <a:bodyPr/>
          <a:lstStyle/>
          <a:p>
            <a:pPr algn="ctr"/>
            <a:r>
              <a:rPr lang="bg-BG" sz="2000" dirty="0" smtClean="0">
                <a:latin typeface="Times New Roman" panose="02020603050405020304" pitchFamily="18" charset="0"/>
                <a:cs typeface="Times New Roman" panose="02020603050405020304" pitchFamily="18" charset="0"/>
              </a:rPr>
              <a:t>Позиция на ЕС в производството на продукти, основани на ключови технологии </a:t>
            </a:r>
            <a:endParaRPr lang="en-GB" sz="2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722A2B60-F3D9-4ECD-80BE-B79D480E42E3}"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2459298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ct val="20000"/>
              </a:spcBef>
              <a:buClr>
                <a:srgbClr val="0F5494"/>
              </a:buClr>
            </a:pPr>
            <a:r>
              <a:rPr lang="bg-BG" sz="2400" dirty="0" smtClean="0">
                <a:latin typeface="+mn-lt"/>
                <a:ea typeface="+mn-ea"/>
                <a:cs typeface="+mn-cs"/>
              </a:rPr>
              <a:t>Изводи за европейската индустриална политиката</a:t>
            </a:r>
            <a:endParaRPr lang="en-GB" sz="2400" dirty="0">
              <a:latin typeface="+mn-lt"/>
              <a:ea typeface="+mn-ea"/>
              <a:cs typeface="+mn-cs"/>
            </a:endParaRPr>
          </a:p>
        </p:txBody>
      </p:sp>
      <p:sp>
        <p:nvSpPr>
          <p:cNvPr id="3" name="Content Placeholder 2"/>
          <p:cNvSpPr>
            <a:spLocks noGrp="1"/>
          </p:cNvSpPr>
          <p:nvPr>
            <p:ph idx="1"/>
          </p:nvPr>
        </p:nvSpPr>
        <p:spPr>
          <a:xfrm>
            <a:off x="457200" y="2204864"/>
            <a:ext cx="8229600" cy="4320479"/>
          </a:xfrm>
        </p:spPr>
        <p:txBody>
          <a:bodyPr/>
          <a:lstStyle/>
          <a:p>
            <a:pPr>
              <a:spcBef>
                <a:spcPts val="600"/>
              </a:spcBef>
              <a:spcAft>
                <a:spcPts val="600"/>
              </a:spcAft>
              <a:buClr>
                <a:srgbClr val="0F5494"/>
              </a:buClr>
              <a:buFont typeface="+mj-lt"/>
              <a:buAutoNum type="arabicPeriod"/>
            </a:pPr>
            <a:r>
              <a:rPr lang="bg-BG" sz="1800" i="0" dirty="0" smtClean="0">
                <a:cs typeface="Times New Roman" panose="02020603050405020304" pitchFamily="18" charset="0"/>
              </a:rPr>
              <a:t>В повечето страни производителността зависи повече от тяхната способност да приемат и прилагат нови технологии създадени другаде. Малко на брой страни имат капацитет да създават технологии. Трябва да се търси оптималното отношение между научни изследвания и развойна дейност и съответната комбинация от знания и умения. </a:t>
            </a:r>
          </a:p>
          <a:p>
            <a:pPr>
              <a:spcBef>
                <a:spcPts val="600"/>
              </a:spcBef>
              <a:spcAft>
                <a:spcPts val="600"/>
              </a:spcAft>
              <a:buClr>
                <a:srgbClr val="0F5494"/>
              </a:buClr>
              <a:buFont typeface="+mj-lt"/>
              <a:buAutoNum type="arabicPeriod"/>
            </a:pPr>
            <a:r>
              <a:rPr lang="bg-BG" sz="1800" i="0" dirty="0" smtClean="0">
                <a:cs typeface="Times New Roman" panose="02020603050405020304" pitchFamily="18" charset="0"/>
              </a:rPr>
              <a:t>Политики насочени към инвестиции в нематериални активи (</a:t>
            </a:r>
            <a:r>
              <a:rPr lang="en-GB" sz="1800" b="1" i="0" dirty="0" smtClean="0"/>
              <a:t>Intangible assets</a:t>
            </a:r>
            <a:r>
              <a:rPr lang="bg-BG" sz="1800" b="1" i="0" dirty="0" smtClean="0"/>
              <a:t>)</a:t>
            </a:r>
            <a:r>
              <a:rPr lang="en-GB" sz="1800" b="1" i="0" dirty="0" smtClean="0"/>
              <a:t> </a:t>
            </a:r>
            <a:r>
              <a:rPr lang="bg-BG" sz="1800" i="0" dirty="0" smtClean="0"/>
              <a:t>интелектуална собственост, знания и умения, организационен капитал</a:t>
            </a:r>
            <a:endParaRPr lang="en-GB" sz="1800" i="0" dirty="0" smtClean="0"/>
          </a:p>
          <a:p>
            <a:pPr>
              <a:spcBef>
                <a:spcPts val="600"/>
              </a:spcBef>
              <a:spcAft>
                <a:spcPts val="600"/>
              </a:spcAft>
              <a:buClr>
                <a:srgbClr val="0F5494"/>
              </a:buClr>
              <a:buFont typeface="+mj-lt"/>
              <a:buAutoNum type="arabicPeriod"/>
            </a:pPr>
            <a:r>
              <a:rPr lang="bg-BG" sz="1800" i="0" dirty="0" smtClean="0"/>
              <a:t>Политики насочени към инвестиции в информационни технологии</a:t>
            </a:r>
            <a:r>
              <a:rPr lang="en-GB" sz="1800" b="1" i="0" dirty="0" smtClean="0"/>
              <a:t>;</a:t>
            </a:r>
          </a:p>
          <a:p>
            <a:pPr>
              <a:spcBef>
                <a:spcPts val="600"/>
              </a:spcBef>
              <a:spcAft>
                <a:spcPts val="600"/>
              </a:spcAft>
              <a:buClr>
                <a:srgbClr val="0F5494"/>
              </a:buClr>
              <a:buFont typeface="+mj-lt"/>
              <a:buAutoNum type="arabicPeriod"/>
            </a:pPr>
            <a:r>
              <a:rPr lang="bg-BG" sz="1800" i="0" dirty="0" smtClean="0"/>
              <a:t>Бизнес средата: намаляване на разходите на фирмите за финансиране, за енергия, за спазване на регулациите, </a:t>
            </a:r>
            <a:endParaRPr lang="en-GB" sz="1800" i="0" dirty="0"/>
          </a:p>
        </p:txBody>
      </p:sp>
    </p:spTree>
    <p:extLst>
      <p:ext uri="{BB962C8B-B14F-4D97-AF65-F5344CB8AC3E}">
        <p14:creationId xmlns:p14="http://schemas.microsoft.com/office/powerpoint/2010/main" val="163130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9"/>
            <a:ext cx="8229600" cy="576063"/>
          </a:xfrm>
        </p:spPr>
        <p:txBody>
          <a:bodyPr/>
          <a:lstStyle/>
          <a:p>
            <a:pPr algn="ctr">
              <a:spcBef>
                <a:spcPct val="20000"/>
              </a:spcBef>
              <a:buClr>
                <a:srgbClr val="0F5494"/>
              </a:buClr>
            </a:pPr>
            <a:r>
              <a:rPr lang="bg-BG" sz="2400" dirty="0" smtClean="0">
                <a:latin typeface="+mn-lt"/>
                <a:ea typeface="+mn-ea"/>
                <a:cs typeface="+mn-cs"/>
              </a:rPr>
              <a:t>Българските измерения</a:t>
            </a:r>
            <a:endParaRPr lang="en-GB" sz="2400" dirty="0">
              <a:latin typeface="+mn-lt"/>
              <a:ea typeface="+mn-ea"/>
              <a:cs typeface="+mn-cs"/>
            </a:endParaRPr>
          </a:p>
        </p:txBody>
      </p:sp>
      <p:sp>
        <p:nvSpPr>
          <p:cNvPr id="3" name="Content Placeholder 2"/>
          <p:cNvSpPr>
            <a:spLocks noGrp="1"/>
          </p:cNvSpPr>
          <p:nvPr>
            <p:ph idx="1"/>
          </p:nvPr>
        </p:nvSpPr>
        <p:spPr>
          <a:xfrm>
            <a:off x="457200" y="2132856"/>
            <a:ext cx="8229600" cy="3888432"/>
          </a:xfrm>
        </p:spPr>
        <p:txBody>
          <a:bodyPr/>
          <a:lstStyle/>
          <a:p>
            <a:pPr>
              <a:spcBef>
                <a:spcPts val="600"/>
              </a:spcBef>
              <a:spcAft>
                <a:spcPts val="600"/>
              </a:spcAft>
              <a:buClr>
                <a:srgbClr val="0F5494"/>
              </a:buClr>
              <a:buFont typeface="+mj-lt"/>
              <a:buAutoNum type="arabicPeriod"/>
            </a:pPr>
            <a:r>
              <a:rPr lang="bg-BG" sz="1800" b="1" i="0" dirty="0" smtClean="0">
                <a:cs typeface="Times New Roman" panose="02020603050405020304" pitchFamily="18" charset="0"/>
              </a:rPr>
              <a:t>Впечатляващ ръст на износа </a:t>
            </a:r>
            <a:r>
              <a:rPr lang="bg-BG" sz="1800" i="0" dirty="0" smtClean="0">
                <a:cs typeface="Times New Roman" panose="02020603050405020304" pitchFamily="18" charset="0"/>
              </a:rPr>
              <a:t>(средно </a:t>
            </a:r>
            <a:r>
              <a:rPr lang="bg-BG" sz="1800" i="0" dirty="0">
                <a:cs typeface="Times New Roman" panose="02020603050405020304" pitchFamily="18" charset="0"/>
              </a:rPr>
              <a:t>от около 8% от 2006 г. </a:t>
            </a:r>
            <a:r>
              <a:rPr lang="bg-BG" sz="1800" i="0" dirty="0" smtClean="0">
                <a:cs typeface="Times New Roman" panose="02020603050405020304" pitchFamily="18" charset="0"/>
              </a:rPr>
              <a:t>насам), при това в отворена икономика, където износът допринася за около 70% от БВП. Значителен ръст на високо-технологичния износ на стоки и услуги от 156% през 2007-2012 но от много ниска база (под 4% в общата стойност на износа)</a:t>
            </a:r>
          </a:p>
          <a:p>
            <a:pPr>
              <a:spcBef>
                <a:spcPts val="600"/>
              </a:spcBef>
              <a:spcAft>
                <a:spcPts val="600"/>
              </a:spcAft>
              <a:buClr>
                <a:srgbClr val="0F5494"/>
              </a:buClr>
              <a:buFont typeface="+mj-lt"/>
              <a:buAutoNum type="arabicPeriod"/>
            </a:pPr>
            <a:r>
              <a:rPr lang="bg-BG" sz="1800" b="1" i="0" dirty="0" smtClean="0">
                <a:cs typeface="Times New Roman" panose="02020603050405020304" pitchFamily="18" charset="0"/>
              </a:rPr>
              <a:t>Ниска производителност на труда </a:t>
            </a:r>
            <a:r>
              <a:rPr lang="bg-BG" sz="1800" i="0" dirty="0" smtClean="0">
                <a:cs typeface="Times New Roman" panose="02020603050405020304" pitchFamily="18" charset="0"/>
              </a:rPr>
              <a:t>(под </a:t>
            </a:r>
            <a:r>
              <a:rPr lang="bg-BG" sz="1800" i="0" dirty="0">
                <a:cs typeface="Times New Roman" panose="02020603050405020304" pitchFamily="18" charset="0"/>
              </a:rPr>
              <a:t>средните за Европа </a:t>
            </a:r>
            <a:r>
              <a:rPr lang="bg-BG" sz="1800" i="0" dirty="0" smtClean="0">
                <a:cs typeface="Times New Roman" panose="02020603050405020304" pitchFamily="18" charset="0"/>
              </a:rPr>
              <a:t>нива), резултат от отрасловата структура на промишлеността</a:t>
            </a:r>
          </a:p>
          <a:p>
            <a:pPr>
              <a:spcBef>
                <a:spcPts val="600"/>
              </a:spcBef>
              <a:spcAft>
                <a:spcPts val="600"/>
              </a:spcAft>
              <a:buClr>
                <a:srgbClr val="0F5494"/>
              </a:buClr>
              <a:buFont typeface="+mj-lt"/>
              <a:buAutoNum type="arabicPeriod"/>
            </a:pPr>
            <a:r>
              <a:rPr lang="bg-BG" sz="1800" i="0" dirty="0" smtClean="0">
                <a:cs typeface="Times New Roman" panose="02020603050405020304" pitchFamily="18" charset="0"/>
              </a:rPr>
              <a:t>Разходите за НИРД: 0.5% от БВП (фирмите 0.3% от БВП) като целта според стратегията 2020 е 1.5% от БВП; делът на иновативните МСП (21%) е далеч под средния за Европа (34%)</a:t>
            </a:r>
          </a:p>
        </p:txBody>
      </p:sp>
    </p:spTree>
    <p:extLst>
      <p:ext uri="{BB962C8B-B14F-4D97-AF65-F5344CB8AC3E}">
        <p14:creationId xmlns:p14="http://schemas.microsoft.com/office/powerpoint/2010/main" val="339278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5"/>
            <a:ext cx="8229600" cy="432047"/>
          </a:xfrm>
        </p:spPr>
        <p:txBody>
          <a:bodyPr/>
          <a:lstStyle/>
          <a:p>
            <a:pPr algn="ctr">
              <a:spcBef>
                <a:spcPct val="20000"/>
              </a:spcBef>
              <a:buClr>
                <a:srgbClr val="0F5494"/>
              </a:buClr>
            </a:pPr>
            <a:r>
              <a:rPr lang="bg-BG" sz="2400" dirty="0" smtClean="0">
                <a:latin typeface="+mn-lt"/>
                <a:ea typeface="+mn-ea"/>
                <a:cs typeface="+mn-cs"/>
              </a:rPr>
              <a:t>Българските измерения?</a:t>
            </a:r>
            <a:endParaRPr lang="en-GB" sz="2400" dirty="0">
              <a:latin typeface="+mn-lt"/>
              <a:ea typeface="+mn-ea"/>
              <a:cs typeface="+mn-cs"/>
            </a:endParaRPr>
          </a:p>
        </p:txBody>
      </p:sp>
      <p:sp>
        <p:nvSpPr>
          <p:cNvPr id="3" name="Content Placeholder 2"/>
          <p:cNvSpPr>
            <a:spLocks noGrp="1"/>
          </p:cNvSpPr>
          <p:nvPr>
            <p:ph idx="1"/>
          </p:nvPr>
        </p:nvSpPr>
        <p:spPr>
          <a:xfrm>
            <a:off x="539552" y="1556792"/>
            <a:ext cx="8229600" cy="4752527"/>
          </a:xfrm>
        </p:spPr>
        <p:txBody>
          <a:bodyPr/>
          <a:lstStyle/>
          <a:p>
            <a:pPr>
              <a:spcBef>
                <a:spcPts val="600"/>
              </a:spcBef>
              <a:spcAft>
                <a:spcPts val="600"/>
              </a:spcAft>
              <a:buClr>
                <a:srgbClr val="0F5494"/>
              </a:buClr>
              <a:buFont typeface="+mj-lt"/>
              <a:buAutoNum type="arabicPeriod" startAt="4"/>
            </a:pPr>
            <a:r>
              <a:rPr lang="bg-BG" sz="1800" i="0" dirty="0">
                <a:cs typeface="Times New Roman" panose="02020603050405020304" pitchFamily="18" charset="0"/>
              </a:rPr>
              <a:t>Инвестиции за образование почти два пъти по-ниски от средните за ЕС (3% от БВП при 5.6%) </a:t>
            </a:r>
            <a:r>
              <a:rPr lang="bg-BG" sz="1800" i="0" dirty="0" smtClean="0">
                <a:cs typeface="Times New Roman" panose="02020603050405020304" pitchFamily="18" charset="0"/>
              </a:rPr>
              <a:t>при </a:t>
            </a:r>
            <a:r>
              <a:rPr lang="bg-BG" sz="1800" b="1" i="0" dirty="0" smtClean="0">
                <a:cs typeface="Times New Roman" panose="02020603050405020304" pitchFamily="18" charset="0"/>
              </a:rPr>
              <a:t>значително </a:t>
            </a:r>
            <a:r>
              <a:rPr lang="bg-BG" sz="1800" b="1" i="0" dirty="0">
                <a:cs typeface="Times New Roman" panose="02020603050405020304" pitchFamily="18" charset="0"/>
              </a:rPr>
              <a:t>разминаване между търсенето и предлагането на квалифицирани </a:t>
            </a:r>
            <a:r>
              <a:rPr lang="bg-BG" sz="1800" b="1" i="0" dirty="0" smtClean="0">
                <a:cs typeface="Times New Roman" panose="02020603050405020304" pitchFamily="18" charset="0"/>
              </a:rPr>
              <a:t>специалисти</a:t>
            </a:r>
          </a:p>
          <a:p>
            <a:pPr>
              <a:spcBef>
                <a:spcPts val="600"/>
              </a:spcBef>
              <a:spcAft>
                <a:spcPts val="600"/>
              </a:spcAft>
              <a:buClr>
                <a:srgbClr val="0F5494"/>
              </a:buClr>
              <a:buFont typeface="+mj-lt"/>
              <a:buAutoNum type="arabicPeriod" startAt="4"/>
            </a:pPr>
            <a:endParaRPr lang="bg-BG" sz="1800" b="1" i="0" dirty="0">
              <a:cs typeface="Times New Roman" panose="02020603050405020304" pitchFamily="18" charset="0"/>
            </a:endParaRPr>
          </a:p>
          <a:p>
            <a:pPr>
              <a:spcBef>
                <a:spcPts val="600"/>
              </a:spcBef>
              <a:spcAft>
                <a:spcPts val="600"/>
              </a:spcAft>
              <a:buClr>
                <a:srgbClr val="0F5494"/>
              </a:buClr>
              <a:buFont typeface="+mj-lt"/>
              <a:buAutoNum type="arabicPeriod" startAt="4"/>
            </a:pPr>
            <a:endParaRPr lang="bg-BG" sz="1800" b="1" i="0" dirty="0" smtClean="0">
              <a:cs typeface="Times New Roman" panose="02020603050405020304" pitchFamily="18" charset="0"/>
            </a:endParaRPr>
          </a:p>
          <a:p>
            <a:pPr>
              <a:spcBef>
                <a:spcPts val="600"/>
              </a:spcBef>
              <a:spcAft>
                <a:spcPts val="600"/>
              </a:spcAft>
              <a:buClr>
                <a:srgbClr val="0F5494"/>
              </a:buClr>
              <a:buFont typeface="+mj-lt"/>
              <a:buAutoNum type="arabicPeriod" startAt="4"/>
            </a:pPr>
            <a:endParaRPr lang="bg-BG" sz="1800" b="1" i="0" dirty="0">
              <a:cs typeface="Times New Roman" panose="02020603050405020304" pitchFamily="18" charset="0"/>
            </a:endParaRPr>
          </a:p>
          <a:p>
            <a:pPr>
              <a:spcBef>
                <a:spcPts val="600"/>
              </a:spcBef>
              <a:spcAft>
                <a:spcPts val="600"/>
              </a:spcAft>
              <a:buClr>
                <a:srgbClr val="0F5494"/>
              </a:buClr>
              <a:buFont typeface="+mj-lt"/>
              <a:buAutoNum type="arabicPeriod" startAt="4"/>
            </a:pPr>
            <a:endParaRPr lang="bg-BG" sz="1800" b="1" i="0" dirty="0" smtClean="0">
              <a:cs typeface="Times New Roman" panose="02020603050405020304" pitchFamily="18" charset="0"/>
            </a:endParaRPr>
          </a:p>
          <a:p>
            <a:pPr>
              <a:spcBef>
                <a:spcPts val="600"/>
              </a:spcBef>
              <a:spcAft>
                <a:spcPts val="600"/>
              </a:spcAft>
              <a:buClr>
                <a:srgbClr val="0F5494"/>
              </a:buClr>
              <a:buFont typeface="+mj-lt"/>
              <a:buAutoNum type="arabicPeriod" startAt="4"/>
            </a:pPr>
            <a:r>
              <a:rPr lang="bg-BG" sz="1800" b="1" i="0" dirty="0" smtClean="0">
                <a:cs typeface="Times New Roman" panose="02020603050405020304" pitchFamily="18" charset="0"/>
              </a:rPr>
              <a:t>Най-висока енергоемкост на промишленото производство </a:t>
            </a:r>
            <a:r>
              <a:rPr lang="bg-BG" sz="1800" i="0" dirty="0" smtClean="0">
                <a:cs typeface="Times New Roman" panose="02020603050405020304" pitchFamily="18" charset="0"/>
              </a:rPr>
              <a:t>в Европа при цени на електричеството за промишлеността по-високи от средните за ЕС. </a:t>
            </a:r>
            <a:endParaRPr lang="en-GB" sz="1800" i="0" dirty="0"/>
          </a:p>
        </p:txBody>
      </p:sp>
      <p:graphicFrame>
        <p:nvGraphicFramePr>
          <p:cNvPr id="6" name="Table 5"/>
          <p:cNvGraphicFramePr>
            <a:graphicFrameLocks noGrp="1"/>
          </p:cNvGraphicFramePr>
          <p:nvPr>
            <p:extLst>
              <p:ext uri="{D42A27DB-BD31-4B8C-83A1-F6EECF244321}">
                <p14:modId xmlns:p14="http://schemas.microsoft.com/office/powerpoint/2010/main" val="1321666713"/>
              </p:ext>
            </p:extLst>
          </p:nvPr>
        </p:nvGraphicFramePr>
        <p:xfrm>
          <a:off x="1331640" y="3039992"/>
          <a:ext cx="6264696" cy="1402080"/>
        </p:xfrm>
        <a:graphic>
          <a:graphicData uri="http://schemas.openxmlformats.org/drawingml/2006/table">
            <a:tbl>
              <a:tblPr firstRow="1" firstCol="1" bandRow="1"/>
              <a:tblGrid>
                <a:gridCol w="2885226"/>
                <a:gridCol w="1608966"/>
                <a:gridCol w="1770504"/>
              </a:tblGrid>
              <a:tr h="0">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Специалности</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Нужни (год.)</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Дипломирани</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r>
              <a:tr h="0">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Инженерни и технически</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64000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23000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r>
              <a:tr h="0">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Бизнес и икономика</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23000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46000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r>
              <a:tr h="0">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Хуманитарни</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2000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c>
                  <a:txBody>
                    <a:bodyPr/>
                    <a:lstStyle/>
                    <a:p>
                      <a:pPr>
                        <a:lnSpc>
                          <a:spcPct val="115000"/>
                        </a:lnSpc>
                        <a:spcAft>
                          <a:spcPts val="0"/>
                        </a:spcAft>
                      </a:pPr>
                      <a:r>
                        <a:rPr lang="bg-BG" sz="2000" b="1" dirty="0">
                          <a:solidFill>
                            <a:srgbClr val="0F5494"/>
                          </a:solidFill>
                          <a:effectLst/>
                          <a:latin typeface="Arial Narrow" panose="020B0606020202030204" pitchFamily="34" charset="0"/>
                          <a:ea typeface="Calibri"/>
                          <a:cs typeface="Times New Roman"/>
                        </a:rPr>
                        <a:t>24000</a:t>
                      </a:r>
                      <a:endParaRPr lang="en-GB" sz="2000" b="1" dirty="0">
                        <a:solidFill>
                          <a:srgbClr val="0F5494"/>
                        </a:solidFill>
                        <a:effectLst/>
                        <a:latin typeface="Arial Narrow" panose="020B0606020202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EFF"/>
                    </a:solidFill>
                  </a:tcPr>
                </a:tc>
              </a:tr>
            </a:tbl>
          </a:graphicData>
        </a:graphic>
      </p:graphicFrame>
    </p:spTree>
    <p:extLst>
      <p:ext uri="{BB962C8B-B14F-4D97-AF65-F5344CB8AC3E}">
        <p14:creationId xmlns:p14="http://schemas.microsoft.com/office/powerpoint/2010/main" val="204769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32856"/>
            <a:ext cx="8229600" cy="360040"/>
          </a:xfrm>
        </p:spPr>
        <p:txBody>
          <a:bodyPr/>
          <a:lstStyle/>
          <a:p>
            <a:pPr algn="ctr">
              <a:spcBef>
                <a:spcPct val="20000"/>
              </a:spcBef>
              <a:buClr>
                <a:srgbClr val="0F5494"/>
              </a:buClr>
            </a:pPr>
            <a:r>
              <a:rPr lang="bg-BG" sz="2000" dirty="0" smtClean="0">
                <a:latin typeface="Arial Narrow" panose="020B0606020202030204" pitchFamily="34" charset="0"/>
                <a:ea typeface="+mn-ea"/>
                <a:cs typeface="+mn-cs"/>
              </a:rPr>
              <a:t>Цени на електричеството (средни предприятия без ДДС) 2007 - 2012</a:t>
            </a:r>
            <a:endParaRPr lang="en-GB" sz="2000" dirty="0">
              <a:latin typeface="Arial Narrow" panose="020B0606020202030204" pitchFamily="34" charset="0"/>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3903767531"/>
              </p:ext>
            </p:extLst>
          </p:nvPr>
        </p:nvGraphicFramePr>
        <p:xfrm>
          <a:off x="755576" y="2636912"/>
          <a:ext cx="7632848"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95536" y="1412777"/>
            <a:ext cx="8229600"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spcBef>
                <a:spcPct val="20000"/>
              </a:spcBef>
              <a:buClr>
                <a:srgbClr val="0F5494"/>
              </a:buClr>
            </a:pPr>
            <a:r>
              <a:rPr lang="bg-BG" sz="2400" kern="0" smtClean="0">
                <a:latin typeface="+mn-lt"/>
                <a:ea typeface="+mn-ea"/>
                <a:cs typeface="+mn-cs"/>
              </a:rPr>
              <a:t>Българските измерения?</a:t>
            </a:r>
            <a:endParaRPr lang="en-GB" sz="2400" kern="0" dirty="0">
              <a:latin typeface="+mn-lt"/>
              <a:ea typeface="+mn-ea"/>
              <a:cs typeface="+mn-cs"/>
            </a:endParaRPr>
          </a:p>
        </p:txBody>
      </p:sp>
    </p:spTree>
    <p:extLst>
      <p:ext uri="{BB962C8B-B14F-4D97-AF65-F5344CB8AC3E}">
        <p14:creationId xmlns:p14="http://schemas.microsoft.com/office/powerpoint/2010/main" val="403507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360040"/>
          </a:xfrm>
        </p:spPr>
        <p:txBody>
          <a:bodyPr/>
          <a:lstStyle/>
          <a:p>
            <a:pPr algn="ctr">
              <a:spcBef>
                <a:spcPct val="20000"/>
              </a:spcBef>
              <a:buClr>
                <a:srgbClr val="0F5494"/>
              </a:buClr>
            </a:pPr>
            <a:r>
              <a:rPr lang="bg-BG" sz="2000" dirty="0" smtClean="0">
                <a:latin typeface="Arial Narrow" panose="020B0606020202030204" pitchFamily="34" charset="0"/>
                <a:ea typeface="+mn-ea"/>
                <a:cs typeface="+mn-cs"/>
              </a:rPr>
              <a:t>Енергоемкост на промишленото производство 2007 - 2011</a:t>
            </a:r>
            <a:endParaRPr lang="en-GB" sz="2000" dirty="0">
              <a:latin typeface="Arial Narrow" panose="020B0606020202030204" pitchFamily="34"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3590316"/>
              </p:ext>
            </p:extLst>
          </p:nvPr>
        </p:nvGraphicFramePr>
        <p:xfrm>
          <a:off x="457200" y="2276872"/>
          <a:ext cx="8229600" cy="374451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395536" y="1124745"/>
            <a:ext cx="8229600"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spcBef>
                <a:spcPct val="20000"/>
              </a:spcBef>
              <a:buClr>
                <a:srgbClr val="0F5494"/>
              </a:buClr>
            </a:pPr>
            <a:r>
              <a:rPr lang="bg-BG" sz="2400" kern="0" smtClean="0">
                <a:latin typeface="+mn-lt"/>
                <a:ea typeface="+mn-ea"/>
                <a:cs typeface="+mn-cs"/>
              </a:rPr>
              <a:t>Българските измерения?</a:t>
            </a:r>
            <a:endParaRPr lang="en-GB" sz="2400" kern="0" dirty="0">
              <a:latin typeface="+mn-lt"/>
              <a:ea typeface="+mn-ea"/>
              <a:cs typeface="+mn-cs"/>
            </a:endParaRPr>
          </a:p>
        </p:txBody>
      </p:sp>
    </p:spTree>
    <p:extLst>
      <p:ext uri="{BB962C8B-B14F-4D97-AF65-F5344CB8AC3E}">
        <p14:creationId xmlns:p14="http://schemas.microsoft.com/office/powerpoint/2010/main" val="276519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5"/>
            <a:ext cx="8229600" cy="576063"/>
          </a:xfrm>
        </p:spPr>
        <p:txBody>
          <a:bodyPr/>
          <a:lstStyle/>
          <a:p>
            <a:pPr algn="ctr">
              <a:spcBef>
                <a:spcPct val="20000"/>
              </a:spcBef>
              <a:buClr>
                <a:srgbClr val="0F5494"/>
              </a:buClr>
            </a:pPr>
            <a:r>
              <a:rPr lang="bg-BG" sz="2400" dirty="0" smtClean="0">
                <a:latin typeface="+mn-lt"/>
                <a:ea typeface="+mn-ea"/>
                <a:cs typeface="+mn-cs"/>
              </a:rPr>
              <a:t>Българските измерения</a:t>
            </a:r>
            <a:endParaRPr lang="en-GB" sz="2400" dirty="0">
              <a:latin typeface="+mn-lt"/>
              <a:ea typeface="+mn-ea"/>
              <a:cs typeface="+mn-cs"/>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1222" y="2708920"/>
            <a:ext cx="7963226" cy="348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19672" y="1988840"/>
            <a:ext cx="6264696" cy="369332"/>
          </a:xfrm>
          <a:prstGeom prst="rect">
            <a:avLst/>
          </a:prstGeom>
        </p:spPr>
        <p:txBody>
          <a:bodyPr wrap="square">
            <a:spAutoFit/>
          </a:bodyPr>
          <a:lstStyle/>
          <a:p>
            <a:pPr algn="ctr"/>
            <a:r>
              <a:rPr lang="bg-BG" sz="1800" dirty="0">
                <a:solidFill>
                  <a:srgbClr val="0F5494"/>
                </a:solidFill>
                <a:latin typeface="Arial Narrow" panose="020B0606020202030204" pitchFamily="34" charset="0"/>
                <a:ea typeface="Calibri"/>
                <a:cs typeface="Times New Roman"/>
              </a:rPr>
              <a:t>Дял на енергийните разходи в </a:t>
            </a:r>
            <a:r>
              <a:rPr lang="bg-BG" sz="1800" dirty="0" smtClean="0">
                <a:solidFill>
                  <a:srgbClr val="0F5494"/>
                </a:solidFill>
                <a:latin typeface="Arial Narrow" panose="020B0606020202030204" pitchFamily="34" charset="0"/>
                <a:ea typeface="Calibri"/>
                <a:cs typeface="Times New Roman"/>
              </a:rPr>
              <a:t>БВП 1995-2011</a:t>
            </a:r>
            <a:endParaRPr lang="en-GB" sz="1800" dirty="0">
              <a:solidFill>
                <a:srgbClr val="0F5494"/>
              </a:solidFill>
              <a:latin typeface="Arial Narrow" panose="020B0606020202030204" pitchFamily="34" charset="0"/>
            </a:endParaRPr>
          </a:p>
        </p:txBody>
      </p:sp>
    </p:spTree>
    <p:extLst>
      <p:ext uri="{BB962C8B-B14F-4D97-AF65-F5344CB8AC3E}">
        <p14:creationId xmlns:p14="http://schemas.microsoft.com/office/powerpoint/2010/main" val="270447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296144"/>
          </a:xfrm>
        </p:spPr>
        <p:txBody>
          <a:bodyPr/>
          <a:lstStyle/>
          <a:p>
            <a:pPr algn="ctr"/>
            <a:r>
              <a:rPr lang="bg-BG" dirty="0" smtClean="0"/>
              <a:t>Благодаря за вниманието</a:t>
            </a:r>
            <a:br>
              <a:rPr lang="bg-BG" dirty="0" smtClean="0"/>
            </a:br>
            <a:r>
              <a:rPr lang="bg-BG" sz="1400" dirty="0" smtClean="0"/>
              <a:t>Докладите на </a:t>
            </a:r>
            <a:r>
              <a:rPr lang="bg-BG" sz="1400" dirty="0" smtClean="0"/>
              <a:t>английски </a:t>
            </a:r>
            <a:r>
              <a:rPr lang="bg-BG" sz="1400" dirty="0" smtClean="0"/>
              <a:t>са достъпни  </a:t>
            </a:r>
            <a:r>
              <a:rPr lang="bg-BG" sz="1400" dirty="0" smtClean="0"/>
              <a:t>на  </a:t>
            </a:r>
            <a:r>
              <a:rPr lang="en-GB" sz="1800" dirty="0" smtClean="0">
                <a:solidFill>
                  <a:schemeClr val="tx1"/>
                </a:solidFill>
                <a:latin typeface="Arial Narrow" panose="020B0606020202030204" pitchFamily="34" charset="0"/>
                <a:hlinkClick r:id="rId3"/>
              </a:rPr>
              <a:t>http</a:t>
            </a:r>
            <a:r>
              <a:rPr lang="en-GB" sz="1800" dirty="0">
                <a:solidFill>
                  <a:schemeClr val="tx1"/>
                </a:solidFill>
                <a:latin typeface="Arial Narrow" panose="020B0606020202030204" pitchFamily="34" charset="0"/>
                <a:hlinkClick r:id="rId3"/>
              </a:rPr>
              <a:t>://</a:t>
            </a:r>
            <a:r>
              <a:rPr lang="en-GB" sz="1800" dirty="0" smtClean="0">
                <a:solidFill>
                  <a:schemeClr val="tx1"/>
                </a:solidFill>
                <a:latin typeface="Arial Narrow" panose="020B0606020202030204" pitchFamily="34" charset="0"/>
                <a:hlinkClick r:id="rId3"/>
              </a:rPr>
              <a:t>ec.europa.eu/enterprise/policies/industrial-competitiveness/competitiveness-analysis/european-competitiveness-report/index_en.htm</a:t>
            </a:r>
            <a:r>
              <a:rPr lang="en-GB" sz="1800" dirty="0" smtClean="0">
                <a:solidFill>
                  <a:schemeClr val="tx1"/>
                </a:solidFill>
                <a:latin typeface="Arial Narrow" panose="020B0606020202030204" pitchFamily="34" charset="0"/>
              </a:rPr>
              <a:t>  </a:t>
            </a:r>
            <a:endParaRPr lang="en-GB" sz="1800" dirty="0">
              <a:solidFill>
                <a:schemeClr val="tx1"/>
              </a:solidFill>
              <a:latin typeface="Arial Narrow" panose="020B0606020202030204" pitchFamily="34" charset="0"/>
            </a:endParaRPr>
          </a:p>
        </p:txBody>
      </p:sp>
      <p:sp>
        <p:nvSpPr>
          <p:cNvPr id="3" name="Content Placeholder 2"/>
          <p:cNvSpPr>
            <a:spLocks noGrp="1"/>
          </p:cNvSpPr>
          <p:nvPr>
            <p:ph idx="1"/>
          </p:nvPr>
        </p:nvSpPr>
        <p:spPr>
          <a:xfrm>
            <a:off x="755576" y="3284984"/>
            <a:ext cx="7272808" cy="3528392"/>
          </a:xfrm>
        </p:spPr>
        <p:txBody>
          <a:bodyPr/>
          <a:lstStyle/>
          <a:p>
            <a:pPr marL="514350" lvl="1" indent="0">
              <a:buNone/>
            </a:pPr>
            <a:r>
              <a:rPr lang="bg-BG" sz="1800" b="1" dirty="0" smtClean="0">
                <a:latin typeface="Arial Narrow" panose="020B0606020202030204" pitchFamily="34" charset="0"/>
              </a:rPr>
              <a:t>Следващият Европейски доклад на конкурентоспособността 2014 </a:t>
            </a:r>
            <a:r>
              <a:rPr lang="bg-BG" sz="1800" b="1" dirty="0" smtClean="0">
                <a:solidFill>
                  <a:srgbClr val="631320"/>
                </a:solidFill>
                <a:latin typeface="Arial Narrow" panose="020B0606020202030204" pitchFamily="34" charset="0"/>
              </a:rPr>
              <a:t>Политики подпомагащи растежа на фирмите</a:t>
            </a:r>
            <a:endParaRPr lang="en-GB" sz="1800" b="1" dirty="0" smtClean="0">
              <a:solidFill>
                <a:srgbClr val="631320"/>
              </a:solidFill>
              <a:latin typeface="Arial Narrow" panose="020B0606020202030204" pitchFamily="34" charset="0"/>
            </a:endParaRPr>
          </a:p>
          <a:p>
            <a:pPr marL="971550" lvl="1" indent="-457200">
              <a:buAutoNum type="arabicPeriod"/>
            </a:pPr>
            <a:r>
              <a:rPr lang="bg-BG" sz="1800" b="1" dirty="0" smtClean="0">
                <a:latin typeface="Arial Narrow" panose="020B0606020202030204" pitchFamily="34" charset="0"/>
              </a:rPr>
              <a:t>Микроикономически анализ на конкурентоспособността на европейската промишленост</a:t>
            </a:r>
            <a:endParaRPr lang="en-GB" sz="1800" b="1" dirty="0" smtClean="0">
              <a:latin typeface="Arial Narrow" panose="020B0606020202030204" pitchFamily="34" charset="0"/>
            </a:endParaRPr>
          </a:p>
          <a:p>
            <a:pPr marL="971550" lvl="1" indent="-457200">
              <a:buAutoNum type="arabicPeriod"/>
            </a:pPr>
            <a:r>
              <a:rPr lang="bg-BG" sz="1800" b="1" dirty="0" smtClean="0">
                <a:latin typeface="Arial Narrow" panose="020B0606020202030204" pitchFamily="34" charset="0"/>
              </a:rPr>
              <a:t>Достъп до финансиране и растеж на фирмите </a:t>
            </a:r>
            <a:endParaRPr lang="en-GB" sz="1800" b="1" dirty="0" smtClean="0">
              <a:latin typeface="Arial Narrow" panose="020B0606020202030204" pitchFamily="34" charset="0"/>
            </a:endParaRPr>
          </a:p>
          <a:p>
            <a:pPr marL="971550" lvl="1" indent="-457200">
              <a:buAutoNum type="arabicPeriod"/>
            </a:pPr>
            <a:r>
              <a:rPr lang="bg-BG" sz="1800" dirty="0" smtClean="0">
                <a:latin typeface="Arial Narrow" panose="020B0606020202030204" pitchFamily="34" charset="0"/>
              </a:rPr>
              <a:t>Ролята на иновациите и пазарната реализация на резултатите от научните изследвания</a:t>
            </a:r>
            <a:endParaRPr lang="en-GB" sz="1800" b="1" dirty="0">
              <a:latin typeface="Arial Narrow" panose="020B0606020202030204" pitchFamily="34" charset="0"/>
            </a:endParaRPr>
          </a:p>
          <a:p>
            <a:pPr marL="971550" lvl="1" indent="-457200">
              <a:buFont typeface="+mj-lt"/>
              <a:buAutoNum type="arabicPeriod"/>
            </a:pPr>
            <a:r>
              <a:rPr lang="bg-BG" sz="1800" b="1" dirty="0" smtClean="0">
                <a:latin typeface="Arial Narrow" panose="020B0606020202030204" pitchFamily="34" charset="0"/>
              </a:rPr>
              <a:t>Интернационализацията на МСП</a:t>
            </a:r>
            <a:endParaRPr lang="en-GB" sz="1800" b="1" dirty="0">
              <a:latin typeface="Arial Narrow" panose="020B0606020202030204" pitchFamily="34" charset="0"/>
            </a:endParaRPr>
          </a:p>
          <a:p>
            <a:pPr marL="971550" lvl="1" indent="-457200">
              <a:buFont typeface="+mj-lt"/>
              <a:buAutoNum type="arabicPeriod"/>
            </a:pPr>
            <a:r>
              <a:rPr lang="bg-BG" sz="1800" b="1" dirty="0" smtClean="0">
                <a:latin typeface="Arial Narrow" panose="020B0606020202030204" pitchFamily="34" charset="0"/>
              </a:rPr>
              <a:t>Ролята на държавната администрация и публичните услуги</a:t>
            </a:r>
            <a:endParaRPr lang="en-GB" sz="1800" b="1" dirty="0">
              <a:latin typeface="Arial Narrow" panose="020B0606020202030204" pitchFamily="34" charset="0"/>
            </a:endParaRPr>
          </a:p>
          <a:p>
            <a:pPr marL="971550" lvl="1" indent="-457200">
              <a:buFont typeface="+mj-lt"/>
              <a:buAutoNum type="arabicPeriod"/>
            </a:pPr>
            <a:r>
              <a:rPr lang="bg-BG" sz="1800" b="1" dirty="0" smtClean="0">
                <a:latin typeface="Arial Narrow" panose="020B0606020202030204" pitchFamily="34" charset="0"/>
              </a:rPr>
              <a:t>Отраслов фокус</a:t>
            </a:r>
            <a:r>
              <a:rPr lang="en-GB" sz="1800" b="1" dirty="0" smtClean="0">
                <a:latin typeface="Arial Narrow" panose="020B0606020202030204" pitchFamily="34" charset="0"/>
              </a:rPr>
              <a:t>: </a:t>
            </a:r>
            <a:r>
              <a:rPr lang="bg-BG" sz="1800" b="1" dirty="0" smtClean="0">
                <a:latin typeface="Arial Narrow" panose="020B0606020202030204" pitchFamily="34" charset="0"/>
              </a:rPr>
              <a:t>цени на енергията, енергийна ефективност и промишлена конкурентоспособност на европейската икономика</a:t>
            </a:r>
            <a:endParaRPr lang="en-GB" sz="1800" dirty="0"/>
          </a:p>
        </p:txBody>
      </p:sp>
      <p:sp>
        <p:nvSpPr>
          <p:cNvPr id="4" name="Rectangle 3"/>
          <p:cNvSpPr/>
          <p:nvPr/>
        </p:nvSpPr>
        <p:spPr>
          <a:xfrm>
            <a:off x="1259632" y="2492896"/>
            <a:ext cx="7056784" cy="646331"/>
          </a:xfrm>
          <a:prstGeom prst="rect">
            <a:avLst/>
          </a:prstGeom>
        </p:spPr>
        <p:txBody>
          <a:bodyPr wrap="square">
            <a:spAutoFit/>
          </a:bodyPr>
          <a:lstStyle/>
          <a:p>
            <a:pPr algn="ctr"/>
            <a:r>
              <a:rPr lang="en-GB" sz="1800" dirty="0">
                <a:solidFill>
                  <a:schemeClr val="tx1"/>
                </a:solidFill>
                <a:latin typeface="Arial Narrow" panose="020B0606020202030204" pitchFamily="34" charset="0"/>
                <a:hlinkClick r:id="rId4"/>
              </a:rPr>
              <a:t>http://</a:t>
            </a:r>
            <a:r>
              <a:rPr lang="en-GB" sz="1800" dirty="0" smtClean="0">
                <a:solidFill>
                  <a:schemeClr val="tx1"/>
                </a:solidFill>
                <a:latin typeface="Arial Narrow" panose="020B0606020202030204" pitchFamily="34" charset="0"/>
                <a:hlinkClick r:id="rId4"/>
              </a:rPr>
              <a:t>ec.europa.eu/enterprise/policies/industrial-competitiveness/monitoring-member-states/index_en.htm</a:t>
            </a:r>
            <a:r>
              <a:rPr lang="bg-BG" sz="1800" dirty="0" smtClean="0">
                <a:solidFill>
                  <a:schemeClr val="tx1"/>
                </a:solidFill>
                <a:latin typeface="Arial Narrow" panose="020B0606020202030204" pitchFamily="34" charset="0"/>
              </a:rPr>
              <a:t> </a:t>
            </a:r>
            <a:endParaRPr lang="en-GB" sz="1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47734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76042550"/>
              </p:ext>
            </p:extLst>
          </p:nvPr>
        </p:nvGraphicFramePr>
        <p:xfrm>
          <a:off x="467544" y="3501008"/>
          <a:ext cx="8352927" cy="328954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179512" y="1196752"/>
            <a:ext cx="8784976" cy="360040"/>
          </a:xfrm>
        </p:spPr>
        <p:txBody>
          <a:bodyPr/>
          <a:lstStyle/>
          <a:p>
            <a:pPr algn="ctr"/>
            <a:r>
              <a:rPr lang="bg-BG" sz="2400" dirty="0" smtClean="0">
                <a:latin typeface="Arial Narrow" panose="020B0606020202030204" pitchFamily="34" charset="0"/>
                <a:cs typeface="Times New Roman" panose="02020603050405020304" pitchFamily="18" charset="0"/>
              </a:rPr>
              <a:t>Намаляващ дял на промишлеността в БНП</a:t>
            </a:r>
            <a:endParaRPr lang="en-GB" sz="2400" dirty="0">
              <a:latin typeface="Arial Narrow" panose="020B0606020202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2A2B60-F3D9-4ECD-80BE-B79D480E42E3}" type="slidenum">
              <a:rPr lang="en-GB" smtClean="0">
                <a:solidFill>
                  <a:srgbClr val="000000"/>
                </a:solidFill>
              </a:rPr>
              <a:pPr>
                <a:defRPr/>
              </a:pPr>
              <a:t>2</a:t>
            </a:fld>
            <a:endParaRPr lang="en-GB">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767695119"/>
              </p:ext>
            </p:extLst>
          </p:nvPr>
        </p:nvGraphicFramePr>
        <p:xfrm>
          <a:off x="395536" y="1484784"/>
          <a:ext cx="8717793" cy="2160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0054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3528392" cy="4824536"/>
          </a:xfrm>
        </p:spPr>
        <p:style>
          <a:lnRef idx="2">
            <a:schemeClr val="accent3"/>
          </a:lnRef>
          <a:fillRef idx="1">
            <a:schemeClr val="lt1"/>
          </a:fillRef>
          <a:effectRef idx="0">
            <a:schemeClr val="accent3"/>
          </a:effectRef>
          <a:fontRef idx="minor">
            <a:schemeClr val="dk1"/>
          </a:fontRef>
        </p:style>
        <p:txBody>
          <a:bodyPr/>
          <a:lstStyle/>
          <a:p>
            <a:pPr marL="361950" indent="-361950">
              <a:buClrTx/>
              <a:buFont typeface="+mj-lt"/>
              <a:buAutoNum type="arabicPeriod"/>
            </a:pPr>
            <a:r>
              <a:rPr lang="bg-BG" sz="1800" i="0" dirty="0">
                <a:solidFill>
                  <a:srgbClr val="0F5494"/>
                </a:solidFill>
                <a:latin typeface="Times New Roman" panose="02020603050405020304" pitchFamily="18" charset="0"/>
                <a:ea typeface="+mj-ea"/>
                <a:cs typeface="Times New Roman" panose="02020603050405020304" pitchFamily="18" charset="0"/>
              </a:rPr>
              <a:t>От страна на подлагането</a:t>
            </a:r>
            <a:r>
              <a:rPr lang="en-GB" sz="1800" i="0" dirty="0">
                <a:solidFill>
                  <a:srgbClr val="0F5494"/>
                </a:solidFill>
                <a:latin typeface="Times New Roman" panose="02020603050405020304" pitchFamily="18" charset="0"/>
                <a:ea typeface="+mj-ea"/>
                <a:cs typeface="Times New Roman" panose="02020603050405020304" pitchFamily="18" charset="0"/>
              </a:rPr>
              <a:t>: </a:t>
            </a:r>
            <a:r>
              <a:rPr lang="bg-BG" sz="1800" i="0" dirty="0">
                <a:solidFill>
                  <a:srgbClr val="0F5494"/>
                </a:solidFill>
                <a:latin typeface="Times New Roman" panose="02020603050405020304" pitchFamily="18" charset="0"/>
                <a:ea typeface="+mj-ea"/>
                <a:cs typeface="Times New Roman" panose="02020603050405020304" pitchFamily="18" charset="0"/>
              </a:rPr>
              <a:t>по-висока производителност при промишлеността отколкото при услугите</a:t>
            </a:r>
          </a:p>
          <a:p>
            <a:pPr marL="361950" indent="-361950">
              <a:buClrTx/>
              <a:buFont typeface="+mj-lt"/>
              <a:buAutoNum type="arabicPeriod"/>
            </a:pPr>
            <a:r>
              <a:rPr lang="bg-BG" sz="1800" i="0" dirty="0">
                <a:solidFill>
                  <a:srgbClr val="0F5494"/>
                </a:solidFill>
                <a:latin typeface="Times New Roman" panose="02020603050405020304" pitchFamily="18" charset="0"/>
                <a:ea typeface="+mj-ea"/>
                <a:cs typeface="Times New Roman" panose="02020603050405020304" pitchFamily="18" charset="0"/>
              </a:rPr>
              <a:t>От страна на търсенето</a:t>
            </a:r>
            <a:r>
              <a:rPr lang="en-GB" sz="1800" i="0" dirty="0">
                <a:solidFill>
                  <a:srgbClr val="0F5494"/>
                </a:solidFill>
                <a:latin typeface="Times New Roman" panose="02020603050405020304" pitchFamily="18" charset="0"/>
                <a:ea typeface="+mj-ea"/>
                <a:cs typeface="Times New Roman" panose="02020603050405020304" pitchFamily="18" charset="0"/>
              </a:rPr>
              <a:t>: </a:t>
            </a:r>
            <a:r>
              <a:rPr lang="bg-BG" sz="1800" i="0" dirty="0">
                <a:solidFill>
                  <a:srgbClr val="0F5494"/>
                </a:solidFill>
                <a:latin typeface="Times New Roman" panose="02020603050405020304" pitchFamily="18" charset="0"/>
                <a:ea typeface="+mj-ea"/>
                <a:cs typeface="Times New Roman" panose="02020603050405020304" pitchFamily="18" charset="0"/>
              </a:rPr>
              <a:t>промени в търсенето поради различна ценова еластичност</a:t>
            </a:r>
            <a:endParaRPr lang="en-GB" sz="1800" i="0" dirty="0">
              <a:solidFill>
                <a:srgbClr val="0F5494"/>
              </a:solidFill>
              <a:latin typeface="Times New Roman" panose="02020603050405020304" pitchFamily="18" charset="0"/>
              <a:ea typeface="+mj-ea"/>
              <a:cs typeface="Times New Roman" panose="02020603050405020304" pitchFamily="18" charset="0"/>
            </a:endParaRPr>
          </a:p>
          <a:p>
            <a:pPr marL="361950" indent="-361950">
              <a:buClrTx/>
              <a:buFont typeface="+mj-lt"/>
              <a:buAutoNum type="arabicPeriod"/>
            </a:pPr>
            <a:r>
              <a:rPr lang="bg-BG" sz="1800" i="0" dirty="0">
                <a:solidFill>
                  <a:srgbClr val="0F5494"/>
                </a:solidFill>
                <a:latin typeface="Times New Roman" panose="02020603050405020304" pitchFamily="18" charset="0"/>
                <a:ea typeface="+mj-ea"/>
                <a:cs typeface="Times New Roman" panose="02020603050405020304" pitchFamily="18" charset="0"/>
              </a:rPr>
              <a:t>Нарастващото използване на услуги от пазара </a:t>
            </a:r>
          </a:p>
          <a:p>
            <a:pPr marL="361950" indent="-361950">
              <a:buClrTx/>
              <a:buFont typeface="+mj-lt"/>
              <a:buAutoNum type="arabicPeriod"/>
            </a:pPr>
            <a:r>
              <a:rPr lang="bg-BG" sz="1800" i="0" dirty="0">
                <a:solidFill>
                  <a:srgbClr val="0F5494"/>
                </a:solidFill>
                <a:latin typeface="Times New Roman" panose="02020603050405020304" pitchFamily="18" charset="0"/>
                <a:ea typeface="+mj-ea"/>
                <a:cs typeface="Times New Roman" panose="02020603050405020304" pitchFamily="18" charset="0"/>
              </a:rPr>
              <a:t>Ефектът от </a:t>
            </a:r>
            <a:r>
              <a:rPr lang="bg-BG" sz="1800" i="0" dirty="0" smtClean="0">
                <a:solidFill>
                  <a:srgbClr val="0F5494"/>
                </a:solidFill>
                <a:latin typeface="Times New Roman" panose="02020603050405020304" pitchFamily="18" charset="0"/>
                <a:ea typeface="+mj-ea"/>
                <a:cs typeface="Times New Roman" panose="02020603050405020304" pitchFamily="18" charset="0"/>
              </a:rPr>
              <a:t>пред-кризисните спекулативни мехури</a:t>
            </a:r>
            <a:r>
              <a:rPr lang="en-GB" sz="1800" i="0" dirty="0" smtClean="0">
                <a:solidFill>
                  <a:srgbClr val="0F5494"/>
                </a:solidFill>
                <a:latin typeface="Times New Roman" panose="02020603050405020304" pitchFamily="18" charset="0"/>
                <a:ea typeface="+mj-ea"/>
                <a:cs typeface="Times New Roman" panose="02020603050405020304" pitchFamily="18" charset="0"/>
              </a:rPr>
              <a:t> </a:t>
            </a:r>
            <a:r>
              <a:rPr lang="bg-BG" sz="1800" i="0" dirty="0">
                <a:solidFill>
                  <a:srgbClr val="0F5494"/>
                </a:solidFill>
                <a:latin typeface="Times New Roman" panose="02020603050405020304" pitchFamily="18" charset="0"/>
                <a:ea typeface="+mj-ea"/>
                <a:cs typeface="Times New Roman" panose="02020603050405020304" pitchFamily="18" charset="0"/>
              </a:rPr>
              <a:t>и силното въздействие на кризата върху промишлеността </a:t>
            </a:r>
          </a:p>
          <a:p>
            <a:pPr marL="361950" indent="-361950">
              <a:buClrTx/>
              <a:buFont typeface="+mj-lt"/>
              <a:buAutoNum type="arabicPeriod"/>
            </a:pPr>
            <a:r>
              <a:rPr lang="bg-BG" sz="1800" i="0" dirty="0">
                <a:solidFill>
                  <a:srgbClr val="0F5494"/>
                </a:solidFill>
                <a:latin typeface="Times New Roman" panose="02020603050405020304" pitchFamily="18" charset="0"/>
                <a:ea typeface="+mj-ea"/>
                <a:cs typeface="Times New Roman" panose="02020603050405020304" pitchFamily="18" charset="0"/>
              </a:rPr>
              <a:t>Появата на нови индустриални сили </a:t>
            </a:r>
            <a:endParaRPr lang="en-GB" sz="1800" i="0" dirty="0">
              <a:solidFill>
                <a:srgbClr val="0F5494"/>
              </a:solidFill>
              <a:latin typeface="Times New Roman" panose="02020603050405020304" pitchFamily="18" charset="0"/>
              <a:ea typeface="+mj-ea"/>
              <a:cs typeface="Times New Roman" panose="02020603050405020304" pitchFamily="18" charset="0"/>
            </a:endParaRPr>
          </a:p>
          <a:p>
            <a:pPr marL="457200" indent="-457200">
              <a:buClrTx/>
              <a:buFont typeface="+mj-lt"/>
              <a:buAutoNum type="arabicPeriod"/>
            </a:pPr>
            <a:endParaRPr lang="en-GB" sz="1700" b="1" i="0" dirty="0" smtClean="0">
              <a:solidFill>
                <a:schemeClr val="accent2">
                  <a:lumMod val="75000"/>
                </a:schemeClr>
              </a:solidFill>
              <a:latin typeface="Times New Roman" panose="02020603050405020304" pitchFamily="18" charset="0"/>
              <a:cs typeface="Times New Roman" panose="02020603050405020304" pitchFamily="18" charset="0"/>
            </a:endParaRPr>
          </a:p>
          <a:p>
            <a:pPr marL="457200" indent="-457200">
              <a:buClrTx/>
              <a:buFont typeface="+mj-lt"/>
              <a:buAutoNum type="arabicPeriod"/>
            </a:pPr>
            <a:endParaRPr lang="en-GB" sz="1700" b="1" i="0" dirty="0" smtClean="0">
              <a:latin typeface="Times New Roman" panose="02020603050405020304" pitchFamily="18" charset="0"/>
              <a:cs typeface="Times New Roman" panose="02020603050405020304" pitchFamily="18" charset="0"/>
            </a:endParaRPr>
          </a:p>
          <a:p>
            <a:pPr marL="457200" indent="-457200">
              <a:buClrTx/>
              <a:buFont typeface="+mj-lt"/>
              <a:buAutoNum type="arabicPeriod"/>
            </a:pPr>
            <a:endParaRPr lang="en-GB" sz="1700" b="1" i="0" dirty="0" smtClean="0">
              <a:latin typeface="Times New Roman" panose="02020603050405020304" pitchFamily="18" charset="0"/>
              <a:cs typeface="Times New Roman" panose="02020603050405020304" pitchFamily="18" charset="0"/>
            </a:endParaRPr>
          </a:p>
          <a:p>
            <a:pPr marL="457200" indent="-457200">
              <a:buAutoNum type="arabicPeriod"/>
            </a:pPr>
            <a:endParaRPr lang="en-GB" sz="1700" b="1" i="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ontent Placeholder 1"/>
          <p:cNvSpPr txBox="1">
            <a:spLocks/>
          </p:cNvSpPr>
          <p:nvPr/>
        </p:nvSpPr>
        <p:spPr bwMode="auto">
          <a:xfrm>
            <a:off x="3923928" y="2132856"/>
            <a:ext cx="4968552" cy="49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a:buClrTx/>
              <a:buFont typeface="+mj-lt"/>
              <a:buAutoNum type="arabicPeriod"/>
            </a:pPr>
            <a:endParaRPr lang="en-GB" b="1" i="0" kern="0" dirty="0" smtClean="0">
              <a:latin typeface="Arial Narrow" panose="020B0606020202030204" pitchFamily="34" charset="0"/>
            </a:endParaRPr>
          </a:p>
          <a:p>
            <a:pPr marL="457200" indent="-457200">
              <a:buFontTx/>
              <a:buAutoNum type="arabicPeriod"/>
            </a:pPr>
            <a:endParaRPr lang="en-GB" b="1" i="0" kern="0" dirty="0">
              <a:latin typeface="Arial Narrow" panose="020B0606020202030204" pitchFamily="34" charset="0"/>
            </a:endParaRPr>
          </a:p>
        </p:txBody>
      </p:sp>
      <p:grpSp>
        <p:nvGrpSpPr>
          <p:cNvPr id="4" name="Group 5"/>
          <p:cNvGrpSpPr>
            <a:grpSpLocks noChangeAspect="1"/>
          </p:cNvGrpSpPr>
          <p:nvPr/>
        </p:nvGrpSpPr>
        <p:grpSpPr bwMode="auto">
          <a:xfrm>
            <a:off x="3804991" y="1916832"/>
            <a:ext cx="5184576" cy="4121522"/>
            <a:chOff x="2245" y="1894"/>
            <a:chExt cx="3322" cy="2188"/>
          </a:xfrm>
        </p:grpSpPr>
        <p:sp>
          <p:nvSpPr>
            <p:cNvPr id="5" name="AutoShape 4"/>
            <p:cNvSpPr>
              <a:spLocks noChangeAspect="1" noChangeArrowheads="1" noTextEdit="1"/>
            </p:cNvSpPr>
            <p:nvPr/>
          </p:nvSpPr>
          <p:spPr bwMode="auto">
            <a:xfrm>
              <a:off x="2245" y="1894"/>
              <a:ext cx="3315"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30" y="1895"/>
              <a:ext cx="29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bg-BG" altLang="en-US" sz="1800" dirty="0">
                  <a:solidFill>
                    <a:srgbClr val="0F5494"/>
                  </a:solidFill>
                  <a:latin typeface="Times New Roman" panose="02020603050405020304" pitchFamily="18" charset="0"/>
                  <a:ea typeface="+mj-ea"/>
                  <a:cs typeface="Times New Roman" panose="02020603050405020304" pitchFamily="18" charset="0"/>
                </a:rPr>
                <a:t>Дял в световното </a:t>
              </a:r>
              <a:r>
                <a:rPr lang="bg-BG" altLang="en-US" sz="1800" dirty="0" smtClean="0">
                  <a:solidFill>
                    <a:srgbClr val="0F5494"/>
                  </a:solidFill>
                  <a:latin typeface="Times New Roman" panose="02020603050405020304" pitchFamily="18" charset="0"/>
                  <a:ea typeface="+mj-ea"/>
                  <a:cs typeface="Times New Roman" panose="02020603050405020304" pitchFamily="18" charset="0"/>
                </a:rPr>
                <a:t>промишлено производство</a:t>
              </a:r>
              <a:endParaRPr lang="en-US" altLang="en-US" sz="1800" dirty="0">
                <a:solidFill>
                  <a:srgbClr val="0F5494"/>
                </a:solidFill>
                <a:latin typeface="Times New Roman" panose="02020603050405020304" pitchFamily="18" charset="0"/>
                <a:ea typeface="+mj-ea"/>
                <a:cs typeface="Times New Roman" panose="02020603050405020304" pitchFamily="18" charset="0"/>
              </a:endParaRPr>
            </a:p>
          </p:txBody>
        </p:sp>
        <p:sp>
          <p:nvSpPr>
            <p:cNvPr id="9" name="Rectangle 7"/>
            <p:cNvSpPr>
              <a:spLocks noChangeArrowheads="1"/>
            </p:cNvSpPr>
            <p:nvPr/>
          </p:nvSpPr>
          <p:spPr bwMode="auto">
            <a:xfrm>
              <a:off x="4678" y="1895"/>
              <a:ext cx="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8"/>
            <p:cNvSpPr>
              <a:spLocks noChangeArrowheads="1"/>
            </p:cNvSpPr>
            <p:nvPr/>
          </p:nvSpPr>
          <p:spPr bwMode="auto">
            <a:xfrm>
              <a:off x="2245" y="3899"/>
              <a:ext cx="191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1"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Source: UN National Accounts Main Aggregates Database</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4127" y="3899"/>
              <a:ext cx="2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8"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245" y="2102"/>
              <a:ext cx="3322"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txBox="1">
            <a:spLocks/>
          </p:cNvSpPr>
          <p:nvPr/>
        </p:nvSpPr>
        <p:spPr bwMode="auto">
          <a:xfrm>
            <a:off x="691952" y="1196752"/>
            <a:ext cx="822960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bg-BG" sz="2400" kern="0" dirty="0" smtClean="0">
                <a:latin typeface="Arial Narrow" panose="020B0606020202030204" pitchFamily="34" charset="0"/>
                <a:cs typeface="Times New Roman" panose="02020603050405020304" pitchFamily="18" charset="0"/>
              </a:rPr>
              <a:t>Защо намалява делът на промишлеността</a:t>
            </a:r>
            <a:r>
              <a:rPr lang="en-GB" sz="2400" kern="0" dirty="0" smtClean="0">
                <a:latin typeface="Arial Narrow" panose="020B0606020202030204" pitchFamily="34" charset="0"/>
                <a:cs typeface="Times New Roman" panose="02020603050405020304" pitchFamily="18" charset="0"/>
              </a:rPr>
              <a:t>?</a:t>
            </a:r>
            <a:endParaRPr lang="en-GB" sz="2400" kern="0" dirty="0">
              <a:latin typeface="Arial Narrow" panose="020B0606020202030204" pitchFamily="34" charset="0"/>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pPr>
              <a:defRPr/>
            </a:pPr>
            <a:fld id="{722A2B60-F3D9-4ECD-80BE-B79D480E42E3}"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416874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2A2B60-F3D9-4ECD-80BE-B79D480E42E3}" type="slidenum">
              <a:rPr lang="en-GB" smtClean="0">
                <a:solidFill>
                  <a:srgbClr val="000000"/>
                </a:solidFill>
              </a:rPr>
              <a:pPr>
                <a:defRPr/>
              </a:pPr>
              <a:t>4</a:t>
            </a:fld>
            <a:endParaRPr lang="en-GB">
              <a:solidFill>
                <a:srgbClr val="000000"/>
              </a:solidFill>
            </a:endParaRPr>
          </a:p>
        </p:txBody>
      </p:sp>
      <p:sp>
        <p:nvSpPr>
          <p:cNvPr id="7" name="Title 1"/>
          <p:cNvSpPr>
            <a:spLocks noGrp="1"/>
          </p:cNvSpPr>
          <p:nvPr>
            <p:ph type="title"/>
          </p:nvPr>
        </p:nvSpPr>
        <p:spPr>
          <a:xfrm>
            <a:off x="179512" y="1052737"/>
            <a:ext cx="8640960" cy="720080"/>
          </a:xfrm>
        </p:spPr>
        <p:txBody>
          <a:bodyPr/>
          <a:lstStyle/>
          <a:p>
            <a:pPr algn="ctr"/>
            <a:r>
              <a:rPr lang="bg-BG" sz="2400" dirty="0" smtClean="0">
                <a:latin typeface="Arial Narrow" panose="020B0606020202030204" pitchFamily="34" charset="0"/>
                <a:cs typeface="Times New Roman" panose="02020603050405020304" pitchFamily="18" charset="0"/>
              </a:rPr>
              <a:t>Сравнителни предимства на ЕС по отрасли 2007 - 2011</a:t>
            </a:r>
            <a:endParaRPr lang="en-GB" sz="2400" dirty="0">
              <a:latin typeface="Arial Narrow" panose="020B0606020202030204" pitchFamily="34" charset="0"/>
              <a:cs typeface="Times New Roman" panose="02020603050405020304" pitchFamily="18" charset="0"/>
            </a:endParaRP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676456"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3"/>
          <p:cNvCxnSpPr>
            <a:cxnSpLocks noChangeShapeType="1"/>
          </p:cNvCxnSpPr>
          <p:nvPr/>
        </p:nvCxnSpPr>
        <p:spPr bwMode="auto">
          <a:xfrm>
            <a:off x="1187624" y="3317642"/>
            <a:ext cx="7560840" cy="0"/>
          </a:xfrm>
          <a:prstGeom prst="line">
            <a:avLst/>
          </a:prstGeom>
          <a:noFill/>
          <a:ln w="38100" algn="ctr">
            <a:solidFill>
              <a:srgbClr val="C00000"/>
            </a:solidFill>
            <a:round/>
            <a:headEnd/>
            <a:tailEnd/>
          </a:ln>
        </p:spPr>
      </p:cxnSp>
    </p:spTree>
    <p:extLst>
      <p:ext uri="{BB962C8B-B14F-4D97-AF65-F5344CB8AC3E}">
        <p14:creationId xmlns:p14="http://schemas.microsoft.com/office/powerpoint/2010/main" val="144379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hart 8"/>
          <p:cNvGraphicFramePr>
            <a:graphicFrameLocks/>
          </p:cNvGraphicFramePr>
          <p:nvPr/>
        </p:nvGraphicFramePr>
        <p:xfrm>
          <a:off x="228600" y="2133600"/>
          <a:ext cx="4392613" cy="4033838"/>
        </p:xfrm>
        <a:graphic>
          <a:graphicData uri="http://schemas.openxmlformats.org/presentationml/2006/ole">
            <mc:AlternateContent xmlns:mc="http://schemas.openxmlformats.org/markup-compatibility/2006">
              <mc:Choice xmlns:v="urn:schemas-microsoft-com:vml" Requires="v">
                <p:oleObj spid="_x0000_s1042" r:id="rId4" imgW="4395597" imgH="4035902" progId="Excel.Chart.8">
                  <p:embed/>
                </p:oleObj>
              </mc:Choice>
              <mc:Fallback>
                <p:oleObj r:id="rId4" imgW="4395597" imgH="403590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33600"/>
                        <a:ext cx="4392613" cy="403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txBox="1">
            <a:spLocks/>
          </p:cNvSpPr>
          <p:nvPr/>
        </p:nvSpPr>
        <p:spPr bwMode="auto">
          <a:xfrm>
            <a:off x="4679950" y="1268760"/>
            <a:ext cx="4464050" cy="826740"/>
          </a:xfrm>
          <a:prstGeom prst="rect">
            <a:avLst/>
          </a:prstGeom>
          <a:noFill/>
          <a:ln>
            <a:noFill/>
          </a:ln>
          <a:effectLs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bg-BG" sz="1800" kern="0" dirty="0" smtClean="0">
                <a:latin typeface="+mn-lt"/>
                <a:cs typeface="Times New Roman" panose="02020603050405020304" pitchFamily="18" charset="0"/>
              </a:rPr>
              <a:t>Дял на домашното производство във високо технологичния износ</a:t>
            </a:r>
            <a:endParaRPr lang="en-GB" sz="1800" kern="0" dirty="0">
              <a:latin typeface="+mn-lt"/>
              <a:cs typeface="Times New Roman" panose="02020603050405020304" pitchFamily="18" charset="0"/>
            </a:endParaRPr>
          </a:p>
        </p:txBody>
      </p:sp>
      <p:sp>
        <p:nvSpPr>
          <p:cNvPr id="2" name="Title 1"/>
          <p:cNvSpPr>
            <a:spLocks noGrp="1"/>
          </p:cNvSpPr>
          <p:nvPr>
            <p:ph type="title"/>
          </p:nvPr>
        </p:nvSpPr>
        <p:spPr>
          <a:xfrm>
            <a:off x="323528" y="1371600"/>
            <a:ext cx="4356422" cy="647700"/>
          </a:xfrm>
          <a:extLst/>
        </p:spPr>
        <p:txBody>
          <a:bodyPr/>
          <a:lstStyle/>
          <a:p>
            <a:pPr algn="ctr">
              <a:defRPr/>
            </a:pPr>
            <a:r>
              <a:rPr lang="bg-BG" sz="1800" dirty="0" smtClean="0">
                <a:latin typeface="+mn-lt"/>
                <a:cs typeface="Times New Roman" panose="02020603050405020304" pitchFamily="18" charset="0"/>
              </a:rPr>
              <a:t>Дял на вносните компоненти в износа</a:t>
            </a:r>
            <a:endParaRPr lang="en-GB" sz="1800" dirty="0">
              <a:latin typeface="+mn-lt"/>
              <a:cs typeface="Times New Roman" panose="02020603050405020304" pitchFamily="18" charset="0"/>
            </a:endParaRPr>
          </a:p>
        </p:txBody>
      </p:sp>
      <p:sp>
        <p:nvSpPr>
          <p:cNvPr id="24586" name="Slide Number Placeholder 6"/>
          <p:cNvSpPr>
            <a:spLocks noGrp="1"/>
          </p:cNvSpPr>
          <p:nvPr>
            <p:ph type="sldNum" sz="quarter" idx="12"/>
          </p:nvPr>
        </p:nvSpPr>
        <p:spPr>
          <a:noFill/>
          <a:ln>
            <a:miter lim="800000"/>
            <a:headEnd/>
            <a:tailEnd/>
          </a:ln>
        </p:spPr>
        <p:txBody>
          <a:bodyPr/>
          <a:lstStyle/>
          <a:p>
            <a:fld id="{5B196128-3068-4AC0-BE57-2549635C59FD}" type="slidenum">
              <a:rPr lang="en-GB" smtClean="0">
                <a:cs typeface="Arial" charset="0"/>
              </a:rPr>
              <a:pPr/>
              <a:t>5</a:t>
            </a:fld>
            <a:endParaRPr lang="en-GB" smtClean="0">
              <a:cs typeface="Arial" charset="0"/>
            </a:endParaRPr>
          </a:p>
        </p:txBody>
      </p:sp>
      <p:graphicFrame>
        <p:nvGraphicFramePr>
          <p:cNvPr id="24583" name="Content Placeholder 7"/>
          <p:cNvGraphicFramePr>
            <a:graphicFrameLocks/>
          </p:cNvGraphicFramePr>
          <p:nvPr/>
        </p:nvGraphicFramePr>
        <p:xfrm>
          <a:off x="4679950" y="2135188"/>
          <a:ext cx="4464050" cy="3960812"/>
        </p:xfrm>
        <a:graphic>
          <a:graphicData uri="http://schemas.openxmlformats.org/presentationml/2006/ole">
            <mc:AlternateContent xmlns:mc="http://schemas.openxmlformats.org/markup-compatibility/2006">
              <mc:Choice xmlns:v="urn:schemas-microsoft-com:vml" Requires="v">
                <p:oleObj spid="_x0000_s1043" r:id="rId6" imgW="4462659" imgH="3962743" progId="Excel.Chart.8">
                  <p:embed/>
                </p:oleObj>
              </mc:Choice>
              <mc:Fallback>
                <p:oleObj r:id="rId6" imgW="4462659" imgH="396274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2135188"/>
                        <a:ext cx="4464050" cy="396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646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776FA56C-908A-4CBD-BA10-E4D58F4D0D69}" type="slidenum">
              <a:rPr lang="en-GB" smtClean="0"/>
              <a:pPr>
                <a:defRPr/>
              </a:pPr>
              <a:t>6</a:t>
            </a:fld>
            <a:endParaRPr lang="en-GB"/>
          </a:p>
        </p:txBody>
      </p:sp>
      <p:sp>
        <p:nvSpPr>
          <p:cNvPr id="4" name="Title 3"/>
          <p:cNvSpPr>
            <a:spLocks noGrp="1"/>
          </p:cNvSpPr>
          <p:nvPr>
            <p:ph type="title"/>
          </p:nvPr>
        </p:nvSpPr>
        <p:spPr>
          <a:xfrm>
            <a:off x="191438" y="1268760"/>
            <a:ext cx="8928992" cy="576064"/>
          </a:xfrm>
        </p:spPr>
        <p:txBody>
          <a:bodyPr/>
          <a:lstStyle/>
          <a:p>
            <a:pPr algn="ctr"/>
            <a:r>
              <a:rPr lang="bg-BG" sz="2400" dirty="0" smtClean="0">
                <a:latin typeface="Arial Narrow" panose="020B0606020202030204" pitchFamily="34" charset="0"/>
                <a:cs typeface="Times New Roman" panose="02020603050405020304" pitchFamily="18" charset="0"/>
              </a:rPr>
              <a:t>Пазарни дялове по промишлени отрасли  в добавената стойност (горен панел) и промените в него (в % пункта) 1995-2011</a:t>
            </a:r>
            <a:endParaRPr lang="bg-BG" sz="2400" dirty="0">
              <a:latin typeface="Arial Narrow" panose="020B0606020202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828092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04333"/>
            <a:ext cx="8352928"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356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9144000" cy="864096"/>
          </a:xfrm>
        </p:spPr>
        <p:txBody>
          <a:bodyPr/>
          <a:lstStyle/>
          <a:p>
            <a:pPr algn="ctr"/>
            <a:r>
              <a:rPr lang="bg-BG" sz="2400" dirty="0" smtClean="0">
                <a:latin typeface="Arial Narrow" panose="020B0606020202030204" pitchFamily="34" charset="0"/>
                <a:cs typeface="Times New Roman" panose="02020603050405020304" pitchFamily="18" charset="0"/>
              </a:rPr>
              <a:t>Индекс на производителността на ЕС спрямо</a:t>
            </a:r>
            <a:br>
              <a:rPr lang="bg-BG" sz="2400" dirty="0" smtClean="0">
                <a:latin typeface="Arial Narrow" panose="020B0606020202030204" pitchFamily="34" charset="0"/>
                <a:cs typeface="Times New Roman" panose="02020603050405020304" pitchFamily="18" charset="0"/>
              </a:rPr>
            </a:br>
            <a:r>
              <a:rPr lang="bg-BG" sz="2400" dirty="0" smtClean="0">
                <a:latin typeface="Arial Narrow" panose="020B0606020202030204" pitchFamily="34" charset="0"/>
                <a:cs typeface="Times New Roman" panose="02020603050405020304" pitchFamily="18" charset="0"/>
              </a:rPr>
              <a:t>САЩ и Япония </a:t>
            </a:r>
            <a:r>
              <a:rPr lang="en-GB" sz="2400" dirty="0" smtClean="0">
                <a:latin typeface="Arial Narrow" panose="020B0606020202030204" pitchFamily="34" charset="0"/>
                <a:cs typeface="Times New Roman" panose="02020603050405020304" pitchFamily="18" charset="0"/>
              </a:rPr>
              <a:t>(1995=100)</a:t>
            </a:r>
            <a:endParaRPr lang="en-GB" sz="2400" dirty="0">
              <a:latin typeface="Arial Narrow" panose="020B0606020202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GB" i="1" dirty="0" smtClean="0"/>
          </a:p>
          <a:p>
            <a:endParaRPr lang="en-GB" i="1" dirty="0"/>
          </a:p>
          <a:p>
            <a:endParaRPr lang="en-GB" i="1" dirty="0" smtClean="0"/>
          </a:p>
          <a:p>
            <a:endParaRPr lang="en-GB" i="1" dirty="0"/>
          </a:p>
          <a:p>
            <a:endParaRPr lang="en-GB" i="1" dirty="0" smtClean="0"/>
          </a:p>
          <a:p>
            <a:endParaRPr lang="en-GB" sz="1800" i="1" dirty="0" smtClean="0"/>
          </a:p>
          <a:p>
            <a:endParaRPr lang="en-GB" sz="1800" i="1" dirty="0"/>
          </a:p>
          <a:p>
            <a:pPr marL="0" indent="0">
              <a:buNone/>
            </a:pPr>
            <a:endParaRPr lang="en-GB" sz="1600" dirty="0" smtClean="0"/>
          </a:p>
          <a:p>
            <a:pPr marL="0" indent="0">
              <a:buNone/>
            </a:pPr>
            <a:endParaRPr lang="en-GB" sz="1600" dirty="0"/>
          </a:p>
          <a:p>
            <a:pPr marL="0" indent="0">
              <a:buNone/>
            </a:pPr>
            <a:endParaRPr lang="en-GB" sz="1600" dirty="0" smtClean="0"/>
          </a:p>
          <a:p>
            <a:pPr marL="0" indent="0">
              <a:buNone/>
            </a:pPr>
            <a:r>
              <a:rPr lang="bg-BG" sz="1600" i="1" dirty="0" smtClean="0">
                <a:latin typeface="Times New Roman" panose="02020603050405020304" pitchFamily="18" charset="0"/>
                <a:cs typeface="Times New Roman" panose="02020603050405020304" pitchFamily="18" charset="0"/>
              </a:rPr>
              <a:t>Източник</a:t>
            </a:r>
            <a:r>
              <a:rPr lang="en-GB" sz="1600" i="1" dirty="0" smtClean="0">
                <a:latin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cs typeface="Times New Roman" panose="02020603050405020304" pitchFamily="18" charset="0"/>
              </a:rPr>
              <a:t>The Conference Board Total Economy Database </a:t>
            </a:r>
            <a:r>
              <a:rPr lang="bg-BG" sz="1600" i="1" dirty="0" smtClean="0">
                <a:latin typeface="Times New Roman" panose="02020603050405020304" pitchFamily="18" charset="0"/>
                <a:cs typeface="Times New Roman" panose="02020603050405020304" pitchFamily="18" charset="0"/>
              </a:rPr>
              <a:t>и собствени изчисления</a:t>
            </a:r>
            <a:endParaRPr lang="en-GB" sz="1600" i="1" dirty="0">
              <a:latin typeface="Times New Roman" panose="02020603050405020304" pitchFamily="18" charset="0"/>
              <a:cs typeface="Times New Roman" panose="02020603050405020304" pitchFamily="18" charset="0"/>
            </a:endParaRPr>
          </a:p>
          <a:p>
            <a:pPr marL="0" indent="0">
              <a:buNone/>
            </a:pPr>
            <a:r>
              <a:rPr lang="en-GB" dirty="0"/>
              <a:t/>
            </a:r>
            <a:br>
              <a:rPr lang="en-GB" dirty="0"/>
            </a:br>
            <a:endParaRPr lang="en-GB" dirty="0"/>
          </a:p>
        </p:txBody>
      </p:sp>
      <p:pic>
        <p:nvPicPr>
          <p:cNvPr id="4" name="Picture 3"/>
          <p:cNvPicPr/>
          <p:nvPr/>
        </p:nvPicPr>
        <p:blipFill>
          <a:blip r:embed="rId3" cstate="print"/>
          <a:srcRect/>
          <a:stretch>
            <a:fillRect/>
          </a:stretch>
        </p:blipFill>
        <p:spPr bwMode="auto">
          <a:xfrm>
            <a:off x="827583" y="2060848"/>
            <a:ext cx="7488833" cy="403244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6FA56C-908A-4CBD-BA10-E4D58F4D0D69}" type="slidenum">
              <a:rPr lang="en-GB" smtClean="0"/>
              <a:pPr>
                <a:defRPr/>
              </a:pPr>
              <a:t>7</a:t>
            </a:fld>
            <a:endParaRPr lang="en-GB"/>
          </a:p>
        </p:txBody>
      </p:sp>
    </p:spTree>
    <p:extLst>
      <p:ext uri="{BB962C8B-B14F-4D97-AF65-F5344CB8AC3E}">
        <p14:creationId xmlns:p14="http://schemas.microsoft.com/office/powerpoint/2010/main" val="2626639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744"/>
            <a:ext cx="9144000" cy="576064"/>
          </a:xfrm>
        </p:spPr>
        <p:txBody>
          <a:bodyPr/>
          <a:lstStyle/>
          <a:p>
            <a:pPr algn="ctr"/>
            <a:r>
              <a:rPr lang="bg-BG" sz="2400" dirty="0" smtClean="0">
                <a:latin typeface="Arial Narrow" panose="020B0606020202030204" pitchFamily="34" charset="0"/>
                <a:cs typeface="Times New Roman" panose="02020603050405020304" pitchFamily="18" charset="0"/>
              </a:rPr>
              <a:t>Фактори за ръста на </a:t>
            </a:r>
            <a:r>
              <a:rPr lang="bg-BG" sz="2400" dirty="0" smtClean="0">
                <a:latin typeface="Arial Narrow" panose="020B0606020202030204" pitchFamily="34" charset="0"/>
                <a:cs typeface="Times New Roman" panose="02020603050405020304" pitchFamily="18" charset="0"/>
              </a:rPr>
              <a:t>производителността в ЕС и САЩ, 19</a:t>
            </a:r>
            <a:r>
              <a:rPr lang="en-GB" sz="2400" dirty="0" smtClean="0">
                <a:latin typeface="Arial Narrow" panose="020B0606020202030204" pitchFamily="34" charset="0"/>
                <a:cs typeface="Times New Roman" panose="02020603050405020304" pitchFamily="18" charset="0"/>
              </a:rPr>
              <a:t>95-2012</a:t>
            </a:r>
            <a:endParaRPr lang="en-GB" sz="2400" dirty="0">
              <a:latin typeface="Arial Narrow" panose="020B0606020202030204" pitchFamily="34" charset="0"/>
              <a:cs typeface="Times New Roman" panose="02020603050405020304" pitchFamily="18" charset="0"/>
            </a:endParaRPr>
          </a:p>
        </p:txBody>
      </p:sp>
      <p:pic>
        <p:nvPicPr>
          <p:cNvPr id="4" name="Content Placeholder 3"/>
          <p:cNvPicPr>
            <a:picLocks noGrp="1"/>
          </p:cNvPicPr>
          <p:nvPr>
            <p:ph idx="1"/>
          </p:nvPr>
        </p:nvPicPr>
        <p:blipFill>
          <a:blip r:embed="rId3" cstate="print"/>
          <a:srcRect/>
          <a:stretch>
            <a:fillRect/>
          </a:stretch>
        </p:blipFill>
        <p:spPr bwMode="auto">
          <a:xfrm>
            <a:off x="251520" y="1844824"/>
            <a:ext cx="4320479" cy="4353868"/>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4572000" y="1844824"/>
            <a:ext cx="4320480" cy="4392487"/>
          </a:xfrm>
          <a:prstGeom prst="rect">
            <a:avLst/>
          </a:prstGeom>
          <a:noFill/>
          <a:ln w="9525">
            <a:noFill/>
            <a:miter lim="800000"/>
            <a:headEnd/>
            <a:tailEnd/>
          </a:ln>
        </p:spPr>
      </p:pic>
      <p:sp>
        <p:nvSpPr>
          <p:cNvPr id="6" name="Rectangle 5"/>
          <p:cNvSpPr/>
          <p:nvPr/>
        </p:nvSpPr>
        <p:spPr>
          <a:xfrm>
            <a:off x="395536" y="6237311"/>
            <a:ext cx="4572000" cy="338554"/>
          </a:xfrm>
          <a:prstGeom prst="rect">
            <a:avLst/>
          </a:prstGeom>
        </p:spPr>
        <p:txBody>
          <a:bodyPr>
            <a:spAutoFit/>
          </a:bodyPr>
          <a:lstStyle/>
          <a:p>
            <a:r>
              <a:rPr lang="bg-BG" sz="1600" b="0" i="1" dirty="0" smtClean="0">
                <a:solidFill>
                  <a:srgbClr val="0F5494"/>
                </a:solidFill>
                <a:latin typeface="Times New Roman" panose="02020603050405020304" pitchFamily="18" charset="0"/>
                <a:cs typeface="Times New Roman" panose="02020603050405020304" pitchFamily="18" charset="0"/>
              </a:rPr>
              <a:t>Източник</a:t>
            </a:r>
            <a:r>
              <a:rPr lang="en-GB" sz="1600" b="0" i="1" dirty="0" smtClean="0">
                <a:solidFill>
                  <a:srgbClr val="0F5494"/>
                </a:solidFill>
                <a:latin typeface="Times New Roman" panose="02020603050405020304" pitchFamily="18" charset="0"/>
                <a:cs typeface="Times New Roman" panose="02020603050405020304" pitchFamily="18" charset="0"/>
              </a:rPr>
              <a:t>: </a:t>
            </a:r>
            <a:r>
              <a:rPr lang="en-GB" sz="1600" b="0" i="1" dirty="0">
                <a:solidFill>
                  <a:srgbClr val="0F5494"/>
                </a:solidFill>
                <a:latin typeface="Times New Roman" panose="02020603050405020304" pitchFamily="18" charset="0"/>
                <a:cs typeface="Times New Roman" panose="02020603050405020304" pitchFamily="18" charset="0"/>
              </a:rPr>
              <a:t>EUKLEMS </a:t>
            </a:r>
            <a:r>
              <a:rPr lang="bg-BG" sz="1600" b="0" i="1" dirty="0" smtClean="0">
                <a:solidFill>
                  <a:srgbClr val="0F5494"/>
                </a:solidFill>
                <a:latin typeface="Times New Roman" panose="02020603050405020304" pitchFamily="18" charset="0"/>
                <a:cs typeface="Times New Roman" panose="02020603050405020304" pitchFamily="18" charset="0"/>
              </a:rPr>
              <a:t>и собствени изчисления</a:t>
            </a:r>
            <a:endParaRPr lang="en-GB" sz="1600" b="0" i="1" dirty="0">
              <a:solidFill>
                <a:srgbClr val="0F5494"/>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76FA56C-908A-4CBD-BA10-E4D58F4D0D69}" type="slidenum">
              <a:rPr lang="en-GB" smtClean="0"/>
              <a:pPr>
                <a:defRPr/>
              </a:pPr>
              <a:t>8</a:t>
            </a:fld>
            <a:endParaRPr lang="en-GB"/>
          </a:p>
        </p:txBody>
      </p:sp>
    </p:spTree>
    <p:extLst>
      <p:ext uri="{BB962C8B-B14F-4D97-AF65-F5344CB8AC3E}">
        <p14:creationId xmlns:p14="http://schemas.microsoft.com/office/powerpoint/2010/main" val="78866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124744"/>
            <a:ext cx="9144000" cy="575394"/>
          </a:xfrm>
        </p:spPr>
        <p:txBody>
          <a:bodyPr/>
          <a:lstStyle/>
          <a:p>
            <a:pPr indent="0" algn="ctr" eaLnBrk="1" hangingPunct="1"/>
            <a:r>
              <a:rPr lang="bg-BG" sz="2000" dirty="0" smtClean="0">
                <a:latin typeface="Times New Roman" panose="02020603050405020304" pitchFamily="18" charset="0"/>
                <a:cs typeface="Times New Roman" panose="02020603050405020304" pitchFamily="18" charset="0"/>
              </a:rPr>
              <a:t>Дял на заявленията за патенти </a:t>
            </a:r>
            <a:endParaRPr lang="en-GB" sz="2000" dirty="0" smtClean="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16594"/>
            <a:ext cx="8229600" cy="3080574"/>
          </a:xfrm>
          <a:prstGeom prst="rect">
            <a:avLst/>
          </a:prstGeom>
          <a:noFill/>
          <a:ln>
            <a:noFill/>
          </a:ln>
        </p:spPr>
      </p:pic>
      <p:sp>
        <p:nvSpPr>
          <p:cNvPr id="2" name="Slide Number Placeholder 1"/>
          <p:cNvSpPr>
            <a:spLocks noGrp="1"/>
          </p:cNvSpPr>
          <p:nvPr>
            <p:ph type="sldNum" sz="quarter" idx="12"/>
          </p:nvPr>
        </p:nvSpPr>
        <p:spPr/>
        <p:txBody>
          <a:bodyPr/>
          <a:lstStyle/>
          <a:p>
            <a:pPr>
              <a:defRPr/>
            </a:pPr>
            <a:fld id="{722A2B60-F3D9-4ECD-80BE-B79D480E42E3}"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101217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6830</TotalTime>
  <Words>1466</Words>
  <Application>Microsoft Office PowerPoint</Application>
  <PresentationFormat>On-screen Show (4:3)</PresentationFormat>
  <Paragraphs>208</Paragraphs>
  <Slides>17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5_Slide_Master</vt:lpstr>
      <vt:lpstr>Microsoft Excel Chart</vt:lpstr>
      <vt:lpstr>Европейски доклад за конкурентоспособността 2013</vt:lpstr>
      <vt:lpstr>Намаляващ дял на промишлеността в БНП</vt:lpstr>
      <vt:lpstr>PowerPoint Presentation</vt:lpstr>
      <vt:lpstr>Сравнителни предимства на ЕС по отрасли 2007 - 2011</vt:lpstr>
      <vt:lpstr>Дял на вносните компоненти в износа</vt:lpstr>
      <vt:lpstr>Пазарни дялове по промишлени отрасли  в добавената стойност (горен панел) и промените в него (в % пункта) 1995-2011</vt:lpstr>
      <vt:lpstr>Индекс на производителността на ЕС спрямо САЩ и Япония (1995=100)</vt:lpstr>
      <vt:lpstr>Фактори за ръста на производителността в ЕС и САЩ, 1995-2012</vt:lpstr>
      <vt:lpstr>Дял на заявленията за патенти </vt:lpstr>
      <vt:lpstr>Позиция на ЕС в производството на продукти, основани на ключови технологии </vt:lpstr>
      <vt:lpstr>Изводи за европейската индустриална политиката</vt:lpstr>
      <vt:lpstr>Българските измерения</vt:lpstr>
      <vt:lpstr>Българските измерения?</vt:lpstr>
      <vt:lpstr>Цени на електричеството (средни предприятия без ДДС) 2007 - 2012</vt:lpstr>
      <vt:lpstr>Енергоемкост на промишленото производство 2007 - 2011</vt:lpstr>
      <vt:lpstr>Българските измерения</vt:lpstr>
      <vt:lpstr>Благодаря за вниманието Докладите на английски са достъпни  на  http://ec.europa.eu/enterprise/policies/industrial-competitiveness/competitiveness-analysis/european-competitiveness-report/index_en.htm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ENTR</cp:lastModifiedBy>
  <cp:revision>315</cp:revision>
  <cp:lastPrinted>2013-10-23T15:44:05Z</cp:lastPrinted>
  <dcterms:created xsi:type="dcterms:W3CDTF">2011-10-28T10:25:18Z</dcterms:created>
  <dcterms:modified xsi:type="dcterms:W3CDTF">2013-10-23T15:53:07Z</dcterms:modified>
</cp:coreProperties>
</file>