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67" r:id="rId3"/>
    <p:sldId id="269" r:id="rId4"/>
    <p:sldId id="279" r:id="rId5"/>
    <p:sldId id="273" r:id="rId6"/>
    <p:sldId id="280" r:id="rId7"/>
    <p:sldId id="281" r:id="rId8"/>
    <p:sldId id="286" r:id="rId9"/>
    <p:sldId id="284" r:id="rId10"/>
    <p:sldId id="283" r:id="rId11"/>
    <p:sldId id="285" r:id="rId12"/>
    <p:sldId id="28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42" autoAdjust="0"/>
  </p:normalViewPr>
  <p:slideViewPr>
    <p:cSldViewPr>
      <p:cViewPr varScale="1">
        <p:scale>
          <a:sx n="59" d="100"/>
          <a:sy n="5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E2830E2-E21D-44A2-B5EB-D4065B9E3E44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F0CF4AD-AD58-4420-A4A9-78C512E4FD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F5585-9588-47B9-9935-E9283D6B018A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EB87D-6F7B-4011-A0AD-B9E40F007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1C11F5-C9D0-4E15-A1FD-1B06D7179F9B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BAC0B-C077-4777-AF3F-60B3F7E48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5BC76-E3FC-4DE9-A925-4C01AB129FF0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12643-A862-4E6E-933D-A4280EAD0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5F46F-D091-4009-90DA-5D5D3627A3A9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7BB4A-2DED-4049-9D13-1D61CB329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55BA5F-79D9-4F27-AD49-3620BF8F00AF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FDFC2-2FB7-4010-B717-61C916FB3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A9BFB9-EDF4-4849-A721-CC714FD70E03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86DEC-3214-4EBF-9265-464C63733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216661-A800-400E-92A4-60FAF2AA58A6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473BB-F006-496F-939C-347DA9BE61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FB1A3-0E0B-4535-B239-C26AA17C548D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025DC-0212-487A-9627-74A8E233B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3EA96A-721F-4817-AFC2-3BD099F32694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4C379-0688-4A7C-B7A8-D61C4EAC5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0C1D1-7205-43E4-8DA0-99077DBB89D4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BDD0-2619-424F-A06F-C9D6F8490A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EF9EA1-95AC-42CD-AAF8-3A8B9AB621A8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403E4-5A59-452E-8A49-2BD7622DE0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A2210CB-7963-46D0-9B5B-CD5BEBEC15B7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0250670-A341-44F8-BF9A-E2D5C70E30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" Type="http://schemas.openxmlformats.org/officeDocument/2006/relationships/image" Target="../media/image1.jpeg"/><Relationship Id="rId16" Type="http://schemas.openxmlformats.org/officeDocument/2006/relationships/image" Target="../media/image16.jpe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cbr.com/" TargetMode="External"/><Relationship Id="rId2" Type="http://schemas.openxmlformats.org/officeDocument/2006/relationships/hyperlink" Target="mailto:doru.dragomir@bccbr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mtClean="0">
                <a:solidFill>
                  <a:srgbClr val="002060"/>
                </a:solidFill>
              </a:rPr>
              <a:t>         </a:t>
            </a:r>
            <a:r>
              <a:rPr lang="en-US" b="1" i="1" smtClean="0">
                <a:solidFill>
                  <a:srgbClr val="002060"/>
                </a:solidFill>
              </a:rPr>
              <a:t>Building on present, </a:t>
            </a:r>
            <a:br>
              <a:rPr lang="en-US" b="1" i="1" smtClean="0">
                <a:solidFill>
                  <a:srgbClr val="002060"/>
                </a:solidFill>
              </a:rPr>
            </a:br>
            <a:r>
              <a:rPr lang="en-US" b="1" i="1" smtClean="0">
                <a:solidFill>
                  <a:srgbClr val="002060"/>
                </a:solidFill>
              </a:rPr>
              <a:t>                     shaping the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b="1" i="1" smtClean="0">
              <a:solidFill>
                <a:schemeClr val="bg1"/>
              </a:solidFill>
            </a:endParaRPr>
          </a:p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Bilateral Chamber of Commerce Bulgaria Romania </a:t>
            </a: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2052" name="Picture 3" descr="C:\Users\Mariyana Hamanova\Dropbox\Projects Doru\BG-RO Chamber\logos\BCCBR\va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62200"/>
            <a:ext cx="320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2060"/>
                </a:solidFill>
              </a:rPr>
              <a:t>www.bccbr.com</a:t>
            </a:r>
          </a:p>
        </p:txBody>
      </p:sp>
      <p:pic>
        <p:nvPicPr>
          <p:cNvPr id="11267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" y="1676400"/>
            <a:ext cx="8686800" cy="495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1269" name="Picture 2" descr="C:\Users\Doru\Dropbox\BCCBR - project\Members\Members\Assoreti\Logos\logo_assoreti_bianco_nospecchiatura_margine_H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5029200"/>
            <a:ext cx="197961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" descr="C:\Users\Doru\Dropbox\BCCBR - project\Members\Members\Citi Bank\untitled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5700" y="1752600"/>
            <a:ext cx="140970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5" descr="C:\Users\Doru\Dropbox\BCCBR - project\Members\Members\CMCK\CMS_CMcK_UK_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28956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6" descr="C:\Users\Doru\Dropbox\BCCBR - project\Members\Members\Exsto Management\logo-exsto(blue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3124200"/>
            <a:ext cx="12176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7" descr="C:\Users\Doru\Dropbox\BCCBR - project\Members\Members\Frontex\logo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4800600"/>
            <a:ext cx="1905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8" descr="C:\Users\Doru\Dropbox\BCCBR - project\Members\Members\Happy tour\LOGO HAPPY group of compani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40350" y="1828800"/>
            <a:ext cx="3422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9" descr="C:\Users\Doru\Dropbox\BCCBR - project\Members\Members\Iliev&amp;Partners\Iliev and Partners - LOGO - FINAL - ENG - LOGO 1_n.t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4114800"/>
            <a:ext cx="21605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0" descr="C:\Users\Doru\Dropbox\BCCBR - project\Members\Members\Olga\log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50100" y="5791200"/>
            <a:ext cx="1917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1" descr="C:\Users\Doru\Dropbox\BCCBR - project\Members\Members\Romstal\logo_b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" y="3048000"/>
            <a:ext cx="2095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13" descr="C:\Users\Doru\Dropbox\BCCBR - project\Members\Members\Mobexpert\untitled.bmp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6700" y="1981200"/>
            <a:ext cx="30099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14" descr="C:\Users\Doru\Dropbox\BCCBR - project\Members\Members\untitled.bm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4038600"/>
            <a:ext cx="203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5" descr="C:\Users\Doru\Dropbox\BCCBR - project\Members\Members\CT BG logo.bm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0" y="4191000"/>
            <a:ext cx="2514600" cy="77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16" descr="C:\Users\Doru\Dropbox\Projects Doru\Green Academy\Design\Logo\GAlogo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4829175"/>
            <a:ext cx="176371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2" descr="C:\Users\Test\Desktop\Mihaela Work\CLEANTECH\var1_2 logo cleantech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872038" y="5638800"/>
            <a:ext cx="244316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1" descr="C:\Users\Doru\Dropbox\BCCBR - project\BCCBR_2013_Members\BCCBR_2013_Members\BCCBR_2013_Zara Consult\980x180_Logo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905000" y="5943600"/>
            <a:ext cx="23034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4" descr="C:\Users\Doru\Desktop\WE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505325" y="5638800"/>
            <a:ext cx="8286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 descr="C:\Users\Doru\Dropbox\BCCBR - project\BCCBR_2013_Members\BCCBR_2013_Members\BCCBR_2013_SPA consult\Spa consult logo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657600" y="3505200"/>
            <a:ext cx="2481262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/>
          <p:nvPr/>
        </p:nvCxnSpPr>
        <p:spPr>
          <a:xfrm>
            <a:off x="304800" y="16764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629400" y="5105400"/>
            <a:ext cx="2209800" cy="61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b="1" i="1" smtClean="0">
              <a:solidFill>
                <a:schemeClr val="bg1"/>
              </a:solidFill>
            </a:endParaRPr>
          </a:p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Bilateral Chamber of Commerce Bulgaria Romania 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8194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bg-BG" sz="4400" b="1" i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Последни дейности</a:t>
            </a:r>
            <a:endParaRPr lang="en-US" sz="4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220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9342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2060"/>
                </a:solidFill>
              </a:rPr>
              <a:t>www.bccbr.com</a:t>
            </a:r>
          </a:p>
        </p:txBody>
      </p:sp>
      <p:pic>
        <p:nvPicPr>
          <p:cNvPr id="10243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5181600" y="1447800"/>
            <a:ext cx="3962400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1100" b="1" i="1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 Поредица от събития по поречието на р. Дунав </a:t>
            </a:r>
          </a:p>
          <a:p>
            <a:pPr>
              <a:buFont typeface="Wingdings" pitchFamily="2" charset="2"/>
              <a:buChar char="Ø"/>
            </a:pPr>
            <a:endParaRPr lang="bg-BG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27 септ., Гюргево, Румъния</a:t>
            </a: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14 окт., Видин, България</a:t>
            </a:r>
          </a:p>
          <a:p>
            <a:pPr>
              <a:buFont typeface="Wingdings" pitchFamily="2" charset="2"/>
              <a:buChar char="Ø"/>
            </a:pPr>
            <a:endParaRPr lang="bg-BG" sz="24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ТЕМА:</a:t>
            </a:r>
          </a:p>
          <a:p>
            <a:r>
              <a:rPr lang="bg-BG" sz="2400" dirty="0" smtClean="0">
                <a:latin typeface="Calibri" pitchFamily="34" charset="0"/>
              </a:rPr>
              <a:t>Дунавската </a:t>
            </a:r>
            <a:r>
              <a:rPr lang="bg-BG" sz="2400" dirty="0">
                <a:latin typeface="Calibri" pitchFamily="34" charset="0"/>
              </a:rPr>
              <a:t>стратегия през погледа на местните </a:t>
            </a:r>
            <a:r>
              <a:rPr lang="bg-BG" sz="2400" dirty="0" smtClean="0">
                <a:latin typeface="Calibri" pitchFamily="34" charset="0"/>
              </a:rPr>
              <a:t>власти </a:t>
            </a:r>
            <a:r>
              <a:rPr lang="bg-BG" sz="2400" dirty="0">
                <a:latin typeface="Calibri" pitchFamily="34" charset="0"/>
              </a:rPr>
              <a:t>и </a:t>
            </a:r>
            <a:r>
              <a:rPr lang="bg-BG" sz="2400" dirty="0" smtClean="0">
                <a:latin typeface="Calibri" pitchFamily="34" charset="0"/>
              </a:rPr>
              <a:t>бизнеса -възможностите за МСП и международно сътрудничество</a:t>
            </a:r>
            <a:endParaRPr lang="bg-BG" sz="24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bg-BG" sz="24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bg-BG" sz="24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524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5105400" cy="437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9"/>
          <p:cNvSpPr>
            <a:spLocks noGrp="1"/>
          </p:cNvSpPr>
          <p:nvPr>
            <p:ph type="ctrTitle"/>
          </p:nvPr>
        </p:nvSpPr>
        <p:spPr>
          <a:xfrm>
            <a:off x="304800" y="1905000"/>
            <a:ext cx="7772400" cy="2971800"/>
          </a:xfrm>
        </p:spPr>
        <p:txBody>
          <a:bodyPr anchor="t"/>
          <a:lstStyle/>
          <a:p>
            <a:pPr algn="l" eaLnBrk="1" hangingPunct="1"/>
            <a:r>
              <a:rPr lang="en-US" sz="3600" b="1" dirty="0" smtClean="0">
                <a:solidFill>
                  <a:srgbClr val="002060"/>
                </a:solidFill>
              </a:rPr>
              <a:t>Mariyana Hamanova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Vice </a:t>
            </a:r>
            <a:r>
              <a:rPr lang="en-US" sz="2400" dirty="0" smtClean="0">
                <a:solidFill>
                  <a:srgbClr val="002060"/>
                </a:solidFill>
              </a:rPr>
              <a:t>President of BCCBR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 Sofia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Triaditsa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st</a:t>
            </a:r>
            <a:r>
              <a:rPr lang="en-US" sz="2400" dirty="0" smtClean="0">
                <a:solidFill>
                  <a:srgbClr val="002060"/>
                </a:solidFill>
              </a:rPr>
              <a:t>, 6, 3</a:t>
            </a:r>
            <a:r>
              <a:rPr lang="en-US" sz="2400" baseline="30000" dirty="0" smtClean="0">
                <a:solidFill>
                  <a:srgbClr val="002060"/>
                </a:solidFill>
              </a:rPr>
              <a:t>rd</a:t>
            </a:r>
            <a:r>
              <a:rPr lang="en-US" sz="2400" dirty="0" smtClean="0">
                <a:solidFill>
                  <a:srgbClr val="002060"/>
                </a:solidFill>
              </a:rPr>
              <a:t> floor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b="1" dirty="0" err="1" smtClean="0">
                <a:solidFill>
                  <a:srgbClr val="002060"/>
                </a:solidFill>
              </a:rPr>
              <a:t>Bucuresti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Arcului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st</a:t>
            </a:r>
            <a:r>
              <a:rPr lang="en-US" sz="2400" dirty="0" smtClean="0">
                <a:solidFill>
                  <a:srgbClr val="002060"/>
                </a:solidFill>
              </a:rPr>
              <a:t>. 21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  <a:hlinkClick r:id="rId2"/>
              </a:rPr>
              <a:t>mariyana.hamanova@bccbr.com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  <a:hlinkClick r:id="rId3"/>
              </a:rPr>
              <a:t>www.bccbr.com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2291" name="Subtitle 10"/>
          <p:cNvSpPr>
            <a:spLocks noGrp="1"/>
          </p:cNvSpPr>
          <p:nvPr>
            <p:ph type="subTitle" idx="1"/>
          </p:nvPr>
        </p:nvSpPr>
        <p:spPr>
          <a:xfrm>
            <a:off x="0" y="4876800"/>
            <a:ext cx="9144000" cy="19812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</a:rPr>
              <a:t>BCCBR</a:t>
            </a:r>
          </a:p>
        </p:txBody>
      </p:sp>
      <p:pic>
        <p:nvPicPr>
          <p:cNvPr id="12292" name="Content Placeholder 5" descr="C:\Users\Mariyana Hamanova\Dropbox\Projects Doru\BG-RO Chamber\logos\BCCBR\var2.jpg"/>
          <p:cNvPicPr>
            <a:picLocks noGrp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1905000" cy="17526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</a:rPr>
              <a:t>www.bccbr.com</a:t>
            </a:r>
          </a:p>
        </p:txBody>
      </p:sp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1295400"/>
            <a:ext cx="91313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9342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2060"/>
                </a:solidFill>
              </a:rPr>
              <a:t>www.bccbr.com</a:t>
            </a:r>
          </a:p>
        </p:txBody>
      </p:sp>
      <p:pic>
        <p:nvPicPr>
          <p:cNvPr id="4099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81000" y="1676400"/>
            <a:ext cx="83058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dirty="0"/>
          </a:p>
          <a:p>
            <a:r>
              <a:rPr lang="bg-BG" sz="2800" b="1" dirty="0" smtClean="0">
                <a:solidFill>
                  <a:srgbClr val="0070C0"/>
                </a:solidFill>
                <a:latin typeface="Calibri" pitchFamily="34" charset="0"/>
              </a:rPr>
              <a:t>Визия</a:t>
            </a:r>
            <a:endParaRPr lang="en-US" sz="2800" b="1" dirty="0">
              <a:solidFill>
                <a:srgbClr val="0070C0"/>
              </a:solidFill>
              <a:latin typeface="Calibri" pitchFamily="34" charset="0"/>
            </a:endParaRPr>
          </a:p>
          <a:p>
            <a:pPr algn="just"/>
            <a:r>
              <a:rPr lang="bg-BG" sz="2400" b="1" dirty="0" smtClean="0">
                <a:latin typeface="Calibri" pitchFamily="34" charset="0"/>
              </a:rPr>
              <a:t>ДТКБР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bg-BG" sz="2400" dirty="0" smtClean="0">
                <a:latin typeface="Calibri" pitchFamily="34" charset="0"/>
              </a:rPr>
              <a:t>да се превърне в </a:t>
            </a:r>
            <a:r>
              <a:rPr lang="bg-BG" sz="2400" b="1" dirty="0" smtClean="0">
                <a:latin typeface="Calibri" pitchFamily="34" charset="0"/>
              </a:rPr>
              <a:t>отправна точка и връзка </a:t>
            </a:r>
            <a:r>
              <a:rPr lang="bg-BG" sz="2400" dirty="0" smtClean="0">
                <a:latin typeface="Calibri" pitchFamily="34" charset="0"/>
              </a:rPr>
              <a:t>между компании от двете държави и основен канал за </a:t>
            </a:r>
            <a:r>
              <a:rPr lang="bg-BG" sz="2400" dirty="0" err="1" smtClean="0">
                <a:latin typeface="Calibri" pitchFamily="34" charset="0"/>
              </a:rPr>
              <a:t>промотиране</a:t>
            </a:r>
            <a:r>
              <a:rPr lang="bg-BG" sz="2400" dirty="0" smtClean="0">
                <a:latin typeface="Calibri" pitchFamily="34" charset="0"/>
              </a:rPr>
              <a:t> на </a:t>
            </a:r>
            <a:r>
              <a:rPr lang="bg-BG" sz="2400" b="1" dirty="0" smtClean="0">
                <a:latin typeface="Calibri" pitchFamily="34" charset="0"/>
              </a:rPr>
              <a:t>бизнес възможностите</a:t>
            </a:r>
            <a:r>
              <a:rPr lang="bg-BG" sz="2400" dirty="0" smtClean="0">
                <a:latin typeface="Calibri" pitchFamily="34" charset="0"/>
              </a:rPr>
              <a:t> по долното поречие на р. Дунав.</a:t>
            </a:r>
            <a:endParaRPr lang="en-US" sz="24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r>
              <a:rPr lang="bg-BG" sz="2400" b="1" dirty="0" smtClean="0">
                <a:solidFill>
                  <a:srgbClr val="0070C0"/>
                </a:solidFill>
              </a:rPr>
              <a:t>Мисия</a:t>
            </a:r>
            <a:endParaRPr lang="en-US" sz="2400" b="1" dirty="0">
              <a:solidFill>
                <a:srgbClr val="0070C0"/>
              </a:solidFill>
            </a:endParaRPr>
          </a:p>
          <a:p>
            <a:pPr algn="just"/>
            <a:r>
              <a:rPr lang="bg-BG" sz="2400" b="1" dirty="0" smtClean="0">
                <a:latin typeface="Calibri" pitchFamily="34" charset="0"/>
              </a:rPr>
              <a:t>ДТКБР </a:t>
            </a:r>
            <a:r>
              <a:rPr lang="bg-BG" sz="2400" dirty="0" smtClean="0">
                <a:latin typeface="Calibri" pitchFamily="34" charset="0"/>
              </a:rPr>
              <a:t>своеобразен </a:t>
            </a:r>
            <a:r>
              <a:rPr lang="bg-BG" sz="2400" dirty="0" err="1" smtClean="0">
                <a:latin typeface="Calibri" pitchFamily="34" charset="0"/>
              </a:rPr>
              <a:t>инфо-център</a:t>
            </a:r>
            <a:r>
              <a:rPr lang="bg-BG" sz="2400" dirty="0">
                <a:latin typeface="Calibri" pitchFamily="34" charset="0"/>
              </a:rPr>
              <a:t> </a:t>
            </a:r>
            <a:r>
              <a:rPr lang="bg-BG" sz="2400" dirty="0" smtClean="0">
                <a:latin typeface="Calibri" pitchFamily="34" charset="0"/>
              </a:rPr>
              <a:t>и комуникационна представлява платформа за компании от България и Румъния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bg-BG" sz="2400" dirty="0" smtClean="0">
                <a:latin typeface="Calibri" pitchFamily="34" charset="0"/>
              </a:rPr>
              <a:t>и представя обединение на “гласа” на своите членове.</a:t>
            </a:r>
            <a:endParaRPr lang="en-US" sz="2400" dirty="0">
              <a:latin typeface="Calibri" pitchFamily="34" charset="0"/>
            </a:endParaRPr>
          </a:p>
          <a:p>
            <a:endParaRPr lang="en-US" sz="28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6764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b="1" i="1" smtClean="0">
              <a:solidFill>
                <a:schemeClr val="bg1"/>
              </a:solidFill>
            </a:endParaRPr>
          </a:p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Bilateral Chamber of Commerce Bulgaria Romania 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8194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bg-BG" sz="4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Цели</a:t>
            </a:r>
            <a:endParaRPr lang="en-US" sz="4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4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9342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2060"/>
                </a:solidFill>
              </a:rPr>
              <a:t>www.bccbr.com</a:t>
            </a:r>
          </a:p>
        </p:txBody>
      </p:sp>
      <p:pic>
        <p:nvPicPr>
          <p:cNvPr id="6147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57200" y="1676400"/>
            <a:ext cx="8458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endParaRPr lang="bg-BG" sz="2000" b="1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000" b="1" dirty="0" smtClean="0">
                <a:latin typeface="Calibri" pitchFamily="34" charset="0"/>
              </a:rPr>
              <a:t>Насърчаване и развитие </a:t>
            </a:r>
            <a:r>
              <a:rPr lang="bg-BG" sz="2000" dirty="0" smtClean="0">
                <a:latin typeface="Calibri" pitchFamily="34" charset="0"/>
              </a:rPr>
              <a:t>на икономическите и индустриалните отношения между България и Румъния;</a:t>
            </a:r>
          </a:p>
          <a:p>
            <a:pPr algn="just"/>
            <a:endParaRPr lang="bg-BG" sz="2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000" b="1" dirty="0" smtClean="0">
                <a:latin typeface="Calibri" pitchFamily="34" charset="0"/>
              </a:rPr>
              <a:t>Подкрепа</a:t>
            </a:r>
            <a:r>
              <a:rPr lang="bg-BG" sz="2000" dirty="0" smtClean="0">
                <a:latin typeface="Calibri" pitchFamily="34" charset="0"/>
              </a:rPr>
              <a:t> трансгранично сътрудничество и съвместна работа за по-добро интегриране на бизнеса в двете страни;</a:t>
            </a:r>
          </a:p>
          <a:p>
            <a:pPr algn="just">
              <a:buFont typeface="Wingdings" pitchFamily="2" charset="2"/>
              <a:buChar char="Ø"/>
            </a:pPr>
            <a:endParaRPr lang="bg-BG" sz="2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000" b="1" dirty="0" smtClean="0">
                <a:latin typeface="Calibri" pitchFamily="34" charset="0"/>
              </a:rPr>
              <a:t>Подпомагане развитието </a:t>
            </a:r>
            <a:r>
              <a:rPr lang="bg-BG" sz="2000" dirty="0" smtClean="0">
                <a:latin typeface="Calibri" pitchFamily="34" charset="0"/>
              </a:rPr>
              <a:t>на индустриалното и търговското сътрудничество между членовете на регионално и национално ниво;</a:t>
            </a:r>
          </a:p>
          <a:p>
            <a:pPr algn="just">
              <a:buFont typeface="Wingdings" pitchFamily="2" charset="2"/>
              <a:buChar char="Ø"/>
            </a:pPr>
            <a:endParaRPr lang="bg-BG" sz="2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000" b="1" dirty="0" smtClean="0">
                <a:latin typeface="Calibri" pitchFamily="34" charset="0"/>
              </a:rPr>
              <a:t>Иницииране на срещи и контакти </a:t>
            </a:r>
            <a:r>
              <a:rPr lang="bg-BG" sz="2000" dirty="0" smtClean="0">
                <a:latin typeface="Calibri" pitchFamily="34" charset="0"/>
              </a:rPr>
              <a:t>между румънския и българския бизнес, организиране на бизнес форуми и други събития за развитие            сътрудничеството между двете страни</a:t>
            </a:r>
            <a:endParaRPr lang="bg-BG" sz="20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6764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b="1" i="1" smtClean="0">
              <a:solidFill>
                <a:schemeClr val="bg1"/>
              </a:solidFill>
            </a:endParaRPr>
          </a:p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Bilateral Chamber of Commerce Bulgaria Romania 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8194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bg-BG" sz="4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Услуги</a:t>
            </a:r>
            <a:endParaRPr lang="en-US" sz="4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2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9342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2060"/>
                </a:solidFill>
              </a:rPr>
              <a:t>www.bccbr.com</a:t>
            </a:r>
          </a:p>
        </p:txBody>
      </p:sp>
      <p:pic>
        <p:nvPicPr>
          <p:cNvPr id="8195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81000" y="1676400"/>
            <a:ext cx="8305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Char char="Ø"/>
            </a:pPr>
            <a:r>
              <a:rPr lang="en-US" sz="2400" b="1" i="1" dirty="0">
                <a:latin typeface="Calibri" pitchFamily="34" charset="0"/>
              </a:rPr>
              <a:t> </a:t>
            </a:r>
            <a:r>
              <a:rPr lang="bg-BG" sz="2400" b="1" i="1" dirty="0" smtClean="0">
                <a:latin typeface="Calibri" pitchFamily="34" charset="0"/>
              </a:rPr>
              <a:t>ПОДКРЕПА И ПРОМОТИРАНЕ НА БИЗНЕСА</a:t>
            </a:r>
            <a:endParaRPr lang="en-US" sz="2400" b="1" i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i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i="1" dirty="0">
                <a:latin typeface="Calibri" pitchFamily="34" charset="0"/>
              </a:rPr>
              <a:t> </a:t>
            </a:r>
            <a:r>
              <a:rPr lang="bg-BG" sz="2400" b="1" i="1" dirty="0" smtClean="0">
                <a:latin typeface="Calibri" pitchFamily="34" charset="0"/>
              </a:rPr>
              <a:t>ВЪЗМОЖНОСТИ ЗА КОМУНКИКАЦИЯ  </a:t>
            </a:r>
          </a:p>
          <a:p>
            <a:pPr>
              <a:buFont typeface="Wingdings" pitchFamily="2" charset="2"/>
              <a:buChar char="Ø"/>
            </a:pPr>
            <a:endParaRPr lang="bg-BG" sz="2400" b="1" i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b="1" i="1" dirty="0" smtClean="0">
                <a:latin typeface="Calibri" pitchFamily="34" charset="0"/>
              </a:rPr>
              <a:t>ОБМЯНА ОПИТ, ТРАНСФРЕФ НА ЗНАНИЕ И ТЕХНОЛОГИИ</a:t>
            </a:r>
            <a:endParaRPr lang="en-US" sz="2400" b="1" i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i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>
                <a:latin typeface="Calibri" pitchFamily="34" charset="0"/>
              </a:rPr>
              <a:t> </a:t>
            </a:r>
            <a:r>
              <a:rPr lang="bg-BG" sz="2400" b="1" dirty="0" smtClean="0">
                <a:latin typeface="Calibri" pitchFamily="34" charset="0"/>
              </a:rPr>
              <a:t>ИНФОРМАЦИОННИ УСЛУГИ</a:t>
            </a:r>
            <a:endParaRPr lang="en-US" sz="24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>
                <a:latin typeface="Calibri" pitchFamily="34" charset="0"/>
              </a:rPr>
              <a:t> </a:t>
            </a:r>
            <a:r>
              <a:rPr lang="bg-BG" sz="2400" b="1" dirty="0" smtClean="0">
                <a:latin typeface="Calibri" pitchFamily="34" charset="0"/>
              </a:rPr>
              <a:t>ПРОФЕСИОНАЛНО РАЗВИТИЕ</a:t>
            </a:r>
            <a:endParaRPr lang="en-US" sz="2400" b="1" dirty="0">
              <a:latin typeface="Calibri" pitchFamily="34" charset="0"/>
            </a:endParaRPr>
          </a:p>
          <a:p>
            <a:endParaRPr lang="en-US" sz="2400" b="1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6764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smtClean="0">
              <a:solidFill>
                <a:srgbClr val="898989"/>
              </a:solidFill>
            </a:endParaRPr>
          </a:p>
          <a:p>
            <a:pPr eaLnBrk="1" hangingPunct="1"/>
            <a:endParaRPr lang="en-US" b="1" i="1" smtClean="0">
              <a:solidFill>
                <a:schemeClr val="bg1"/>
              </a:solidFill>
            </a:endParaRPr>
          </a:p>
          <a:p>
            <a:pPr eaLnBrk="1" hangingPunct="1"/>
            <a:r>
              <a:rPr lang="en-US" b="1" i="1" smtClean="0">
                <a:solidFill>
                  <a:schemeClr val="bg1"/>
                </a:solidFill>
              </a:rPr>
              <a:t>Bilateral Chamber of Commerce Bulgaria Romania 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8194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bg-BG" sz="4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Ползи за членовете</a:t>
            </a:r>
            <a:endParaRPr lang="en-US" sz="4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220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9342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2060"/>
                </a:solidFill>
              </a:rPr>
              <a:t>www.bccbr.com</a:t>
            </a:r>
          </a:p>
        </p:txBody>
      </p:sp>
      <p:pic>
        <p:nvPicPr>
          <p:cNvPr id="10243" name="Content Placeholder 5" descr="C:\Users\Mariyana Hamanova\Dropbox\Projects Doru\BG-RO Chamber\logos\BCCBR\var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81000" y="1524000"/>
            <a:ext cx="830580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1100" b="1" i="1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Представляване и защитаване интересите на членовете на национално и местно ниво в двете държави</a:t>
            </a:r>
          </a:p>
          <a:p>
            <a:pPr>
              <a:buFont typeface="Wingdings" pitchFamily="2" charset="2"/>
              <a:buChar char="Ø"/>
            </a:pPr>
            <a:endParaRPr lang="bg-BG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Организиране на конференции, панаири, семинари, свързани с търговски въпроси и теми, актуални за двата пазара</a:t>
            </a:r>
          </a:p>
          <a:p>
            <a:endParaRPr lang="bg-BG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Получаване на месечен бюлетин с обзорен анализ </a:t>
            </a:r>
          </a:p>
          <a:p>
            <a:pPr>
              <a:buFont typeface="Wingdings" pitchFamily="2" charset="2"/>
              <a:buChar char="Ø"/>
            </a:pPr>
            <a:endParaRPr lang="bg-BG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Покани за работни срещи и събития</a:t>
            </a:r>
          </a:p>
          <a:p>
            <a:pPr>
              <a:buFont typeface="Wingdings" pitchFamily="2" charset="2"/>
              <a:buChar char="Ø"/>
            </a:pPr>
            <a:endParaRPr lang="bg-BG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400" dirty="0" smtClean="0">
                <a:latin typeface="Calibri" pitchFamily="34" charset="0"/>
              </a:rPr>
              <a:t>Специални преференциални условия за ползване на услуги между членовете на камарата</a:t>
            </a:r>
            <a:endParaRPr lang="bg-BG" sz="24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5240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296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     Building on present,                       shaping the future</vt:lpstr>
      <vt:lpstr>www.bccbr.com</vt:lpstr>
      <vt:lpstr>www.bccbr.com</vt:lpstr>
      <vt:lpstr>Slide 4</vt:lpstr>
      <vt:lpstr>www.bccbr.com</vt:lpstr>
      <vt:lpstr>Slide 6</vt:lpstr>
      <vt:lpstr>www.bccbr.com</vt:lpstr>
      <vt:lpstr>Slide 8</vt:lpstr>
      <vt:lpstr>www.bccbr.com</vt:lpstr>
      <vt:lpstr>www.bccbr.com</vt:lpstr>
      <vt:lpstr>Slide 11</vt:lpstr>
      <vt:lpstr>www.bccbr.com</vt:lpstr>
      <vt:lpstr>Mariyana Hamanova Vice President of BCCBR  Sofia, Triaditsa st, 6, 3rd floor  Bucuresti, Arcului st. 21  mariyana.hamanova@bccbr.com www.bccbr.com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Doru</dc:creator>
  <cp:lastModifiedBy>Mariyana Hamanova</cp:lastModifiedBy>
  <cp:revision>44</cp:revision>
  <dcterms:created xsi:type="dcterms:W3CDTF">2013-06-26T20:46:08Z</dcterms:created>
  <dcterms:modified xsi:type="dcterms:W3CDTF">2013-10-25T06:42:36Z</dcterms:modified>
</cp:coreProperties>
</file>