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 id="2147483729" r:id="rId2"/>
  </p:sldMasterIdLst>
  <p:notesMasterIdLst>
    <p:notesMasterId r:id="rId17"/>
  </p:notesMasterIdLst>
  <p:handoutMasterIdLst>
    <p:handoutMasterId r:id="rId18"/>
  </p:handoutMasterIdLst>
  <p:sldIdLst>
    <p:sldId id="258" r:id="rId3"/>
    <p:sldId id="448" r:id="rId4"/>
    <p:sldId id="412" r:id="rId5"/>
    <p:sldId id="416" r:id="rId6"/>
    <p:sldId id="426" r:id="rId7"/>
    <p:sldId id="456" r:id="rId8"/>
    <p:sldId id="392" r:id="rId9"/>
    <p:sldId id="464" r:id="rId10"/>
    <p:sldId id="459" r:id="rId11"/>
    <p:sldId id="460" r:id="rId12"/>
    <p:sldId id="465" r:id="rId13"/>
    <p:sldId id="466" r:id="rId14"/>
    <p:sldId id="462" r:id="rId15"/>
    <p:sldId id="463" r:id="rId16"/>
  </p:sldIdLst>
  <p:sldSz cx="9144000" cy="6858000" type="screen4x3"/>
  <p:notesSz cx="6997700" cy="9283700"/>
  <p:defaultTextStyle>
    <a:defPPr>
      <a:defRPr lang="en-US"/>
    </a:defPPr>
    <a:lvl1pPr algn="l" rtl="0" fontAlgn="base">
      <a:spcBef>
        <a:spcPct val="0"/>
      </a:spcBef>
      <a:spcAft>
        <a:spcPct val="0"/>
      </a:spcAft>
      <a:defRPr sz="2400" kern="1200">
        <a:solidFill>
          <a:srgbClr val="0095D3"/>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rgbClr val="0095D3"/>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rgbClr val="0095D3"/>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rgbClr val="0095D3"/>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rgbClr val="0095D3"/>
        </a:solidFill>
        <a:latin typeface="Arial" charset="0"/>
        <a:ea typeface="ＭＳ Ｐゴシック" pitchFamily="34" charset="-128"/>
        <a:cs typeface="Arial" charset="0"/>
      </a:defRPr>
    </a:lvl5pPr>
    <a:lvl6pPr marL="2286000" algn="l" defTabSz="914400" rtl="0" eaLnBrk="1" latinLnBrk="0" hangingPunct="1">
      <a:defRPr sz="2400" kern="1200">
        <a:solidFill>
          <a:srgbClr val="0095D3"/>
        </a:solidFill>
        <a:latin typeface="Arial" charset="0"/>
        <a:ea typeface="ＭＳ Ｐゴシック" pitchFamily="34" charset="-128"/>
        <a:cs typeface="Arial" charset="0"/>
      </a:defRPr>
    </a:lvl6pPr>
    <a:lvl7pPr marL="2743200" algn="l" defTabSz="914400" rtl="0" eaLnBrk="1" latinLnBrk="0" hangingPunct="1">
      <a:defRPr sz="2400" kern="1200">
        <a:solidFill>
          <a:srgbClr val="0095D3"/>
        </a:solidFill>
        <a:latin typeface="Arial" charset="0"/>
        <a:ea typeface="ＭＳ Ｐゴシック" pitchFamily="34" charset="-128"/>
        <a:cs typeface="Arial" charset="0"/>
      </a:defRPr>
    </a:lvl7pPr>
    <a:lvl8pPr marL="3200400" algn="l" defTabSz="914400" rtl="0" eaLnBrk="1" latinLnBrk="0" hangingPunct="1">
      <a:defRPr sz="2400" kern="1200">
        <a:solidFill>
          <a:srgbClr val="0095D3"/>
        </a:solidFill>
        <a:latin typeface="Arial" charset="0"/>
        <a:ea typeface="ＭＳ Ｐゴシック" pitchFamily="34" charset="-128"/>
        <a:cs typeface="Arial" charset="0"/>
      </a:defRPr>
    </a:lvl8pPr>
    <a:lvl9pPr marL="3657600" algn="l" defTabSz="914400" rtl="0" eaLnBrk="1" latinLnBrk="0" hangingPunct="1">
      <a:defRPr sz="2400" kern="1200">
        <a:solidFill>
          <a:srgbClr val="0095D3"/>
        </a:solidFill>
        <a:latin typeface="Arial" charset="0"/>
        <a:ea typeface="ＭＳ Ｐゴシック" pitchFamily="34" charset="-128"/>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k Jackson" initials="" lastIdx="19" clrIdx="0"/>
  <p:cmAuthor id="1" name="vmware"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9541E"/>
    <a:srgbClr val="0095D3"/>
    <a:srgbClr val="6DB33F"/>
    <a:srgbClr val="F8981D"/>
    <a:srgbClr val="FFFFFF"/>
    <a:srgbClr val="52AEDC"/>
    <a:srgbClr val="ACE0F2"/>
    <a:srgbClr val="B3E3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67" autoAdjust="0"/>
    <p:restoredTop sz="84714" autoAdjust="0"/>
  </p:normalViewPr>
  <p:slideViewPr>
    <p:cSldViewPr snapToGrid="0">
      <p:cViewPr>
        <p:scale>
          <a:sx n="68" d="100"/>
          <a:sy n="68" d="100"/>
        </p:scale>
        <p:origin x="-1632" y="-72"/>
      </p:cViewPr>
      <p:guideLst>
        <p:guide orient="horz" pos="4143"/>
        <p:guide orient="horz" pos="3917"/>
        <p:guide orient="horz" pos="645"/>
        <p:guide orient="horz" pos="1205"/>
        <p:guide orient="horz" pos="2382"/>
        <p:guide orient="horz" pos="3288"/>
        <p:guide pos="98"/>
        <p:guide pos="1508"/>
        <p:guide pos="5659"/>
        <p:guide pos="4295"/>
        <p:guide pos="2892"/>
        <p:guide pos="5510"/>
        <p:guide pos="23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0" d="100"/>
        <a:sy n="17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image" Target="../media/image74.pn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64057-D648-4F99-AEFA-977127058DD0}" type="doc">
      <dgm:prSet loTypeId="urn:microsoft.com/office/officeart/2005/8/layout/vList4#1" loCatId="list" qsTypeId="urn:microsoft.com/office/officeart/2005/8/quickstyle/simple1#4" qsCatId="simple" csTypeId="urn:microsoft.com/office/officeart/2005/8/colors/accent3_5" csCatId="accent3" phldr="1"/>
      <dgm:spPr/>
      <dgm:t>
        <a:bodyPr/>
        <a:lstStyle/>
        <a:p>
          <a:endParaRPr lang="en-US"/>
        </a:p>
      </dgm:t>
    </dgm:pt>
    <dgm:pt modelId="{E1CC9682-B231-4D78-8103-7C2A2763A6E9}">
      <dgm:prSet/>
      <dgm:spPr/>
      <dgm:t>
        <a:bodyPr/>
        <a:lstStyle/>
        <a:p>
          <a:pPr rtl="0"/>
          <a:r>
            <a:rPr lang="en-US" sz="2400" b="1" dirty="0" smtClean="0"/>
            <a:t>	Why Bulgaria?</a:t>
          </a:r>
          <a:endParaRPr lang="en-US" sz="2400" dirty="0"/>
        </a:p>
      </dgm:t>
    </dgm:pt>
    <dgm:pt modelId="{2104FAEB-47DD-44C1-A3DA-0AFEE73F0FE7}" type="parTrans" cxnId="{ACC664FF-EED4-4DCC-B53B-DADC6628D015}">
      <dgm:prSet/>
      <dgm:spPr/>
      <dgm:t>
        <a:bodyPr/>
        <a:lstStyle/>
        <a:p>
          <a:endParaRPr lang="en-US"/>
        </a:p>
      </dgm:t>
    </dgm:pt>
    <dgm:pt modelId="{1231B40D-CAAD-404C-B993-473C410A3C70}" type="sibTrans" cxnId="{ACC664FF-EED4-4DCC-B53B-DADC6628D015}">
      <dgm:prSet/>
      <dgm:spPr/>
      <dgm:t>
        <a:bodyPr/>
        <a:lstStyle/>
        <a:p>
          <a:endParaRPr lang="en-US"/>
        </a:p>
      </dgm:t>
    </dgm:pt>
    <dgm:pt modelId="{1914914A-A88D-4C3A-A701-B3FEF523401A}">
      <dgm:prSet custT="1"/>
      <dgm:spPr/>
      <dgm:t>
        <a:bodyPr/>
        <a:lstStyle/>
        <a:p>
          <a:pPr rtl="0"/>
          <a:r>
            <a:rPr lang="en-US" sz="2000" b="1" u="sng" dirty="0" smtClean="0"/>
            <a:t>   Great Talent:</a:t>
          </a:r>
          <a:endParaRPr lang="en-US" sz="2000" u="sng" dirty="0"/>
        </a:p>
      </dgm:t>
    </dgm:pt>
    <dgm:pt modelId="{44CE84B1-29F4-44F2-A651-3363F845AA4F}" type="parTrans" cxnId="{FAE1C6DE-12B3-4105-A7C1-952AE33B1BF9}">
      <dgm:prSet/>
      <dgm:spPr/>
      <dgm:t>
        <a:bodyPr/>
        <a:lstStyle/>
        <a:p>
          <a:endParaRPr lang="en-US"/>
        </a:p>
      </dgm:t>
    </dgm:pt>
    <dgm:pt modelId="{9D8D80E6-A976-409F-9244-E2351BA68E0B}" type="sibTrans" cxnId="{FAE1C6DE-12B3-4105-A7C1-952AE33B1BF9}">
      <dgm:prSet/>
      <dgm:spPr/>
      <dgm:t>
        <a:bodyPr/>
        <a:lstStyle/>
        <a:p>
          <a:endParaRPr lang="en-US"/>
        </a:p>
      </dgm:t>
    </dgm:pt>
    <dgm:pt modelId="{6B337DBD-CB45-46B8-8B7E-72654CF52EC6}">
      <dgm:prSet custT="1"/>
      <dgm:spPr/>
      <dgm:t>
        <a:bodyPr/>
        <a:lstStyle/>
        <a:p>
          <a:pPr rtl="0"/>
          <a:r>
            <a:rPr lang="en-US" sz="2400" b="1" dirty="0" smtClean="0"/>
            <a:t>	Biggest VMware R&amp;D Center in EMEA</a:t>
          </a:r>
          <a:endParaRPr lang="en-US" sz="2400" dirty="0"/>
        </a:p>
      </dgm:t>
    </dgm:pt>
    <dgm:pt modelId="{3E7530CF-8646-4E8C-9030-FE209A9B78D9}" type="parTrans" cxnId="{9607D092-DD33-4240-AAB9-2C3ED0761200}">
      <dgm:prSet/>
      <dgm:spPr/>
      <dgm:t>
        <a:bodyPr/>
        <a:lstStyle/>
        <a:p>
          <a:endParaRPr lang="en-US"/>
        </a:p>
      </dgm:t>
    </dgm:pt>
    <dgm:pt modelId="{71B860DC-BDED-4AE4-8500-E9157F3C9D5E}" type="sibTrans" cxnId="{9607D092-DD33-4240-AAB9-2C3ED0761200}">
      <dgm:prSet/>
      <dgm:spPr/>
      <dgm:t>
        <a:bodyPr/>
        <a:lstStyle/>
        <a:p>
          <a:endParaRPr lang="en-US"/>
        </a:p>
      </dgm:t>
    </dgm:pt>
    <dgm:pt modelId="{AD18F578-4789-4BC4-BF3A-79D1BDCD2173}">
      <dgm:prSet custT="1"/>
      <dgm:spPr/>
      <dgm:t>
        <a:bodyPr/>
        <a:lstStyle/>
        <a:p>
          <a:pPr rtl="0"/>
          <a:r>
            <a:rPr lang="en-US" sz="2000" b="1" dirty="0" smtClean="0"/>
            <a:t>   Product Focus:</a:t>
          </a:r>
          <a:r>
            <a:rPr lang="en-US" sz="2000" dirty="0" smtClean="0"/>
            <a:t> </a:t>
          </a:r>
          <a:r>
            <a:rPr lang="en-US" sz="2000" b="1" u="sng" dirty="0" smtClean="0"/>
            <a:t>Cloud Management and Automation</a:t>
          </a:r>
          <a:endParaRPr lang="en-US" sz="2000" b="1" dirty="0"/>
        </a:p>
      </dgm:t>
    </dgm:pt>
    <dgm:pt modelId="{CA18BB90-55EA-4322-AE91-9FE6C96A258F}" type="parTrans" cxnId="{4933FDF8-0D7F-46AB-979A-B4A4354D0537}">
      <dgm:prSet/>
      <dgm:spPr/>
      <dgm:t>
        <a:bodyPr/>
        <a:lstStyle/>
        <a:p>
          <a:endParaRPr lang="en-US"/>
        </a:p>
      </dgm:t>
    </dgm:pt>
    <dgm:pt modelId="{ACE0B874-FC61-43D0-92FF-9D9BB8BDE488}" type="sibTrans" cxnId="{4933FDF8-0D7F-46AB-979A-B4A4354D0537}">
      <dgm:prSet/>
      <dgm:spPr/>
      <dgm:t>
        <a:bodyPr/>
        <a:lstStyle/>
        <a:p>
          <a:endParaRPr lang="en-US"/>
        </a:p>
      </dgm:t>
    </dgm:pt>
    <dgm:pt modelId="{424863C1-EEC8-493F-B8FF-46C9F3E26413}">
      <dgm:prSet custT="1"/>
      <dgm:spPr/>
      <dgm:t>
        <a:bodyPr/>
        <a:lstStyle/>
        <a:p>
          <a:pPr rtl="0"/>
          <a:r>
            <a:rPr lang="en-US" sz="2000" dirty="0" smtClean="0"/>
            <a:t>   Strong </a:t>
          </a:r>
          <a:r>
            <a:rPr lang="en-US" sz="2000" b="1" dirty="0" smtClean="0"/>
            <a:t>customer focus for EMEA</a:t>
          </a:r>
          <a:endParaRPr lang="en-US" sz="2000" dirty="0"/>
        </a:p>
      </dgm:t>
    </dgm:pt>
    <dgm:pt modelId="{AD905C3F-82A2-44E0-AF08-001EDB965F4D}" type="parTrans" cxnId="{433B461A-AD6D-4339-ACC6-8CC46563865E}">
      <dgm:prSet/>
      <dgm:spPr/>
      <dgm:t>
        <a:bodyPr/>
        <a:lstStyle/>
        <a:p>
          <a:endParaRPr lang="en-US"/>
        </a:p>
      </dgm:t>
    </dgm:pt>
    <dgm:pt modelId="{417CF0CD-AFF1-4088-A018-270AF66CF244}" type="sibTrans" cxnId="{433B461A-AD6D-4339-ACC6-8CC46563865E}">
      <dgm:prSet/>
      <dgm:spPr/>
      <dgm:t>
        <a:bodyPr/>
        <a:lstStyle/>
        <a:p>
          <a:endParaRPr lang="en-US"/>
        </a:p>
      </dgm:t>
    </dgm:pt>
    <dgm:pt modelId="{597292EB-8F4A-4543-9AEC-F8C861D31C02}">
      <dgm:prSet custT="1"/>
      <dgm:spPr/>
      <dgm:t>
        <a:bodyPr/>
        <a:lstStyle/>
        <a:p>
          <a:pPr rtl="0"/>
          <a:r>
            <a:rPr lang="en-US" sz="2000" b="1" dirty="0" smtClean="0"/>
            <a:t>   EMEA Market alignment</a:t>
          </a:r>
          <a:endParaRPr lang="en-US" sz="1800" dirty="0"/>
        </a:p>
      </dgm:t>
    </dgm:pt>
    <dgm:pt modelId="{CAFF284F-DD46-4501-978F-CDF6EE0BCD2C}" type="parTrans" cxnId="{BDF85BBB-5220-4392-8C43-79A02C8AE7FC}">
      <dgm:prSet/>
      <dgm:spPr/>
      <dgm:t>
        <a:bodyPr/>
        <a:lstStyle/>
        <a:p>
          <a:endParaRPr lang="en-US"/>
        </a:p>
      </dgm:t>
    </dgm:pt>
    <dgm:pt modelId="{A9A5F34D-7AB8-48FA-B402-4C33B42B691C}" type="sibTrans" cxnId="{BDF85BBB-5220-4392-8C43-79A02C8AE7FC}">
      <dgm:prSet/>
      <dgm:spPr/>
      <dgm:t>
        <a:bodyPr/>
        <a:lstStyle/>
        <a:p>
          <a:endParaRPr lang="en-US"/>
        </a:p>
      </dgm:t>
    </dgm:pt>
    <dgm:pt modelId="{91AD1130-DD97-4756-B30C-839440B9F9DD}">
      <dgm:prSet/>
      <dgm:spPr/>
      <dgm:t>
        <a:bodyPr/>
        <a:lstStyle/>
        <a:p>
          <a:pPr rtl="0"/>
          <a:r>
            <a:rPr lang="en-US" sz="1900" dirty="0" smtClean="0"/>
            <a:t>    EU membership, low taxes, good infrastructure</a:t>
          </a:r>
          <a:endParaRPr lang="en-US" sz="1900" dirty="0"/>
        </a:p>
      </dgm:t>
    </dgm:pt>
    <dgm:pt modelId="{9AD30E4D-66BA-46EA-81DD-423847C7F9EC}" type="sibTrans" cxnId="{13668517-96CB-451D-BB83-B5071E88C82C}">
      <dgm:prSet/>
      <dgm:spPr/>
      <dgm:t>
        <a:bodyPr/>
        <a:lstStyle/>
        <a:p>
          <a:endParaRPr lang="en-US"/>
        </a:p>
      </dgm:t>
    </dgm:pt>
    <dgm:pt modelId="{351D10A4-5D3A-4B12-BF18-59A460ED83E3}" type="parTrans" cxnId="{13668517-96CB-451D-BB83-B5071E88C82C}">
      <dgm:prSet/>
      <dgm:spPr/>
      <dgm:t>
        <a:bodyPr/>
        <a:lstStyle/>
        <a:p>
          <a:endParaRPr lang="en-US"/>
        </a:p>
      </dgm:t>
    </dgm:pt>
    <dgm:pt modelId="{A3368B65-C5AB-4C89-85E4-7B3B0D8147D1}">
      <dgm:prSet custT="1"/>
      <dgm:spPr/>
      <dgm:t>
        <a:bodyPr/>
        <a:lstStyle/>
        <a:p>
          <a:pPr rtl="0"/>
          <a:r>
            <a:rPr lang="en-US" sz="2000" b="1" u="sng" dirty="0" smtClean="0"/>
            <a:t>   Stable Business</a:t>
          </a:r>
          <a:r>
            <a:rPr lang="en-US" sz="2000" u="sng" dirty="0" smtClean="0"/>
            <a:t> </a:t>
          </a:r>
          <a:r>
            <a:rPr lang="en-US" sz="2000" b="1" u="sng" dirty="0" smtClean="0"/>
            <a:t>Environment</a:t>
          </a:r>
          <a:r>
            <a:rPr lang="en-US" sz="2000" b="1" dirty="0" smtClean="0"/>
            <a:t>:</a:t>
          </a:r>
          <a:endParaRPr lang="en-US" sz="2000" b="1" dirty="0"/>
        </a:p>
      </dgm:t>
    </dgm:pt>
    <dgm:pt modelId="{BBA7DE88-F5DF-46DE-AE84-DFF22409AC10}" type="sibTrans" cxnId="{C7B7DF7E-3446-4C26-8B86-E75A4FC05F70}">
      <dgm:prSet/>
      <dgm:spPr/>
      <dgm:t>
        <a:bodyPr/>
        <a:lstStyle/>
        <a:p>
          <a:endParaRPr lang="en-US"/>
        </a:p>
      </dgm:t>
    </dgm:pt>
    <dgm:pt modelId="{CD007EB3-9D23-4997-8496-EF0A34F840D0}" type="parTrans" cxnId="{C7B7DF7E-3446-4C26-8B86-E75A4FC05F70}">
      <dgm:prSet/>
      <dgm:spPr/>
      <dgm:t>
        <a:bodyPr/>
        <a:lstStyle/>
        <a:p>
          <a:endParaRPr lang="en-US"/>
        </a:p>
      </dgm:t>
    </dgm:pt>
    <dgm:pt modelId="{153BA0F8-75D5-4EF9-B682-7497782C9098}">
      <dgm:prSet/>
      <dgm:spPr/>
      <dgm:t>
        <a:bodyPr/>
        <a:lstStyle/>
        <a:p>
          <a:pPr rtl="0"/>
          <a:r>
            <a:rPr lang="en-US" sz="1900" dirty="0" smtClean="0"/>
            <a:t>    Huge software market</a:t>
          </a:r>
          <a:endParaRPr lang="en-US" sz="1900" dirty="0"/>
        </a:p>
      </dgm:t>
    </dgm:pt>
    <dgm:pt modelId="{B874C28C-0A97-45AA-8507-E2FA2BE089A6}" type="sibTrans" cxnId="{E4471AA4-80B2-40E2-96C6-BE53F4E2F621}">
      <dgm:prSet/>
      <dgm:spPr/>
      <dgm:t>
        <a:bodyPr/>
        <a:lstStyle/>
        <a:p>
          <a:endParaRPr lang="en-US"/>
        </a:p>
      </dgm:t>
    </dgm:pt>
    <dgm:pt modelId="{0F26333B-2B7E-4C41-8924-D5784E078E73}" type="parTrans" cxnId="{E4471AA4-80B2-40E2-96C6-BE53F4E2F621}">
      <dgm:prSet/>
      <dgm:spPr/>
      <dgm:t>
        <a:bodyPr/>
        <a:lstStyle/>
        <a:p>
          <a:endParaRPr lang="en-US"/>
        </a:p>
      </dgm:t>
    </dgm:pt>
    <dgm:pt modelId="{B97BF188-D26B-476A-B411-0FFB64791089}">
      <dgm:prSet custT="1"/>
      <dgm:spPr/>
      <dgm:t>
        <a:bodyPr/>
        <a:lstStyle/>
        <a:p>
          <a:pPr rtl="0"/>
          <a:r>
            <a:rPr lang="en-US" sz="2000" b="1" u="sng" dirty="0" smtClean="0"/>
            <a:t>   EMEA Market</a:t>
          </a:r>
          <a:r>
            <a:rPr lang="en-US" sz="2000" u="sng" dirty="0" smtClean="0"/>
            <a:t> </a:t>
          </a:r>
          <a:r>
            <a:rPr lang="en-US" sz="2000" b="1" u="sng" dirty="0" smtClean="0"/>
            <a:t>Alignment:</a:t>
          </a:r>
          <a:endParaRPr lang="en-US" sz="2000" u="sng" dirty="0"/>
        </a:p>
      </dgm:t>
    </dgm:pt>
    <dgm:pt modelId="{2B0E480A-F63F-48D5-B007-77920D4A8739}" type="sibTrans" cxnId="{28D8541B-C466-404B-AE16-F21F08A3BE27}">
      <dgm:prSet/>
      <dgm:spPr/>
      <dgm:t>
        <a:bodyPr/>
        <a:lstStyle/>
        <a:p>
          <a:endParaRPr lang="en-US"/>
        </a:p>
      </dgm:t>
    </dgm:pt>
    <dgm:pt modelId="{CD883C55-602C-435F-BD5E-7FA9A6650FD4}" type="parTrans" cxnId="{28D8541B-C466-404B-AE16-F21F08A3BE27}">
      <dgm:prSet/>
      <dgm:spPr/>
      <dgm:t>
        <a:bodyPr/>
        <a:lstStyle/>
        <a:p>
          <a:endParaRPr lang="en-US"/>
        </a:p>
      </dgm:t>
    </dgm:pt>
    <dgm:pt modelId="{7F65FAF9-BE9B-423C-8B17-F7EE92C376D8}">
      <dgm:prSet/>
      <dgm:spPr/>
      <dgm:t>
        <a:bodyPr/>
        <a:lstStyle/>
        <a:p>
          <a:pPr rtl="0"/>
          <a:r>
            <a:rPr lang="en-US" sz="1900" dirty="0" smtClean="0"/>
            <a:t>    Hiring not only from BG but from EMEA as well</a:t>
          </a:r>
          <a:endParaRPr lang="en-US" sz="1900" dirty="0"/>
        </a:p>
      </dgm:t>
    </dgm:pt>
    <dgm:pt modelId="{7ED381A1-126C-497C-AD70-7C022FF2D769}" type="sibTrans" cxnId="{7BAD983E-5E7E-49F1-9A02-D8086460DA51}">
      <dgm:prSet/>
      <dgm:spPr/>
      <dgm:t>
        <a:bodyPr/>
        <a:lstStyle/>
        <a:p>
          <a:endParaRPr lang="en-US"/>
        </a:p>
      </dgm:t>
    </dgm:pt>
    <dgm:pt modelId="{549EB92B-1965-446E-BF24-2356778DC31D}" type="parTrans" cxnId="{7BAD983E-5E7E-49F1-9A02-D8086460DA51}">
      <dgm:prSet/>
      <dgm:spPr/>
      <dgm:t>
        <a:bodyPr/>
        <a:lstStyle/>
        <a:p>
          <a:endParaRPr lang="en-US"/>
        </a:p>
      </dgm:t>
    </dgm:pt>
    <dgm:pt modelId="{961BBFF3-6BC1-4292-B320-FBAC2B19D55A}">
      <dgm:prSet custT="1"/>
      <dgm:spPr/>
      <dgm:t>
        <a:bodyPr/>
        <a:lstStyle/>
        <a:p>
          <a:pPr rtl="0"/>
          <a:endParaRPr lang="en-US" sz="2000" b="1" dirty="0">
            <a:solidFill>
              <a:schemeClr val="accent3"/>
            </a:solidFill>
          </a:endParaRPr>
        </a:p>
      </dgm:t>
    </dgm:pt>
    <dgm:pt modelId="{C7C40E86-78AE-4357-9A57-9A916CEC2D3F}" type="parTrans" cxnId="{23FF144D-1F1F-43FC-A775-8AE0E114A6A0}">
      <dgm:prSet/>
      <dgm:spPr/>
      <dgm:t>
        <a:bodyPr/>
        <a:lstStyle/>
        <a:p>
          <a:endParaRPr lang="en-US"/>
        </a:p>
      </dgm:t>
    </dgm:pt>
    <dgm:pt modelId="{2B83B7D6-D6BA-49F3-87E7-3333023AC3F9}" type="sibTrans" cxnId="{23FF144D-1F1F-43FC-A775-8AE0E114A6A0}">
      <dgm:prSet/>
      <dgm:spPr/>
      <dgm:t>
        <a:bodyPr/>
        <a:lstStyle/>
        <a:p>
          <a:endParaRPr lang="en-US"/>
        </a:p>
      </dgm:t>
    </dgm:pt>
    <dgm:pt modelId="{3132DC3C-8732-41E8-A8DC-BD0EB46651DF}">
      <dgm:prSet custT="1"/>
      <dgm:spPr/>
      <dgm:t>
        <a:bodyPr/>
        <a:lstStyle/>
        <a:p>
          <a:pPr rtl="0"/>
          <a:endParaRPr lang="en-US" sz="2000" dirty="0"/>
        </a:p>
      </dgm:t>
    </dgm:pt>
    <dgm:pt modelId="{F6D5B679-72D9-4390-97BC-EBF7AC4A16CB}" type="parTrans" cxnId="{CBDE2E0E-B3A7-41BE-8A0B-C4E7920DD0CE}">
      <dgm:prSet/>
      <dgm:spPr/>
      <dgm:t>
        <a:bodyPr/>
        <a:lstStyle/>
        <a:p>
          <a:endParaRPr lang="en-US"/>
        </a:p>
      </dgm:t>
    </dgm:pt>
    <dgm:pt modelId="{CEF2DEE4-B655-4186-AC20-A04610BD45E8}" type="sibTrans" cxnId="{CBDE2E0E-B3A7-41BE-8A0B-C4E7920DD0CE}">
      <dgm:prSet/>
      <dgm:spPr/>
      <dgm:t>
        <a:bodyPr/>
        <a:lstStyle/>
        <a:p>
          <a:endParaRPr lang="en-US"/>
        </a:p>
      </dgm:t>
    </dgm:pt>
    <dgm:pt modelId="{8B58B156-1E99-4B41-94D4-0262E3B8997E}" type="pres">
      <dgm:prSet presAssocID="{67C64057-D648-4F99-AEFA-977127058DD0}" presName="linear" presStyleCnt="0">
        <dgm:presLayoutVars>
          <dgm:dir/>
          <dgm:resizeHandles val="exact"/>
        </dgm:presLayoutVars>
      </dgm:prSet>
      <dgm:spPr/>
      <dgm:t>
        <a:bodyPr/>
        <a:lstStyle/>
        <a:p>
          <a:endParaRPr lang="en-US"/>
        </a:p>
      </dgm:t>
    </dgm:pt>
    <dgm:pt modelId="{1F02FE0B-F611-4A4A-A387-1DFADA7ABE32}" type="pres">
      <dgm:prSet presAssocID="{E1CC9682-B231-4D78-8103-7C2A2763A6E9}" presName="comp" presStyleCnt="0"/>
      <dgm:spPr/>
    </dgm:pt>
    <dgm:pt modelId="{05FE47D9-F5D9-4993-9230-B49541CC3813}" type="pres">
      <dgm:prSet presAssocID="{E1CC9682-B231-4D78-8103-7C2A2763A6E9}" presName="box" presStyleLbl="node1" presStyleIdx="0" presStyleCnt="2"/>
      <dgm:spPr/>
      <dgm:t>
        <a:bodyPr/>
        <a:lstStyle/>
        <a:p>
          <a:endParaRPr lang="en-US"/>
        </a:p>
      </dgm:t>
    </dgm:pt>
    <dgm:pt modelId="{EAD6A485-E797-40AF-9F55-2EA381F2ECB1}" type="pres">
      <dgm:prSet presAssocID="{E1CC9682-B231-4D78-8103-7C2A2763A6E9}" presName="img" presStyleLbl="fgImgPlace1" presStyleIdx="0" presStyleCnt="2" custScaleX="138620" custLinFactNeighborX="6051" custLinFactNeighborY="570"/>
      <dgm:spPr>
        <a:blipFill rotWithShape="0">
          <a:blip xmlns:r="http://schemas.openxmlformats.org/officeDocument/2006/relationships" r:embed="rId1"/>
          <a:stretch>
            <a:fillRect/>
          </a:stretch>
        </a:blipFill>
      </dgm:spPr>
    </dgm:pt>
    <dgm:pt modelId="{D6110E21-8382-4DEE-BABD-6EF380EE701F}" type="pres">
      <dgm:prSet presAssocID="{E1CC9682-B231-4D78-8103-7C2A2763A6E9}" presName="text" presStyleLbl="node1" presStyleIdx="0" presStyleCnt="2">
        <dgm:presLayoutVars>
          <dgm:bulletEnabled val="1"/>
        </dgm:presLayoutVars>
      </dgm:prSet>
      <dgm:spPr/>
      <dgm:t>
        <a:bodyPr/>
        <a:lstStyle/>
        <a:p>
          <a:endParaRPr lang="en-US"/>
        </a:p>
      </dgm:t>
    </dgm:pt>
    <dgm:pt modelId="{7930611F-C51A-4EB7-8025-8C2D3E489C1D}" type="pres">
      <dgm:prSet presAssocID="{1231B40D-CAAD-404C-B993-473C410A3C70}" presName="spacer" presStyleCnt="0"/>
      <dgm:spPr/>
    </dgm:pt>
    <dgm:pt modelId="{3323BB16-A686-44BE-B0A5-5AD0D856E4A5}" type="pres">
      <dgm:prSet presAssocID="{6B337DBD-CB45-46B8-8B7E-72654CF52EC6}" presName="comp" presStyleCnt="0"/>
      <dgm:spPr/>
    </dgm:pt>
    <dgm:pt modelId="{B840B91F-54A5-4481-9ED1-971E3C1C7C6D}" type="pres">
      <dgm:prSet presAssocID="{6B337DBD-CB45-46B8-8B7E-72654CF52EC6}" presName="box" presStyleLbl="node1" presStyleIdx="1" presStyleCnt="2"/>
      <dgm:spPr/>
      <dgm:t>
        <a:bodyPr/>
        <a:lstStyle/>
        <a:p>
          <a:endParaRPr lang="en-US"/>
        </a:p>
      </dgm:t>
    </dgm:pt>
    <dgm:pt modelId="{3CE846FE-E617-4A06-B659-C9C6F47EF287}" type="pres">
      <dgm:prSet presAssocID="{6B337DBD-CB45-46B8-8B7E-72654CF52EC6}" presName="img" presStyleLbl="fgImgPlace1" presStyleIdx="1" presStyleCnt="2" custScaleX="139225" custLinFactNeighborX="6655"/>
      <dgm:spPr>
        <a:blipFill rotWithShape="0">
          <a:blip xmlns:r="http://schemas.openxmlformats.org/officeDocument/2006/relationships" r:embed="rId2"/>
          <a:stretch>
            <a:fillRect/>
          </a:stretch>
        </a:blipFill>
      </dgm:spPr>
    </dgm:pt>
    <dgm:pt modelId="{C608B12F-034C-40EB-883F-D3BCF76520A3}" type="pres">
      <dgm:prSet presAssocID="{6B337DBD-CB45-46B8-8B7E-72654CF52EC6}" presName="text" presStyleLbl="node1" presStyleIdx="1" presStyleCnt="2">
        <dgm:presLayoutVars>
          <dgm:bulletEnabled val="1"/>
        </dgm:presLayoutVars>
      </dgm:prSet>
      <dgm:spPr/>
      <dgm:t>
        <a:bodyPr/>
        <a:lstStyle/>
        <a:p>
          <a:endParaRPr lang="en-US"/>
        </a:p>
      </dgm:t>
    </dgm:pt>
  </dgm:ptLst>
  <dgm:cxnLst>
    <dgm:cxn modelId="{4933FDF8-0D7F-46AB-979A-B4A4354D0537}" srcId="{6B337DBD-CB45-46B8-8B7E-72654CF52EC6}" destId="{AD18F578-4789-4BC4-BF3A-79D1BDCD2173}" srcOrd="0" destOrd="0" parTransId="{CA18BB90-55EA-4322-AE91-9FE6C96A258F}" sibTransId="{ACE0B874-FC61-43D0-92FF-9D9BB8BDE488}"/>
    <dgm:cxn modelId="{C698B319-7D54-4AF3-B85C-23D519BA3AC1}" type="presOf" srcId="{424863C1-EEC8-493F-B8FF-46C9F3E26413}" destId="{C608B12F-034C-40EB-883F-D3BCF76520A3}" srcOrd="1" destOrd="3" presId="urn:microsoft.com/office/officeart/2005/8/layout/vList4#1"/>
    <dgm:cxn modelId="{28D8541B-C466-404B-AE16-F21F08A3BE27}" srcId="{E1CC9682-B231-4D78-8103-7C2A2763A6E9}" destId="{B97BF188-D26B-476A-B411-0FFB64791089}" srcOrd="2" destOrd="0" parTransId="{CD883C55-602C-435F-BD5E-7FA9A6650FD4}" sibTransId="{2B0E480A-F63F-48D5-B007-77920D4A8739}"/>
    <dgm:cxn modelId="{A2AFAF85-1FC7-4055-88C1-D57287252826}" type="presOf" srcId="{597292EB-8F4A-4543-9AEC-F8C861D31C02}" destId="{B840B91F-54A5-4481-9ED1-971E3C1C7C6D}" srcOrd="0" destOrd="5" presId="urn:microsoft.com/office/officeart/2005/8/layout/vList4#1"/>
    <dgm:cxn modelId="{2B4A8A7F-5176-4886-A8CC-DAD24F429E26}" type="presOf" srcId="{7F65FAF9-BE9B-423C-8B17-F7EE92C376D8}" destId="{05FE47D9-F5D9-4993-9230-B49541CC3813}" srcOrd="0" destOrd="2" presId="urn:microsoft.com/office/officeart/2005/8/layout/vList4#1"/>
    <dgm:cxn modelId="{F2551FE0-DCFC-4718-90EE-69EC6873FCAA}" type="presOf" srcId="{3132DC3C-8732-41E8-A8DC-BD0EB46651DF}" destId="{C608B12F-034C-40EB-883F-D3BCF76520A3}" srcOrd="1" destOrd="4" presId="urn:microsoft.com/office/officeart/2005/8/layout/vList4#1"/>
    <dgm:cxn modelId="{132E7EC3-59CD-41E0-A718-29AF17321229}" type="presOf" srcId="{597292EB-8F4A-4543-9AEC-F8C861D31C02}" destId="{C608B12F-034C-40EB-883F-D3BCF76520A3}" srcOrd="1" destOrd="5" presId="urn:microsoft.com/office/officeart/2005/8/layout/vList4#1"/>
    <dgm:cxn modelId="{1C6209B8-67C1-4AFF-A5FC-04749B78ED41}" type="presOf" srcId="{A3368B65-C5AB-4C89-85E4-7B3B0D8147D1}" destId="{D6110E21-8382-4DEE-BABD-6EF380EE701F}" srcOrd="1" destOrd="5" presId="urn:microsoft.com/office/officeart/2005/8/layout/vList4#1"/>
    <dgm:cxn modelId="{56181763-579A-4BFE-A089-4A9EEE6F21B7}" type="presOf" srcId="{6B337DBD-CB45-46B8-8B7E-72654CF52EC6}" destId="{C608B12F-034C-40EB-883F-D3BCF76520A3}" srcOrd="1" destOrd="0" presId="urn:microsoft.com/office/officeart/2005/8/layout/vList4#1"/>
    <dgm:cxn modelId="{E4471AA4-80B2-40E2-96C6-BE53F4E2F621}" srcId="{E1CC9682-B231-4D78-8103-7C2A2763A6E9}" destId="{153BA0F8-75D5-4EF9-B682-7497782C9098}" srcOrd="3" destOrd="0" parTransId="{0F26333B-2B7E-4C41-8924-D5784E078E73}" sibTransId="{B874C28C-0A97-45AA-8507-E2FA2BE089A6}"/>
    <dgm:cxn modelId="{EBD93015-0FD4-4358-BEFA-D397D0D52C97}" type="presOf" srcId="{3132DC3C-8732-41E8-A8DC-BD0EB46651DF}" destId="{B840B91F-54A5-4481-9ED1-971E3C1C7C6D}" srcOrd="0" destOrd="4" presId="urn:microsoft.com/office/officeart/2005/8/layout/vList4#1"/>
    <dgm:cxn modelId="{13668517-96CB-451D-BB83-B5071E88C82C}" srcId="{E1CC9682-B231-4D78-8103-7C2A2763A6E9}" destId="{91AD1130-DD97-4756-B30C-839440B9F9DD}" srcOrd="5" destOrd="0" parTransId="{351D10A4-5D3A-4B12-BF18-59A460ED83E3}" sibTransId="{9AD30E4D-66BA-46EA-81DD-423847C7F9EC}"/>
    <dgm:cxn modelId="{CBDE2E0E-B3A7-41BE-8A0B-C4E7920DD0CE}" srcId="{6B337DBD-CB45-46B8-8B7E-72654CF52EC6}" destId="{3132DC3C-8732-41E8-A8DC-BD0EB46651DF}" srcOrd="3" destOrd="0" parTransId="{F6D5B679-72D9-4390-97BC-EBF7AC4A16CB}" sibTransId="{CEF2DEE4-B655-4186-AC20-A04610BD45E8}"/>
    <dgm:cxn modelId="{70A8A18E-D5EF-48F7-9D39-F180B681F65C}" type="presOf" srcId="{153BA0F8-75D5-4EF9-B682-7497782C9098}" destId="{D6110E21-8382-4DEE-BABD-6EF380EE701F}" srcOrd="1" destOrd="4" presId="urn:microsoft.com/office/officeart/2005/8/layout/vList4#1"/>
    <dgm:cxn modelId="{7BAD983E-5E7E-49F1-9A02-D8086460DA51}" srcId="{E1CC9682-B231-4D78-8103-7C2A2763A6E9}" destId="{7F65FAF9-BE9B-423C-8B17-F7EE92C376D8}" srcOrd="1" destOrd="0" parTransId="{549EB92B-1965-446E-BF24-2356778DC31D}" sibTransId="{7ED381A1-126C-497C-AD70-7C022FF2D769}"/>
    <dgm:cxn modelId="{9607D092-DD33-4240-AAB9-2C3ED0761200}" srcId="{67C64057-D648-4F99-AEFA-977127058DD0}" destId="{6B337DBD-CB45-46B8-8B7E-72654CF52EC6}" srcOrd="1" destOrd="0" parTransId="{3E7530CF-8646-4E8C-9030-FE209A9B78D9}" sibTransId="{71B860DC-BDED-4AE4-8500-E9157F3C9D5E}"/>
    <dgm:cxn modelId="{C7B7DF7E-3446-4C26-8B86-E75A4FC05F70}" srcId="{E1CC9682-B231-4D78-8103-7C2A2763A6E9}" destId="{A3368B65-C5AB-4C89-85E4-7B3B0D8147D1}" srcOrd="4" destOrd="0" parTransId="{CD007EB3-9D23-4997-8496-EF0A34F840D0}" sibTransId="{BBA7DE88-F5DF-46DE-AE84-DFF22409AC10}"/>
    <dgm:cxn modelId="{BDF85BBB-5220-4392-8C43-79A02C8AE7FC}" srcId="{6B337DBD-CB45-46B8-8B7E-72654CF52EC6}" destId="{597292EB-8F4A-4543-9AEC-F8C861D31C02}" srcOrd="4" destOrd="0" parTransId="{CAFF284F-DD46-4501-978F-CDF6EE0BCD2C}" sibTransId="{A9A5F34D-7AB8-48FA-B402-4C33B42B691C}"/>
    <dgm:cxn modelId="{6ACB1BFA-A99E-41CA-9874-90E315E97A17}" type="presOf" srcId="{E1CC9682-B231-4D78-8103-7C2A2763A6E9}" destId="{05FE47D9-F5D9-4993-9230-B49541CC3813}" srcOrd="0" destOrd="0" presId="urn:microsoft.com/office/officeart/2005/8/layout/vList4#1"/>
    <dgm:cxn modelId="{81CC38B0-06A7-4145-80D9-7F6338965B4A}" type="presOf" srcId="{67C64057-D648-4F99-AEFA-977127058DD0}" destId="{8B58B156-1E99-4B41-94D4-0262E3B8997E}" srcOrd="0" destOrd="0" presId="urn:microsoft.com/office/officeart/2005/8/layout/vList4#1"/>
    <dgm:cxn modelId="{1812E400-9DFB-4519-9EDE-5BC1C068EF01}" type="presOf" srcId="{7F65FAF9-BE9B-423C-8B17-F7EE92C376D8}" destId="{D6110E21-8382-4DEE-BABD-6EF380EE701F}" srcOrd="1" destOrd="2" presId="urn:microsoft.com/office/officeart/2005/8/layout/vList4#1"/>
    <dgm:cxn modelId="{FAE1C6DE-12B3-4105-A7C1-952AE33B1BF9}" srcId="{E1CC9682-B231-4D78-8103-7C2A2763A6E9}" destId="{1914914A-A88D-4C3A-A701-B3FEF523401A}" srcOrd="0" destOrd="0" parTransId="{44CE84B1-29F4-44F2-A651-3363F845AA4F}" sibTransId="{9D8D80E6-A976-409F-9244-E2351BA68E0B}"/>
    <dgm:cxn modelId="{F4F6CF71-FA0E-40DD-8246-C41B0049748A}" type="presOf" srcId="{AD18F578-4789-4BC4-BF3A-79D1BDCD2173}" destId="{C608B12F-034C-40EB-883F-D3BCF76520A3}" srcOrd="1" destOrd="1" presId="urn:microsoft.com/office/officeart/2005/8/layout/vList4#1"/>
    <dgm:cxn modelId="{ACC664FF-EED4-4DCC-B53B-DADC6628D015}" srcId="{67C64057-D648-4F99-AEFA-977127058DD0}" destId="{E1CC9682-B231-4D78-8103-7C2A2763A6E9}" srcOrd="0" destOrd="0" parTransId="{2104FAEB-47DD-44C1-A3DA-0AFEE73F0FE7}" sibTransId="{1231B40D-CAAD-404C-B993-473C410A3C70}"/>
    <dgm:cxn modelId="{D0257F8B-9982-41C5-BB0F-4626E5828429}" type="presOf" srcId="{153BA0F8-75D5-4EF9-B682-7497782C9098}" destId="{05FE47D9-F5D9-4993-9230-B49541CC3813}" srcOrd="0" destOrd="4" presId="urn:microsoft.com/office/officeart/2005/8/layout/vList4#1"/>
    <dgm:cxn modelId="{23FF144D-1F1F-43FC-A775-8AE0E114A6A0}" srcId="{6B337DBD-CB45-46B8-8B7E-72654CF52EC6}" destId="{961BBFF3-6BC1-4292-B320-FBAC2B19D55A}" srcOrd="1" destOrd="0" parTransId="{C7C40E86-78AE-4357-9A57-9A916CEC2D3F}" sibTransId="{2B83B7D6-D6BA-49F3-87E7-3333023AC3F9}"/>
    <dgm:cxn modelId="{2C961FF3-3267-4E37-8846-E31D82499A52}" type="presOf" srcId="{91AD1130-DD97-4756-B30C-839440B9F9DD}" destId="{D6110E21-8382-4DEE-BABD-6EF380EE701F}" srcOrd="1" destOrd="6" presId="urn:microsoft.com/office/officeart/2005/8/layout/vList4#1"/>
    <dgm:cxn modelId="{BB8D8A7A-5B23-4318-8103-3CBB96B04AE5}" type="presOf" srcId="{B97BF188-D26B-476A-B411-0FFB64791089}" destId="{05FE47D9-F5D9-4993-9230-B49541CC3813}" srcOrd="0" destOrd="3" presId="urn:microsoft.com/office/officeart/2005/8/layout/vList4#1"/>
    <dgm:cxn modelId="{9AB0CC78-56D5-48DB-AB88-DF96C2835C9B}" type="presOf" srcId="{A3368B65-C5AB-4C89-85E4-7B3B0D8147D1}" destId="{05FE47D9-F5D9-4993-9230-B49541CC3813}" srcOrd="0" destOrd="5" presId="urn:microsoft.com/office/officeart/2005/8/layout/vList4#1"/>
    <dgm:cxn modelId="{5735B595-CC1B-4633-8134-8734F1012AF3}" type="presOf" srcId="{424863C1-EEC8-493F-B8FF-46C9F3E26413}" destId="{B840B91F-54A5-4481-9ED1-971E3C1C7C6D}" srcOrd="0" destOrd="3" presId="urn:microsoft.com/office/officeart/2005/8/layout/vList4#1"/>
    <dgm:cxn modelId="{C6FE8B82-499D-42FB-B252-A227524F6037}" type="presOf" srcId="{AD18F578-4789-4BC4-BF3A-79D1BDCD2173}" destId="{B840B91F-54A5-4481-9ED1-971E3C1C7C6D}" srcOrd="0" destOrd="1" presId="urn:microsoft.com/office/officeart/2005/8/layout/vList4#1"/>
    <dgm:cxn modelId="{8309D747-5A8A-4618-A703-2C0E9F2BB956}" type="presOf" srcId="{E1CC9682-B231-4D78-8103-7C2A2763A6E9}" destId="{D6110E21-8382-4DEE-BABD-6EF380EE701F}" srcOrd="1" destOrd="0" presId="urn:microsoft.com/office/officeart/2005/8/layout/vList4#1"/>
    <dgm:cxn modelId="{C939C5C7-4321-40C7-8767-CF732253D58F}" type="presOf" srcId="{B97BF188-D26B-476A-B411-0FFB64791089}" destId="{D6110E21-8382-4DEE-BABD-6EF380EE701F}" srcOrd="1" destOrd="3" presId="urn:microsoft.com/office/officeart/2005/8/layout/vList4#1"/>
    <dgm:cxn modelId="{685F85B1-563D-478D-AD44-A53D9AA1F3C0}" type="presOf" srcId="{961BBFF3-6BC1-4292-B320-FBAC2B19D55A}" destId="{C608B12F-034C-40EB-883F-D3BCF76520A3}" srcOrd="1" destOrd="2" presId="urn:microsoft.com/office/officeart/2005/8/layout/vList4#1"/>
    <dgm:cxn modelId="{67CF23CE-E857-4002-BB03-2FFD67D1010D}" type="presOf" srcId="{91AD1130-DD97-4756-B30C-839440B9F9DD}" destId="{05FE47D9-F5D9-4993-9230-B49541CC3813}" srcOrd="0" destOrd="6" presId="urn:microsoft.com/office/officeart/2005/8/layout/vList4#1"/>
    <dgm:cxn modelId="{D9A403C0-B581-435B-9708-B558AB503569}" type="presOf" srcId="{1914914A-A88D-4C3A-A701-B3FEF523401A}" destId="{D6110E21-8382-4DEE-BABD-6EF380EE701F}" srcOrd="1" destOrd="1" presId="urn:microsoft.com/office/officeart/2005/8/layout/vList4#1"/>
    <dgm:cxn modelId="{EF19A4B1-6A3E-43C9-95C7-2467121E871D}" type="presOf" srcId="{1914914A-A88D-4C3A-A701-B3FEF523401A}" destId="{05FE47D9-F5D9-4993-9230-B49541CC3813}" srcOrd="0" destOrd="1" presId="urn:microsoft.com/office/officeart/2005/8/layout/vList4#1"/>
    <dgm:cxn modelId="{31C44986-AC32-4F2F-A62E-E8BB5CE64011}" type="presOf" srcId="{6B337DBD-CB45-46B8-8B7E-72654CF52EC6}" destId="{B840B91F-54A5-4481-9ED1-971E3C1C7C6D}" srcOrd="0" destOrd="0" presId="urn:microsoft.com/office/officeart/2005/8/layout/vList4#1"/>
    <dgm:cxn modelId="{433B461A-AD6D-4339-ACC6-8CC46563865E}" srcId="{6B337DBD-CB45-46B8-8B7E-72654CF52EC6}" destId="{424863C1-EEC8-493F-B8FF-46C9F3E26413}" srcOrd="2" destOrd="0" parTransId="{AD905C3F-82A2-44E0-AF08-001EDB965F4D}" sibTransId="{417CF0CD-AFF1-4088-A018-270AF66CF244}"/>
    <dgm:cxn modelId="{658EEB64-F582-40B9-9FA5-D55451869355}" type="presOf" srcId="{961BBFF3-6BC1-4292-B320-FBAC2B19D55A}" destId="{B840B91F-54A5-4481-9ED1-971E3C1C7C6D}" srcOrd="0" destOrd="2" presId="urn:microsoft.com/office/officeart/2005/8/layout/vList4#1"/>
    <dgm:cxn modelId="{A2AF12A9-D1D8-4EB4-B3FB-874403508F8F}" type="presParOf" srcId="{8B58B156-1E99-4B41-94D4-0262E3B8997E}" destId="{1F02FE0B-F611-4A4A-A387-1DFADA7ABE32}" srcOrd="0" destOrd="0" presId="urn:microsoft.com/office/officeart/2005/8/layout/vList4#1"/>
    <dgm:cxn modelId="{3BCD1E3D-EF2E-4525-BE14-A49397E8EE8E}" type="presParOf" srcId="{1F02FE0B-F611-4A4A-A387-1DFADA7ABE32}" destId="{05FE47D9-F5D9-4993-9230-B49541CC3813}" srcOrd="0" destOrd="0" presId="urn:microsoft.com/office/officeart/2005/8/layout/vList4#1"/>
    <dgm:cxn modelId="{530EB775-CFB7-4DC6-B3F0-A01B714EB711}" type="presParOf" srcId="{1F02FE0B-F611-4A4A-A387-1DFADA7ABE32}" destId="{EAD6A485-E797-40AF-9F55-2EA381F2ECB1}" srcOrd="1" destOrd="0" presId="urn:microsoft.com/office/officeart/2005/8/layout/vList4#1"/>
    <dgm:cxn modelId="{83C9D23A-C07F-4303-B12B-5F513DEADF10}" type="presParOf" srcId="{1F02FE0B-F611-4A4A-A387-1DFADA7ABE32}" destId="{D6110E21-8382-4DEE-BABD-6EF380EE701F}" srcOrd="2" destOrd="0" presId="urn:microsoft.com/office/officeart/2005/8/layout/vList4#1"/>
    <dgm:cxn modelId="{A179E019-9578-4F17-93EA-8DFB18DBBE55}" type="presParOf" srcId="{8B58B156-1E99-4B41-94D4-0262E3B8997E}" destId="{7930611F-C51A-4EB7-8025-8C2D3E489C1D}" srcOrd="1" destOrd="0" presId="urn:microsoft.com/office/officeart/2005/8/layout/vList4#1"/>
    <dgm:cxn modelId="{BC183926-A039-464F-9D86-CCEFD554BD77}" type="presParOf" srcId="{8B58B156-1E99-4B41-94D4-0262E3B8997E}" destId="{3323BB16-A686-44BE-B0A5-5AD0D856E4A5}" srcOrd="2" destOrd="0" presId="urn:microsoft.com/office/officeart/2005/8/layout/vList4#1"/>
    <dgm:cxn modelId="{9D981EDE-63AB-4C28-9370-C7025AEEBCFC}" type="presParOf" srcId="{3323BB16-A686-44BE-B0A5-5AD0D856E4A5}" destId="{B840B91F-54A5-4481-9ED1-971E3C1C7C6D}" srcOrd="0" destOrd="0" presId="urn:microsoft.com/office/officeart/2005/8/layout/vList4#1"/>
    <dgm:cxn modelId="{55A6C0F1-F856-4369-B832-8092E16DD25F}" type="presParOf" srcId="{3323BB16-A686-44BE-B0A5-5AD0D856E4A5}" destId="{3CE846FE-E617-4A06-B659-C9C6F47EF287}" srcOrd="1" destOrd="0" presId="urn:microsoft.com/office/officeart/2005/8/layout/vList4#1"/>
    <dgm:cxn modelId="{6FAE7557-2E4D-4F13-9ED0-86AA911701BE}" type="presParOf" srcId="{3323BB16-A686-44BE-B0A5-5AD0D856E4A5}" destId="{C608B12F-034C-40EB-883F-D3BCF76520A3}"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cs typeface="+mn-cs"/>
              </a:defRPr>
            </a:lvl1pPr>
          </a:lstStyle>
          <a:p>
            <a:pPr>
              <a:defRPr/>
            </a:pPr>
            <a:endParaRPr lang="en-US"/>
          </a:p>
        </p:txBody>
      </p:sp>
      <p:sp>
        <p:nvSpPr>
          <p:cNvPr id="7171"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cs typeface="+mn-cs"/>
              </a:defRPr>
            </a:lvl1pPr>
          </a:lstStyle>
          <a:p>
            <a:pPr>
              <a:defRPr/>
            </a:pPr>
            <a:endParaRPr lang="en-US"/>
          </a:p>
        </p:txBody>
      </p:sp>
      <p:sp>
        <p:nvSpPr>
          <p:cNvPr id="7172"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cs typeface="+mn-cs"/>
              </a:defRPr>
            </a:lvl1pPr>
          </a:lstStyle>
          <a:p>
            <a:pPr>
              <a:defRPr/>
            </a:pPr>
            <a:endParaRPr lang="en-US"/>
          </a:p>
        </p:txBody>
      </p:sp>
      <p:sp>
        <p:nvSpPr>
          <p:cNvPr id="7173"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cs typeface="+mn-cs"/>
              </a:defRPr>
            </a:lvl1pPr>
          </a:lstStyle>
          <a:p>
            <a:pPr>
              <a:defRPr/>
            </a:pPr>
            <a:fld id="{F50E2108-88F2-4B33-B173-94EC0B7A3E4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cs typeface="+mn-cs"/>
              </a:defRPr>
            </a:lvl1pPr>
          </a:lstStyle>
          <a:p>
            <a:pPr>
              <a:defRPr/>
            </a:pPr>
            <a:endParaRPr lang="en-US"/>
          </a:p>
        </p:txBody>
      </p:sp>
      <p:sp>
        <p:nvSpPr>
          <p:cNvPr id="4099" name="Rectangle 3"/>
          <p:cNvSpPr>
            <a:spLocks noGrp="1" noChangeArrowheads="1"/>
          </p:cNvSpPr>
          <p:nvPr>
            <p:ph type="dt" idx="1"/>
          </p:nvPr>
        </p:nvSpPr>
        <p:spPr bwMode="auto">
          <a:xfrm>
            <a:off x="3965575" y="0"/>
            <a:ext cx="3032125" cy="463550"/>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cs typeface="+mn-cs"/>
              </a:defRPr>
            </a:lvl1pPr>
          </a:lstStyle>
          <a:p>
            <a:pPr>
              <a:defRPr/>
            </a:pPr>
            <a:endParaRPr lang="en-US"/>
          </a:p>
        </p:txBody>
      </p:sp>
      <p:sp>
        <p:nvSpPr>
          <p:cNvPr id="4103"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cs typeface="+mn-cs"/>
              </a:defRPr>
            </a:lvl1pPr>
          </a:lstStyle>
          <a:p>
            <a:pPr>
              <a:defRPr/>
            </a:pPr>
            <a:fld id="{348110BC-ED05-4817-9935-A39988B7DE1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p:txBody>
          <a:bodyPr/>
          <a:lstStyle/>
          <a:p>
            <a:pPr>
              <a:defRPr/>
            </a:pPr>
            <a:fld id="{91CFFDD3-DCE5-4A4F-B5E1-0735D2C5F6C4}" type="slidenum">
              <a:rPr lang="en-US" smtClean="0"/>
              <a:pPr>
                <a:defRPr/>
              </a:pPr>
              <a:t>1</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en-US" smtClean="0"/>
              <a:t>VMware helps companies around the globe accelerate their move to the new era of IT, commonly referred to as cloud computing. </a:t>
            </a:r>
          </a:p>
          <a:p>
            <a:pPr eaLnBrk="1" hangingPunct="1"/>
            <a:r>
              <a:rPr lang="en-US" smtClean="0"/>
              <a:t>However, we do not believe in a one-size fits all strategy.  We believe your business is unique, and thus your approach to cloud computing will be as well.  </a:t>
            </a:r>
          </a:p>
          <a:p>
            <a:pPr eaLnBrk="1" hangingPunct="1"/>
            <a:r>
              <a:rPr lang="en-US" smtClean="0"/>
              <a:t>This is what differentiates VMware, and ultimately, what will differentiate you in your business.</a:t>
            </a:r>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r>
              <a:rPr lang="en-US" smtClean="0"/>
              <a:t>VMware</a:t>
            </a:r>
            <a:r>
              <a:rPr lang="bg-BG" smtClean="0"/>
              <a:t> празнува петата годишнина на българския развоен център.</a:t>
            </a:r>
          </a:p>
          <a:p>
            <a:r>
              <a:rPr lang="bg-BG" smtClean="0"/>
              <a:t>В софийския офис на команията, който е най-големия център за разработки на </a:t>
            </a:r>
            <a:r>
              <a:rPr lang="en-US" smtClean="0"/>
              <a:t>VMware</a:t>
            </a:r>
            <a:r>
              <a:rPr lang="bg-BG" smtClean="0"/>
              <a:t> в </a:t>
            </a:r>
            <a:r>
              <a:rPr lang="en-US" smtClean="0"/>
              <a:t>EMEA</a:t>
            </a:r>
            <a:r>
              <a:rPr lang="bg-BG" smtClean="0"/>
              <a:t>, работят 350 служители. </a:t>
            </a:r>
          </a:p>
          <a:p>
            <a:r>
              <a:rPr lang="bg-BG" smtClean="0"/>
              <a:t>Среден годишен ръст на екипа около 20 процента.</a:t>
            </a:r>
          </a:p>
          <a:p>
            <a:r>
              <a:rPr lang="en-US" smtClean="0"/>
              <a:t>VMware</a:t>
            </a:r>
            <a:r>
              <a:rPr lang="bg-BG" smtClean="0"/>
              <a:t> България като предпочитан избор за кариерно развитие.</a:t>
            </a:r>
          </a:p>
          <a:p>
            <a:r>
              <a:rPr lang="bg-BG" smtClean="0"/>
              <a:t>Гордеем се с едни от най-добрите кадри в софтуерния бранш на световно ниво, които се занимават с разработване на ключови продукти на компанията в сферата на управлението на </a:t>
            </a:r>
            <a:r>
              <a:rPr lang="en-US" smtClean="0"/>
              <a:t>cloud</a:t>
            </a:r>
            <a:r>
              <a:rPr lang="bg-BG" smtClean="0"/>
              <a:t> среди и автоматизацията. </a:t>
            </a:r>
          </a:p>
        </p:txBody>
      </p:sp>
      <p:sp>
        <p:nvSpPr>
          <p:cNvPr id="41987" name="Slide Number Placeholder 3"/>
          <p:cNvSpPr txBox="1">
            <a:spLocks noGrp="1"/>
          </p:cNvSpPr>
          <p:nvPr/>
        </p:nvSpPr>
        <p:spPr bwMode="auto">
          <a:xfrm>
            <a:off x="3965575" y="8820150"/>
            <a:ext cx="3032125" cy="463550"/>
          </a:xfrm>
          <a:prstGeom prst="rect">
            <a:avLst/>
          </a:prstGeom>
          <a:noFill/>
          <a:ln>
            <a:miter lim="800000"/>
            <a:headEnd/>
            <a:tailEnd/>
          </a:ln>
        </p:spPr>
        <p:txBody>
          <a:bodyPr lIns="93010" tIns="46504" rIns="93010" bIns="46504" anchor="b"/>
          <a:lstStyle/>
          <a:p>
            <a:pPr algn="r" eaLnBrk="0" hangingPunct="0">
              <a:defRPr/>
            </a:pPr>
            <a:fld id="{5162BC2D-4D38-4D7F-993B-971B2C25E078}" type="slidenum">
              <a:rPr lang="en-US" sz="1200">
                <a:solidFill>
                  <a:schemeClr val="tx1"/>
                </a:solidFill>
                <a:cs typeface="+mn-cs"/>
              </a:rPr>
              <a:pPr algn="r" eaLnBrk="0" hangingPunct="0">
                <a:defRPr/>
              </a:pPr>
              <a:t>10</a:t>
            </a:fld>
            <a:endParaRPr lang="en-US" sz="1200">
              <a:solidFill>
                <a:schemeClr val="tx1"/>
              </a:solidFill>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r>
              <a:rPr lang="bg-BG" sz="1000" smtClean="0">
                <a:latin typeface="Arial Narrow" pitchFamily="34" charset="0"/>
              </a:rPr>
              <a:t>Представяне на първото цялостно интегрирано решение за облачни инфраструктури, насочено към частния и публичния сектор. </a:t>
            </a:r>
          </a:p>
          <a:p>
            <a:r>
              <a:rPr lang="en-US" sz="1000" smtClean="0">
                <a:latin typeface="Arial Narrow" pitchFamily="34" charset="0"/>
              </a:rPr>
              <a:t>vCloud Suite 5.1</a:t>
            </a:r>
            <a:br>
              <a:rPr lang="en-US" sz="1000" smtClean="0">
                <a:latin typeface="Arial Narrow" pitchFamily="34" charset="0"/>
              </a:rPr>
            </a:br>
            <a:r>
              <a:rPr lang="bg-BG" sz="1000" smtClean="0">
                <a:latin typeface="Arial Narrow" pitchFamily="34" charset="0"/>
              </a:rPr>
              <a:t>Акцент върху огромния обем от работа на ниво проучване, разработки и тестване за появата на това решение от ново поколение, което трансформира центъра за данни в гъвкава, лесно управляема и защитена облачна система.</a:t>
            </a:r>
          </a:p>
          <a:p>
            <a:endParaRPr lang="en-US" smtClean="0"/>
          </a:p>
        </p:txBody>
      </p:sp>
      <p:sp>
        <p:nvSpPr>
          <p:cNvPr id="4" name="Slide Number Placeholder 3"/>
          <p:cNvSpPr>
            <a:spLocks noGrp="1"/>
          </p:cNvSpPr>
          <p:nvPr>
            <p:ph type="sldNum" sz="quarter" idx="5"/>
          </p:nvPr>
        </p:nvSpPr>
        <p:spPr/>
        <p:txBody>
          <a:bodyPr/>
          <a:lstStyle/>
          <a:p>
            <a:pPr>
              <a:defRPr/>
            </a:pPr>
            <a:fld id="{2992DFEC-4BC9-4085-AD09-D4B11925188A}"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bg-BG" sz="1000" dirty="0" smtClean="0"/>
              <a:t>Приноса на българския екип към разработката на ключовите за компанията продукти.</a:t>
            </a:r>
            <a:endParaRPr lang="en-US" sz="1000" dirty="0" smtClean="0"/>
          </a:p>
          <a:p>
            <a:pPr>
              <a:defRPr/>
            </a:pPr>
            <a:r>
              <a:rPr lang="en-US" sz="1000" dirty="0" smtClean="0">
                <a:latin typeface="Arial Narrow" pitchFamily="34" charset="0"/>
                <a:ea typeface="+mn-ea"/>
              </a:rPr>
              <a:t/>
            </a:r>
            <a:br>
              <a:rPr lang="en-US" sz="1000" dirty="0" smtClean="0">
                <a:latin typeface="Arial Narrow" pitchFamily="34" charset="0"/>
                <a:ea typeface="+mn-ea"/>
              </a:rPr>
            </a:br>
            <a:endParaRPr lang="en-US" dirty="0" smtClean="0"/>
          </a:p>
        </p:txBody>
      </p:sp>
      <p:sp>
        <p:nvSpPr>
          <p:cNvPr id="4" name="Slide Number Placeholder 3"/>
          <p:cNvSpPr txBox="1">
            <a:spLocks noGrp="1"/>
          </p:cNvSpPr>
          <p:nvPr/>
        </p:nvSpPr>
        <p:spPr bwMode="auto">
          <a:xfrm>
            <a:off x="3965575" y="8820150"/>
            <a:ext cx="3032125" cy="463550"/>
          </a:xfrm>
          <a:prstGeom prst="rect">
            <a:avLst/>
          </a:prstGeom>
          <a:noFill/>
          <a:ln>
            <a:miter lim="800000"/>
            <a:headEnd/>
            <a:tailEnd/>
          </a:ln>
        </p:spPr>
        <p:txBody>
          <a:bodyPr lIns="93010" tIns="46504" rIns="93010" bIns="46504" anchor="b"/>
          <a:lstStyle/>
          <a:p>
            <a:pPr algn="r" eaLnBrk="0" hangingPunct="0">
              <a:defRPr/>
            </a:pPr>
            <a:fld id="{86FB4A7F-9161-47BD-B2A2-B52DA85D761A}" type="slidenum">
              <a:rPr lang="en-US" sz="1200">
                <a:solidFill>
                  <a:schemeClr val="tx1"/>
                </a:solidFill>
                <a:cs typeface="+mn-cs"/>
              </a:rPr>
              <a:pPr algn="r" eaLnBrk="0" hangingPunct="0">
                <a:defRPr/>
              </a:pPr>
              <a:t>12</a:t>
            </a:fld>
            <a:endParaRPr lang="en-US" sz="1200" dirty="0">
              <a:solidFill>
                <a:schemeClr val="tx1"/>
              </a:solidFill>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r>
              <a:rPr lang="bg-BG" smtClean="0"/>
              <a:t>Силна разпознаваемост на марката на локалния пазар. </a:t>
            </a:r>
            <a:r>
              <a:rPr lang="en-US" smtClean="0"/>
              <a:t>VMware</a:t>
            </a:r>
            <a:r>
              <a:rPr lang="bg-BG" smtClean="0"/>
              <a:t> България е предпочитан работодател сред софтуерните специалисти.</a:t>
            </a:r>
          </a:p>
          <a:p>
            <a:r>
              <a:rPr lang="bg-BG" smtClean="0"/>
              <a:t>Защо? Компанията предоставя вълнуващата възможност софтуерните инженери да бъдат част от голямата промяна, обусловена от развитието на облачните технологии и виртуализацията</a:t>
            </a:r>
            <a:r>
              <a:rPr lang="en-US" smtClean="0"/>
              <a:t>;</a:t>
            </a:r>
            <a:r>
              <a:rPr lang="bg-BG" smtClean="0"/>
              <a:t> да работят върху водещи световни технологии и решения, които променят бизнеса сега.</a:t>
            </a:r>
          </a:p>
          <a:p>
            <a:r>
              <a:rPr lang="bg-BG" smtClean="0"/>
              <a:t>Възможности за обучение и развитие на професионалните възможности вътре в компанията.</a:t>
            </a:r>
          </a:p>
          <a:p>
            <a:r>
              <a:rPr lang="bg-BG" smtClean="0"/>
              <a:t>Корпоративна социална отговорност, инициативи и ангажираност на служителите към тях.</a:t>
            </a:r>
          </a:p>
          <a:p>
            <a:r>
              <a:rPr lang="bg-BG" smtClean="0"/>
              <a:t>Придобивки за служителите.</a:t>
            </a:r>
          </a:p>
          <a:p>
            <a:endParaRPr lang="bg-BG" smtClean="0"/>
          </a:p>
          <a:p>
            <a:r>
              <a:rPr lang="bg-BG" smtClean="0"/>
              <a:t>Планове за развитие: </a:t>
            </a:r>
            <a:r>
              <a:rPr lang="en-US" smtClean="0"/>
              <a:t>VMware </a:t>
            </a:r>
            <a:r>
              <a:rPr lang="bg-BG" smtClean="0"/>
              <a:t>България продължава да търси активно квалифицирани софтуерни инженери с утвърдени технически познания и умения за разрешаване на проблеми.</a:t>
            </a:r>
          </a:p>
          <a:p>
            <a:endParaRPr lang="bg-BG" smtClean="0"/>
          </a:p>
        </p:txBody>
      </p:sp>
      <p:sp>
        <p:nvSpPr>
          <p:cNvPr id="46083" name="Slide Number Placeholder 3"/>
          <p:cNvSpPr txBox="1">
            <a:spLocks noGrp="1"/>
          </p:cNvSpPr>
          <p:nvPr/>
        </p:nvSpPr>
        <p:spPr bwMode="auto">
          <a:xfrm>
            <a:off x="3965575" y="8820150"/>
            <a:ext cx="3032125" cy="463550"/>
          </a:xfrm>
          <a:prstGeom prst="rect">
            <a:avLst/>
          </a:prstGeom>
          <a:noFill/>
          <a:ln w="9525">
            <a:noFill/>
            <a:miter lim="800000"/>
            <a:headEnd/>
            <a:tailEnd/>
          </a:ln>
        </p:spPr>
        <p:txBody>
          <a:bodyPr lIns="93010" tIns="46504" rIns="93010" bIns="46504" anchor="b"/>
          <a:lstStyle/>
          <a:p>
            <a:pPr algn="r" eaLnBrk="0" hangingPunct="0"/>
            <a:fld id="{6AAE2E71-BFEE-4B67-B0E2-4D7D2403620E}" type="slidenum">
              <a:rPr lang="en-US" sz="1200">
                <a:solidFill>
                  <a:schemeClr val="tx1"/>
                </a:solidFill>
              </a:rPr>
              <a:pPr algn="r" eaLnBrk="0" hangingPunct="0"/>
              <a:t>13</a:t>
            </a:fld>
            <a:endParaRPr lang="en-US" sz="120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endParaRPr lang="bg-BG" smtClean="0"/>
          </a:p>
        </p:txBody>
      </p:sp>
      <p:sp>
        <p:nvSpPr>
          <p:cNvPr id="16387" name="Slide Number Placeholder 3"/>
          <p:cNvSpPr txBox="1">
            <a:spLocks noGrp="1"/>
          </p:cNvSpPr>
          <p:nvPr/>
        </p:nvSpPr>
        <p:spPr bwMode="auto">
          <a:xfrm>
            <a:off x="3965575" y="8820150"/>
            <a:ext cx="3032125" cy="463550"/>
          </a:xfrm>
          <a:prstGeom prst="rect">
            <a:avLst/>
          </a:prstGeom>
          <a:noFill/>
          <a:ln>
            <a:miter lim="800000"/>
            <a:headEnd/>
            <a:tailEnd/>
          </a:ln>
        </p:spPr>
        <p:txBody>
          <a:bodyPr lIns="93010" tIns="46504" rIns="93010" bIns="46504" anchor="b"/>
          <a:lstStyle/>
          <a:p>
            <a:pPr algn="r" eaLnBrk="0" hangingPunct="0">
              <a:defRPr/>
            </a:pPr>
            <a:fld id="{39F4B611-D3B6-43FD-8F22-81C281CA4EEE}" type="slidenum">
              <a:rPr lang="en-US" sz="1200">
                <a:solidFill>
                  <a:schemeClr val="tx1"/>
                </a:solidFill>
                <a:cs typeface="+mn-cs"/>
              </a:rPr>
              <a:pPr algn="r" eaLnBrk="0" hangingPunct="0">
                <a:defRPr/>
              </a:pPr>
              <a:t>14</a:t>
            </a:fld>
            <a:endParaRPr lang="en-US" sz="1200">
              <a:solidFill>
                <a:schemeClr val="tx1"/>
              </a:solidFill>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r>
              <a:rPr lang="en-US" smtClean="0"/>
              <a:t>(Data is as of Q2F12)</a:t>
            </a:r>
          </a:p>
          <a:p>
            <a:r>
              <a:rPr lang="en-US" smtClean="0"/>
              <a:t>We are uniquely qualified to support customers’ journey to the new era of IT, given our clear leadership in virtualization – the foundation for cloud computing architectures.  </a:t>
            </a:r>
          </a:p>
          <a:p>
            <a:r>
              <a:rPr lang="en-US" smtClean="0"/>
              <a:t>Through innovation, and by challenging the status quo, VMware has become central to the IT transformation wave taking place in small to large global enterprises, fueling continual growth and investment in further product development. </a:t>
            </a:r>
          </a:p>
          <a:p>
            <a:r>
              <a:rPr lang="en-US" b="1" smtClean="0"/>
              <a:t>Optional stat to add: </a:t>
            </a:r>
            <a:r>
              <a:rPr lang="en-US" smtClean="0"/>
              <a:t>TM Free Cash Flow of $2B</a:t>
            </a:r>
          </a:p>
          <a:p>
            <a:r>
              <a:rPr lang="en-US" smtClean="0"/>
              <a:t>If above FCF is used, the following would need to be inserted at the beginning of the deck:</a:t>
            </a:r>
          </a:p>
          <a:p>
            <a:r>
              <a:rPr lang="en-US" i="1" smtClean="0"/>
              <a:t>This presentation also includes references to certain non-GAAP financial measures. These non-GAAP financial measures should be considered in addition to, and not as a substitute for or in isolation from GAAP measures. Reconciliations to the most directly comparable GAAP financial measures are available on the VMware Investor Relations website.</a:t>
            </a:r>
          </a:p>
          <a:p>
            <a:endParaRPr lang="en-US" smtClean="0"/>
          </a:p>
        </p:txBody>
      </p:sp>
      <p:sp>
        <p:nvSpPr>
          <p:cNvPr id="22531" name="Slide Number Placeholder 3"/>
          <p:cNvSpPr>
            <a:spLocks noGrp="1"/>
          </p:cNvSpPr>
          <p:nvPr>
            <p:ph type="sldNum" sz="quarter" idx="5"/>
          </p:nvPr>
        </p:nvSpPr>
        <p:spPr/>
        <p:txBody>
          <a:bodyPr/>
          <a:lstStyle/>
          <a:p>
            <a:pPr>
              <a:defRPr/>
            </a:pPr>
            <a:fld id="{3A9E68C5-5581-4799-A20E-F07D328820AD}" type="slidenum">
              <a:rPr lang="en-US" smtClean="0"/>
              <a:pPr>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xfrm>
            <a:off x="2117725" y="696913"/>
            <a:ext cx="2819400" cy="2114550"/>
          </a:xfrm>
          <a:ln/>
        </p:spPr>
      </p:sp>
      <p:sp>
        <p:nvSpPr>
          <p:cNvPr id="25602" name="Notes Placeholder 2"/>
          <p:cNvSpPr>
            <a:spLocks noGrp="1"/>
          </p:cNvSpPr>
          <p:nvPr>
            <p:ph type="body" idx="1"/>
          </p:nvPr>
        </p:nvSpPr>
        <p:spPr>
          <a:noFill/>
          <a:ln/>
        </p:spPr>
        <p:txBody>
          <a:bodyPr/>
          <a:lstStyle/>
          <a:p>
            <a:r>
              <a:rPr lang="en-US" smtClean="0"/>
              <a:t>We think cloud is the next wave of massive disruption in IT that started with Mainframes.</a:t>
            </a:r>
          </a:p>
          <a:p>
            <a:r>
              <a:rPr lang="en-US" smtClean="0"/>
              <a:t>It’s disruptive because of the dramatic benefits it delivers to organization in both cost efficiency and agility (bottom line and top line).</a:t>
            </a:r>
          </a:p>
          <a:p>
            <a:r>
              <a:rPr lang="en-US" smtClean="0"/>
              <a:t>Its disruptive because it’s built on disruptive technologies and disruptive technology leads to lasting change.</a:t>
            </a:r>
          </a:p>
          <a:p>
            <a:r>
              <a:rPr lang="en-US" smtClean="0"/>
              <a:t>In the case of cloud, it’s arguably the most disruptive because we are seeing the IT cloud wave and the consumer cloud wave happen simultaneously.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xfrm>
            <a:off x="1177925" y="696913"/>
            <a:ext cx="4641850" cy="3481387"/>
          </a:xfrm>
          <a:ln/>
        </p:spPr>
      </p:sp>
      <p:sp>
        <p:nvSpPr>
          <p:cNvPr id="27650" name="Notes Placeholder 2"/>
          <p:cNvSpPr>
            <a:spLocks noGrp="1"/>
          </p:cNvSpPr>
          <p:nvPr>
            <p:ph type="body" idx="1"/>
          </p:nvPr>
        </p:nvSpPr>
        <p:spPr>
          <a:noFill/>
          <a:ln/>
        </p:spPr>
        <p:txBody>
          <a:bodyPr/>
          <a:lstStyle/>
          <a:p>
            <a:r>
              <a:rPr lang="en-US" smtClean="0"/>
              <a:t/>
            </a:r>
            <a:br>
              <a:rPr lang="en-US" smtClean="0"/>
            </a:br>
            <a:endParaRPr lang="en-US" smtClean="0"/>
          </a:p>
        </p:txBody>
      </p:sp>
      <p:sp>
        <p:nvSpPr>
          <p:cNvPr id="26627" name="Slide Number Placeholder 3"/>
          <p:cNvSpPr>
            <a:spLocks noGrp="1"/>
          </p:cNvSpPr>
          <p:nvPr>
            <p:ph type="sldNum" sz="quarter" idx="5"/>
          </p:nvPr>
        </p:nvSpPr>
        <p:spPr/>
        <p:txBody>
          <a:bodyPr/>
          <a:lstStyle/>
          <a:p>
            <a:pPr>
              <a:defRPr/>
            </a:pPr>
            <a:fld id="{87DCBD02-B9BB-4709-A65F-995FDACA91A9}" type="slidenum">
              <a:rPr lang="en-US" smtClean="0"/>
              <a:pPr>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b="1" dirty="0" smtClean="0"/>
              <a:t>Healthcare: </a:t>
            </a:r>
            <a:r>
              <a:rPr lang="en-US" dirty="0" smtClean="0"/>
              <a:t>One of the last major industries moving away from “paper-based” business workflows and data exchanges into a fully digital “connected” ecosystem. The worlds leading Healthcare EMR and imaging companies partner with VMware to extend the reach of patient care: EPIC, GE, Siemens, Cerner and McKesson. Follow me desktops allow caregivers to access critical patient care data/images where the care encounter takes place (</a:t>
            </a:r>
            <a:r>
              <a:rPr lang="en-US" dirty="0" err="1" smtClean="0"/>
              <a:t>ie</a:t>
            </a:r>
            <a:r>
              <a:rPr lang="en-US" dirty="0" smtClean="0"/>
              <a:t>: In-Patient, office, home or rural locations). </a:t>
            </a:r>
            <a:r>
              <a:rPr lang="en-US" b="1" dirty="0" smtClean="0"/>
              <a:t>Customer story: </a:t>
            </a:r>
            <a:r>
              <a:rPr lang="en-US" dirty="0" smtClean="0"/>
              <a:t>Johns Hopkins designed a Cloud-based Medical Imaging solution based on VMware technology. They commercialized the technology and company now called </a:t>
            </a:r>
            <a:r>
              <a:rPr lang="en-US" dirty="0" err="1" smtClean="0"/>
              <a:t>Peake</a:t>
            </a:r>
            <a:r>
              <a:rPr lang="en-US" dirty="0" smtClean="0"/>
              <a:t> Healthcare.</a:t>
            </a:r>
          </a:p>
          <a:p>
            <a:pPr marL="171450" indent="-171450">
              <a:buClr>
                <a:schemeClr val="accent1">
                  <a:lumMod val="75000"/>
                </a:schemeClr>
              </a:buClr>
              <a:buFont typeface="Wingdings" pitchFamily="2" charset="2"/>
              <a:buNone/>
              <a:defRPr/>
            </a:pPr>
            <a:endParaRPr lang="en-US" b="1" dirty="0" smtClean="0"/>
          </a:p>
          <a:p>
            <a:pPr marL="171450" indent="-171450">
              <a:buClr>
                <a:schemeClr val="accent1">
                  <a:lumMod val="75000"/>
                </a:schemeClr>
              </a:buClr>
              <a:buFont typeface="Wingdings" pitchFamily="2" charset="2"/>
              <a:buNone/>
              <a:defRPr/>
            </a:pPr>
            <a:r>
              <a:rPr lang="en-US" b="1" dirty="0" smtClean="0"/>
              <a:t>Financial Services: </a:t>
            </a:r>
            <a:r>
              <a:rPr lang="en-US" dirty="0" smtClean="0"/>
              <a:t>Financial services we're actually largest in Virtual Desktops (many customers over 25k VMs, some over 50k VMs) followed by other parts of infrastructure (including external web services). This is all the largest number of ESX servers and VMs are with Investment Banks, Commercial and Retail Banks, Insurance Companies, etc. </a:t>
            </a:r>
            <a:r>
              <a:rPr lang="en-US" b="1" dirty="0" smtClean="0"/>
              <a:t>Customer story:</a:t>
            </a:r>
            <a:r>
              <a:rPr lang="en-US" dirty="0" smtClean="0"/>
              <a:t> VMware a built private cloud for NYSE that manages 1/3 of the world wealth. Complex trading operations went from days to minutes. Now have the ability to offer the world’s first public cloud for the financial services industry.</a:t>
            </a:r>
            <a:endParaRPr lang="en-US" b="1" dirty="0" smtClean="0"/>
          </a:p>
          <a:p>
            <a:pPr>
              <a:defRPr/>
            </a:pPr>
            <a:endParaRPr lang="en-US" b="1" dirty="0" smtClean="0"/>
          </a:p>
          <a:p>
            <a:pPr>
              <a:defRPr/>
            </a:pPr>
            <a:r>
              <a:rPr lang="en-US" b="1" dirty="0" smtClean="0"/>
              <a:t>Public Sector/Education: </a:t>
            </a:r>
            <a:r>
              <a:rPr lang="en-US" dirty="0" smtClean="0"/>
              <a:t>All 50 state governments, thousands of local governments, the federal government and education organizations are increasingly embracing datacenter and desktop virtualization to deliver better value and services to taxpayers and students via the cloud. VMware solutions are broadly used throughout all U.S. cabinet level agencies, all four military services of the Department of Defense, its agencies and joint commands, as well as the Judicial and Legislative branches. (</a:t>
            </a:r>
            <a:r>
              <a:rPr lang="en-US" dirty="0" err="1" smtClean="0"/>
              <a:t>ie</a:t>
            </a:r>
            <a:r>
              <a:rPr lang="en-US" dirty="0" smtClean="0"/>
              <a:t>: U.S. Navy and Marine Corps and the Departments of Energy, Veterans Affairs and the Centers for Disease Control). </a:t>
            </a:r>
            <a:r>
              <a:rPr lang="en-US" b="1" dirty="0" smtClean="0">
                <a:solidFill>
                  <a:srgbClr val="FF0000"/>
                </a:solidFill>
              </a:rPr>
              <a:t>Customer stories: Public Sector: </a:t>
            </a:r>
            <a:r>
              <a:rPr lang="en-US" dirty="0" smtClean="0"/>
              <a:t>Government Computer News article released an article in September 2012 on Centers for Disease Control on how they are using vSphere to reduce costs and accelerate their R&amp;D efforts. </a:t>
            </a:r>
            <a:r>
              <a:rPr lang="en-US" b="1" dirty="0" smtClean="0">
                <a:solidFill>
                  <a:srgbClr val="FF0000"/>
                </a:solidFill>
              </a:rPr>
              <a:t>Education: </a:t>
            </a:r>
            <a:r>
              <a:rPr lang="en-US" dirty="0" smtClean="0">
                <a:solidFill>
                  <a:srgbClr val="FF0000"/>
                </a:solidFill>
              </a:rPr>
              <a:t>Oxford University’s </a:t>
            </a:r>
            <a:r>
              <a:rPr lang="en-US" dirty="0" smtClean="0"/>
              <a:t>Computing Service (OUCS) needed to administer a secure database-as-a-service (</a:t>
            </a:r>
            <a:r>
              <a:rPr lang="en-US" dirty="0" err="1" smtClean="0"/>
              <a:t>DBaaS</a:t>
            </a:r>
            <a:r>
              <a:rPr lang="en-US" dirty="0" smtClean="0"/>
              <a:t>) solution to manage and share research data. VMware’s Hybrid Cloud has enabled OUCS to build a </a:t>
            </a:r>
            <a:r>
              <a:rPr lang="en-US" dirty="0" err="1" smtClean="0"/>
              <a:t>DBaaS</a:t>
            </a:r>
            <a:r>
              <a:rPr lang="en-US" dirty="0" smtClean="0"/>
              <a:t> that is shared by Oxford Colleges and other research universities. A Hybrid Cloud was the only solution able to overcome security restrictions on datasets which require on-premise location. Increased data protection and improved service levels have enhanced their reputation in research excellence and now proven in production. As a result, </a:t>
            </a:r>
            <a:r>
              <a:rPr lang="en-US" dirty="0" err="1" smtClean="0"/>
              <a:t>DBaaS</a:t>
            </a:r>
            <a:r>
              <a:rPr lang="en-US" dirty="0" smtClean="0"/>
              <a:t> will now be offered as a service to all major UK research universities.</a:t>
            </a:r>
            <a:endParaRPr lang="en-US" dirty="0" smtClean="0">
              <a:solidFill>
                <a:srgbClr val="FF0000"/>
              </a:solidFill>
            </a:endParaRPr>
          </a:p>
          <a:p>
            <a:pPr>
              <a:defRPr/>
            </a:pPr>
            <a:endParaRPr lang="en-US" b="1" dirty="0" smtClean="0"/>
          </a:p>
          <a:p>
            <a:pPr>
              <a:defRPr/>
            </a:pPr>
            <a:r>
              <a:rPr lang="en-US" b="1" dirty="0" smtClean="0"/>
              <a:t>Service Providers: </a:t>
            </a:r>
            <a:r>
              <a:rPr lang="en-US" dirty="0" smtClean="0"/>
              <a:t>We have the largest partner ecosystem with revenue growth at 185% year over year. We have 9 partners from telecommunications to computer technology and IT service providers. Service Providers enable IT organizations to have choice of how they run their data and apps, while VMware provides a heterogeneous management platform for comprehensive metrics on these workloads running across their private, hybrid, or public environments at any given time. VMware has seen increased demand for these customizable cloud environments, as CIOs prioritize cost and energy reduction in their data centers, a need to deliver more business value, faster, and evolve their legacy applications while still getting the security, flexibility, and availability they expect from their private cloud infrastructure. There are over 150 cloud environments supported by our vCloud Partner Ecosystem (in 29 countries, covering 1.27 million square feet of datacenter space), as we expect to see this increase with other public and hybrid cloud offerings in the industry, as IT looks to have the “best of both worlds”. </a:t>
            </a:r>
            <a:r>
              <a:rPr lang="en-US" b="1" dirty="0" smtClean="0"/>
              <a:t>Customer story: </a:t>
            </a:r>
            <a:r>
              <a:rPr lang="en-US" dirty="0" smtClean="0"/>
              <a:t>The Japanese tsunami of 2011 and office/datacenter moves created a need for Columbia Sportswear to leverage the hybrid vCloud for their production workloads offsite. Given their portability of workloads moving within the data centers, the company now wanted to take a closer look at the option of moving workloads outside the facility with the least amount of complexity. Columbia Sportswear went from 25% virtual to over 96% virtual using the hybrid cloud today.</a:t>
            </a:r>
          </a:p>
          <a:p>
            <a:pPr marL="685800" lvl="1" indent="-228600">
              <a:buFont typeface="Arial" pitchFamily="34" charset="0"/>
              <a:buChar char="•"/>
              <a:defRPr/>
            </a:pPr>
            <a:r>
              <a:rPr lang="en-US" dirty="0" smtClean="0"/>
              <a:t>More on SP’s: Our breadth of service providers such as AT&amp;T, </a:t>
            </a:r>
            <a:r>
              <a:rPr lang="en-US" dirty="0" err="1" smtClean="0"/>
              <a:t>Bluelock</a:t>
            </a:r>
            <a:r>
              <a:rPr lang="en-US" dirty="0" smtClean="0"/>
              <a:t>, Dell, OVH, SingTel, T-Systems allow for both enterprise and SMB companies to deliver business value faster while maintaining a secure environment that mirrors internal systems. Four of the five leaders in the Magic Quadrant (Gartner) offer an </a:t>
            </a:r>
            <a:r>
              <a:rPr lang="en-US" dirty="0" err="1" smtClean="0"/>
              <a:t>IaaS</a:t>
            </a:r>
            <a:r>
              <a:rPr lang="en-US" dirty="0" smtClean="0"/>
              <a:t> based on VMware. vCloud customers such as Columbia Sportswear, Ducati, Lufthansa Systems, AutoScout24, Sega Europe and others have all leveraged cloud to meet their infrastructure demands.</a:t>
            </a:r>
          </a:p>
          <a:p>
            <a:pPr>
              <a:defRPr/>
            </a:pPr>
            <a:endParaRPr lang="en-US" dirty="0" smtClean="0"/>
          </a:p>
          <a:p>
            <a:pPr>
              <a:defRPr/>
            </a:pPr>
            <a:r>
              <a:rPr lang="en-US" dirty="0" smtClean="0"/>
              <a:t/>
            </a:r>
            <a:br>
              <a:rPr lang="en-US" dirty="0" smtClean="0"/>
            </a:br>
            <a:endParaRPr lang="en-US" dirty="0" smtClean="0"/>
          </a:p>
          <a:p>
            <a:pPr>
              <a:defRPr/>
            </a:pPr>
            <a:endParaRPr lang="en-US" dirty="0"/>
          </a:p>
        </p:txBody>
      </p:sp>
      <p:sp>
        <p:nvSpPr>
          <p:cNvPr id="28675" name="Slide Number Placeholder 3"/>
          <p:cNvSpPr>
            <a:spLocks noGrp="1"/>
          </p:cNvSpPr>
          <p:nvPr>
            <p:ph type="sldNum" sz="quarter" idx="5"/>
          </p:nvPr>
        </p:nvSpPr>
        <p:spPr/>
        <p:txBody>
          <a:bodyPr/>
          <a:lstStyle/>
          <a:p>
            <a:pPr>
              <a:defRPr/>
            </a:pPr>
            <a:fld id="{218C2993-9E42-45EE-9EBB-1F2181D9C245}" type="slidenum">
              <a:rPr lang="en-US" smtClean="0"/>
              <a:pPr>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71450" indent="-171450">
              <a:buFont typeface="Arial"/>
              <a:buChar char="•"/>
              <a:defRPr/>
            </a:pPr>
            <a:r>
              <a:rPr lang="en-US" dirty="0" smtClean="0"/>
              <a:t>That is the promise of a new architectural approach to the datacenter.  </a:t>
            </a:r>
          </a:p>
          <a:p>
            <a:pPr marL="171450" indent="-171450">
              <a:buFont typeface="Arial"/>
              <a:buChar char="•"/>
              <a:defRPr/>
            </a:pPr>
            <a:r>
              <a:rPr lang="en-US" b="1" dirty="0" smtClean="0"/>
              <a:t>The software-defined datacenter: </a:t>
            </a:r>
            <a:r>
              <a:rPr lang="en-US" b="1" i="1" dirty="0" smtClean="0"/>
              <a:t>All infrastructure is virtualized and delivered as a service, and the control of this datacenter is entirely automated by software.  </a:t>
            </a:r>
            <a:endParaRPr lang="en-US" b="1" dirty="0" smtClean="0"/>
          </a:p>
          <a:p>
            <a:pPr marL="171450" indent="-171450">
              <a:buFont typeface="Arial"/>
              <a:buChar char="•"/>
              <a:defRPr/>
            </a:pPr>
            <a:r>
              <a:rPr lang="en-US" dirty="0" smtClean="0"/>
              <a:t>It’s the direction we have been heading in as an industry in various forms; now it’s time to put it all together into a cohesive approach for the entire datacenter.</a:t>
            </a:r>
          </a:p>
          <a:p>
            <a:pPr>
              <a:defRPr/>
            </a:pPr>
            <a:endParaRPr lang="en-US" dirty="0" smtClean="0"/>
          </a:p>
          <a:p>
            <a:pPr>
              <a:defRPr/>
            </a:pPr>
            <a:r>
              <a:rPr lang="en-US" dirty="0" smtClean="0"/>
              <a:t>The software-defined datacenter includes 5 essential characteristics:</a:t>
            </a:r>
          </a:p>
          <a:p>
            <a:pPr marL="171450" indent="-171450" eaLnBrk="1" fontAlgn="t" hangingPunct="1">
              <a:buFont typeface="Arial"/>
              <a:buChar char="•"/>
              <a:defRPr/>
            </a:pPr>
            <a:r>
              <a:rPr lang="en-US" i="1" dirty="0" smtClean="0"/>
              <a:t>&lt;click&gt; </a:t>
            </a:r>
            <a:r>
              <a:rPr lang="en-US" b="1" dirty="0" smtClean="0"/>
              <a:t>Standardized: </a:t>
            </a:r>
            <a:r>
              <a:rPr lang="en-US" dirty="0" smtClean="0"/>
              <a:t>Homogenous infrastructure is delivered as software services across pools of standard, x86 hardware, to eliminate unnecessary complexity.</a:t>
            </a:r>
          </a:p>
          <a:p>
            <a:pPr marL="171450" indent="-171450" eaLnBrk="1" fontAlgn="t" hangingPunct="1">
              <a:buFont typeface="Arial"/>
              <a:buChar char="•"/>
              <a:defRPr/>
            </a:pPr>
            <a:r>
              <a:rPr lang="en-US" i="1" dirty="0" smtClean="0"/>
              <a:t>&lt;click&gt; </a:t>
            </a:r>
            <a:r>
              <a:rPr lang="en-US" b="1" dirty="0" smtClean="0"/>
              <a:t>Holistic: </a:t>
            </a:r>
            <a:r>
              <a:rPr lang="en-US" dirty="0" smtClean="0"/>
              <a:t>A unified platform is optimized for the entire datacenter fabric, providing comprehensive infrastructure services capable of supporting any and all applications.</a:t>
            </a:r>
          </a:p>
          <a:p>
            <a:pPr marL="171450" indent="-171450" eaLnBrk="1" fontAlgn="t" hangingPunct="1">
              <a:buFont typeface="Arial"/>
              <a:buChar char="•"/>
              <a:defRPr/>
            </a:pPr>
            <a:r>
              <a:rPr lang="en-US" i="1" dirty="0" smtClean="0"/>
              <a:t>&lt;click&gt; </a:t>
            </a:r>
            <a:r>
              <a:rPr lang="en-US" b="1" dirty="0" smtClean="0"/>
              <a:t>Adaptive: </a:t>
            </a:r>
            <a:r>
              <a:rPr lang="en-US" dirty="0" smtClean="0"/>
              <a:t>Self-programmable virtualized infrastructure services are provided on-demand, unconstrained by physical topology, dynamically adapting to application scale and location.</a:t>
            </a:r>
          </a:p>
          <a:p>
            <a:pPr marL="171450" indent="-171450" eaLnBrk="1" fontAlgn="t" hangingPunct="1">
              <a:buFont typeface="Arial"/>
              <a:buChar char="•"/>
              <a:defRPr/>
            </a:pPr>
            <a:r>
              <a:rPr lang="en-US" i="1" dirty="0" smtClean="0"/>
              <a:t>&lt;click&gt; </a:t>
            </a:r>
            <a:r>
              <a:rPr lang="en-US" b="1" dirty="0" smtClean="0"/>
              <a:t>Automated: </a:t>
            </a:r>
            <a:r>
              <a:rPr lang="en-US" dirty="0" smtClean="0"/>
              <a:t>Built-in intelligence automates provisioning, placement, configuration and control based on defined policies.</a:t>
            </a:r>
          </a:p>
          <a:p>
            <a:pPr marL="171450" indent="-171450" eaLnBrk="1" fontAlgn="t" hangingPunct="1">
              <a:buFont typeface="Arial"/>
              <a:buChar char="•"/>
              <a:defRPr/>
            </a:pPr>
            <a:r>
              <a:rPr lang="en-US" i="1" dirty="0" smtClean="0"/>
              <a:t>&lt;click&gt; </a:t>
            </a:r>
            <a:r>
              <a:rPr lang="en-US" b="1" dirty="0" smtClean="0"/>
              <a:t>Resilient: </a:t>
            </a:r>
            <a:r>
              <a:rPr lang="en-US" dirty="0" smtClean="0"/>
              <a:t>Software-based architecture and approach compensates for failing hardware, providing failover, redundancy, and fault tolerance to critical operations.  </a:t>
            </a:r>
          </a:p>
          <a:p>
            <a:pPr marL="171450" indent="-171450">
              <a:buFont typeface="Arial"/>
              <a:buChar char="•"/>
              <a:defRPr/>
            </a:pPr>
            <a:endParaRPr lang="en-US" dirty="0" smtClean="0"/>
          </a:p>
          <a:p>
            <a:pPr marL="171450" indent="-171450">
              <a:buFont typeface="Arial"/>
              <a:buChar char="•"/>
              <a:defRPr/>
            </a:pPr>
            <a:endParaRPr lang="en-US" dirty="0" smtClean="0"/>
          </a:p>
          <a:p>
            <a:pPr marL="171450" indent="-171450">
              <a:buFont typeface="Arial"/>
              <a:buChar char="•"/>
              <a:defRPr/>
            </a:pPr>
            <a:endParaRPr lang="en-US" dirty="0" smtClean="0"/>
          </a:p>
          <a:p>
            <a:pPr marL="171450" indent="-171450">
              <a:buFont typeface="Arial"/>
              <a:buChar char="•"/>
              <a:defRPr/>
            </a:pPr>
            <a:endParaRPr lang="en-US" dirty="0"/>
          </a:p>
        </p:txBody>
      </p:sp>
      <p:sp>
        <p:nvSpPr>
          <p:cNvPr id="30723" name="Slide Number Placeholder 3"/>
          <p:cNvSpPr>
            <a:spLocks noGrp="1"/>
          </p:cNvSpPr>
          <p:nvPr>
            <p:ph type="sldNum" sz="quarter" idx="5"/>
          </p:nvPr>
        </p:nvSpPr>
        <p:spPr/>
        <p:txBody>
          <a:bodyPr/>
          <a:lstStyle/>
          <a:p>
            <a:pPr>
              <a:defRPr/>
            </a:pPr>
            <a:fld id="{8036BCA2-A536-4431-B627-073BBA6E1655}" type="slidenum">
              <a:rPr lang="en-US" smtClean="0"/>
              <a:pPr>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r>
              <a:rPr lang="en-US" smtClean="0"/>
              <a:t>VMware’s strategy is built to support and drive cloud adoption; by delivering both infrastructure and collaborative applications to support a more empowered and productive workforce in the Post-PC era, without compromise to security and compliance.</a:t>
            </a:r>
          </a:p>
        </p:txBody>
      </p:sp>
      <p:sp>
        <p:nvSpPr>
          <p:cNvPr id="32771" name="Slide Number Placeholder 3"/>
          <p:cNvSpPr>
            <a:spLocks noGrp="1"/>
          </p:cNvSpPr>
          <p:nvPr>
            <p:ph type="sldNum" sz="quarter" idx="5"/>
          </p:nvPr>
        </p:nvSpPr>
        <p:spPr/>
        <p:txBody>
          <a:bodyPr/>
          <a:lstStyle/>
          <a:p>
            <a:pPr>
              <a:defRPr/>
            </a:pPr>
            <a:fld id="{FCF09903-0A81-47F9-90CE-BBEC424273DB}" type="slidenum">
              <a:rPr lang="en-US" smtClean="0"/>
              <a:pPr>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965575" y="8820150"/>
            <a:ext cx="3032125" cy="463550"/>
          </a:xfrm>
          <a:prstGeom prst="rect">
            <a:avLst/>
          </a:prstGeom>
          <a:noFill/>
          <a:ln w="9525">
            <a:noFill/>
            <a:miter lim="800000"/>
            <a:headEnd/>
            <a:tailEnd/>
          </a:ln>
        </p:spPr>
        <p:txBody>
          <a:bodyPr lIns="93010" tIns="46504" rIns="93010" bIns="46504" anchor="b"/>
          <a:lstStyle/>
          <a:p>
            <a:pPr algn="r" eaLnBrk="0" hangingPunct="0"/>
            <a:fld id="{85F916C9-5BC6-4EF7-9AE0-8873D86397CA}" type="slidenum">
              <a:rPr lang="en-US" sz="1200">
                <a:solidFill>
                  <a:schemeClr val="tx1"/>
                </a:solidFill>
              </a:rPr>
              <a:pPr algn="r" eaLnBrk="0" hangingPunct="0"/>
              <a:t>8</a:t>
            </a:fld>
            <a:endParaRPr lang="en-US" sz="1200">
              <a:solidFill>
                <a:schemeClr val="tx1"/>
              </a:solidFill>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bg-BG" sz="1000" smtClean="0"/>
              <a:t>Диана Стефанова, Управляващ директор, Центрове за разработка,  България &amp; </a:t>
            </a:r>
            <a:r>
              <a:rPr lang="en-US" sz="1000" smtClean="0"/>
              <a:t>EMEA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r>
              <a:rPr lang="bg-BG" smtClean="0"/>
              <a:t>Създаване на решения с висока стойност за клиента. Използване на иновативни подходи в разработката на продукти от следващо поколение за управление на виртуални инфраструктури и автоматизация на процеси. </a:t>
            </a:r>
          </a:p>
          <a:p>
            <a:r>
              <a:rPr lang="bg-BG" smtClean="0"/>
              <a:t>Като част от мисията: Ефективно позициониране в </a:t>
            </a:r>
            <a:r>
              <a:rPr lang="en-US" smtClean="0"/>
              <a:t>EMEA</a:t>
            </a:r>
            <a:r>
              <a:rPr lang="bg-BG" smtClean="0"/>
              <a:t> и развитие спрямо потенциала и динамиката на този пазар.</a:t>
            </a:r>
          </a:p>
          <a:p>
            <a:endParaRPr lang="bg-BG" smtClean="0"/>
          </a:p>
        </p:txBody>
      </p:sp>
      <p:sp>
        <p:nvSpPr>
          <p:cNvPr id="32771" name="Slide Number Placeholder 3"/>
          <p:cNvSpPr txBox="1">
            <a:spLocks noGrp="1"/>
          </p:cNvSpPr>
          <p:nvPr/>
        </p:nvSpPr>
        <p:spPr bwMode="auto">
          <a:xfrm>
            <a:off x="3965575" y="8820150"/>
            <a:ext cx="3032125" cy="463550"/>
          </a:xfrm>
          <a:prstGeom prst="rect">
            <a:avLst/>
          </a:prstGeom>
          <a:noFill/>
          <a:ln>
            <a:miter lim="800000"/>
            <a:headEnd/>
            <a:tailEnd/>
          </a:ln>
        </p:spPr>
        <p:txBody>
          <a:bodyPr lIns="93010" tIns="46504" rIns="93010" bIns="46504" anchor="b"/>
          <a:lstStyle/>
          <a:p>
            <a:pPr algn="r" eaLnBrk="0" hangingPunct="0">
              <a:defRPr/>
            </a:pPr>
            <a:fld id="{13629CFD-7394-4645-8D2E-5EFFDA5E9E4B}" type="slidenum">
              <a:rPr lang="en-US" sz="1200">
                <a:solidFill>
                  <a:schemeClr val="tx1"/>
                </a:solidFill>
                <a:cs typeface="+mn-cs"/>
              </a:rPr>
              <a:pPr algn="r" eaLnBrk="0" hangingPunct="0">
                <a:defRPr/>
              </a:pPr>
              <a:t>9</a:t>
            </a:fld>
            <a:endParaRPr lang="en-US" sz="1200">
              <a:solidFill>
                <a:schemeClr val="tx1"/>
              </a:solidFill>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4"/>
          <p:cNvSpPr txBox="1"/>
          <p:nvPr userDrawn="1"/>
        </p:nvSpPr>
        <p:spPr bwMode="gray">
          <a:xfrm>
            <a:off x="6729413" y="6696075"/>
            <a:ext cx="2343150" cy="184150"/>
          </a:xfrm>
          <a:prstGeom prst="rect">
            <a:avLst/>
          </a:prstGeom>
          <a:noFill/>
        </p:spPr>
        <p:txBody>
          <a:bodyPr>
            <a:spAutoFit/>
          </a:bodyPr>
          <a:lstStyle/>
          <a:p>
            <a:pPr algn="r">
              <a:spcAft>
                <a:spcPct val="40000"/>
              </a:spcAft>
              <a:defRPr/>
            </a:pPr>
            <a:r>
              <a:rPr lang="en-US" sz="600" dirty="0">
                <a:solidFill>
                  <a:schemeClr val="bg2">
                    <a:lumMod val="75000"/>
                  </a:schemeClr>
                </a:solidFill>
                <a:cs typeface="+mn-cs"/>
              </a:rPr>
              <a:t>© 2009 VMware Inc. All rights reserved</a:t>
            </a:r>
          </a:p>
        </p:txBody>
      </p:sp>
      <p:sp>
        <p:nvSpPr>
          <p:cNvPr id="5" name="Rectangle 4"/>
          <p:cNvSpPr txBox="1">
            <a:spLocks noChangeArrowheads="1"/>
          </p:cNvSpPr>
          <p:nvPr userDrawn="1"/>
        </p:nvSpPr>
        <p:spPr bwMode="white">
          <a:xfrm>
            <a:off x="223838" y="6394450"/>
            <a:ext cx="2133600" cy="476250"/>
          </a:xfrm>
          <a:prstGeom prst="rect">
            <a:avLst/>
          </a:prstGeom>
          <a:ln>
            <a:miter lim="800000"/>
            <a:headEnd/>
            <a:tailEnd/>
          </a:ln>
        </p:spPr>
        <p:txBody>
          <a:bodyPr/>
          <a:lstStyle>
            <a:lvl1pPr algn="l" eaLnBrk="0" hangingPunct="0">
              <a:spcAft>
                <a:spcPct val="0"/>
              </a:spcAft>
              <a:defRPr sz="1200" b="1">
                <a:solidFill>
                  <a:srgbClr val="FFFFFF"/>
                </a:solidFill>
              </a:defRPr>
            </a:lvl1pPr>
          </a:lstStyle>
          <a:p>
            <a:pPr>
              <a:defRPr/>
            </a:pPr>
            <a:r>
              <a:rPr lang="en-US" dirty="0" smtClean="0">
                <a:cs typeface="+mn-cs"/>
              </a:rPr>
              <a:t>Confidential</a:t>
            </a:r>
            <a:endParaRPr lang="en-US" dirty="0">
              <a:cs typeface="+mn-cs"/>
            </a:endParaRP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4"/>
          <p:cNvSpPr txBox="1"/>
          <p:nvPr userDrawn="1"/>
        </p:nvSpPr>
        <p:spPr bwMode="gray">
          <a:xfrm>
            <a:off x="6524625" y="6696075"/>
            <a:ext cx="2343150" cy="184150"/>
          </a:xfrm>
          <a:prstGeom prst="rect">
            <a:avLst/>
          </a:prstGeom>
          <a:noFill/>
        </p:spPr>
        <p:txBody>
          <a:bodyPr>
            <a:spAutoFit/>
          </a:bodyPr>
          <a:lstStyle/>
          <a:p>
            <a:pPr algn="r">
              <a:spcAft>
                <a:spcPct val="40000"/>
              </a:spcAft>
              <a:defRPr/>
            </a:pPr>
            <a:r>
              <a:rPr lang="en-US" sz="600" dirty="0">
                <a:solidFill>
                  <a:schemeClr val="bg2">
                    <a:lumMod val="75000"/>
                  </a:schemeClr>
                </a:solidFill>
                <a:cs typeface="+mn-cs"/>
              </a:rPr>
              <a:t>© 2009 VMware Inc. All rights reserved</a:t>
            </a:r>
          </a:p>
        </p:txBody>
      </p:sp>
      <p:sp>
        <p:nvSpPr>
          <p:cNvPr id="71682" name="Rectangle 2"/>
          <p:cNvSpPr>
            <a:spLocks noGrp="1" noChangeArrowheads="1"/>
          </p:cNvSpPr>
          <p:nvPr>
            <p:ph type="ctrTitle"/>
          </p:nvPr>
        </p:nvSpPr>
        <p:spPr>
          <a:xfrm>
            <a:off x="457200" y="330200"/>
            <a:ext cx="8382000"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defRPr sz="1800" b="0" i="1"/>
            </a:lvl1pPr>
          </a:lstStyle>
          <a:p>
            <a:r>
              <a:rPr lang="en-US" dirty="0"/>
              <a:t>Click to edit Master subtitle style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139700" y="312738"/>
            <a:ext cx="8858250" cy="419100"/>
          </a:xfrm>
          <a:prstGeom prst="rect">
            <a:avLst/>
          </a:prstGeom>
          <a:noFill/>
          <a:ln w="9525">
            <a:noFill/>
            <a:miter lim="800000"/>
            <a:headEnd/>
            <a:tailEnd/>
          </a:ln>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3"/>
          </p:nvPr>
        </p:nvSpPr>
        <p:spPr/>
        <p:txBody>
          <a:bodyPr/>
          <a:lstStyle>
            <a:lvl1pPr>
              <a:defRPr/>
            </a:lvl1pPr>
          </a:lstStyle>
          <a:p>
            <a:pPr>
              <a:defRPr/>
            </a:pP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139700" y="312738"/>
            <a:ext cx="8858250" cy="419100"/>
          </a:xfrm>
          <a:prstGeom prst="rect">
            <a:avLst/>
          </a:prstGeom>
          <a:noFill/>
          <a:ln w="9525">
            <a:noFill/>
            <a:miter lim="800000"/>
            <a:headEnd/>
            <a:tailEnd/>
          </a:ln>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9"/>
          <p:cNvSpPr>
            <a:spLocks noGrp="1" noChangeArrowheads="1"/>
          </p:cNvSpPr>
          <p:nvPr>
            <p:ph type="ftr" sz="quarter" idx="13"/>
          </p:nvPr>
        </p:nvSpPr>
        <p:spPr/>
        <p:txBody>
          <a:bodyPr/>
          <a:lstStyle>
            <a:lvl1pPr>
              <a:defRPr/>
            </a:lvl1pPr>
          </a:lstStyle>
          <a:p>
            <a:pPr>
              <a:defRPr/>
            </a:pP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139700" y="312738"/>
            <a:ext cx="8858250" cy="419100"/>
          </a:xfrm>
          <a:prstGeom prst="rect">
            <a:avLst/>
          </a:prstGeom>
          <a:noFill/>
          <a:ln w="9525">
            <a:noFill/>
            <a:miter lim="800000"/>
            <a:headEnd/>
            <a:tailEnd/>
          </a:ln>
        </p:spPr>
      </p:pic>
      <p:sp>
        <p:nvSpPr>
          <p:cNvPr id="2" name="Title 1"/>
          <p:cNvSpPr>
            <a:spLocks noGrp="1"/>
          </p:cNvSpPr>
          <p:nvPr>
            <p:ph type="title"/>
          </p:nvPr>
        </p:nvSpPr>
        <p:spPr>
          <a:xfrm>
            <a:off x="476250" y="784226"/>
            <a:ext cx="7630668" cy="1079626"/>
          </a:xfrm>
        </p:spPr>
        <p:txBody>
          <a:bodyPr anchor="b"/>
          <a:lstStyle>
            <a:lvl1pPr algn="l">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3"/>
          </p:nvPr>
        </p:nvSpPr>
        <p:spPr/>
        <p:txBody>
          <a:bodyPr/>
          <a:lstStyle>
            <a:lvl1pPr>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139700" y="312738"/>
            <a:ext cx="8858250" cy="419100"/>
          </a:xfrm>
          <a:prstGeom prst="rect">
            <a:avLst/>
          </a:prstGeom>
          <a:noFill/>
          <a:ln w="9525">
            <a:noFill/>
            <a:miter lim="800000"/>
            <a:headEnd/>
            <a:tailEnd/>
          </a:ln>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defRPr b="0"/>
            </a:lvl1pPr>
          </a:lstStyle>
          <a:p>
            <a:pPr lvl="0"/>
            <a:r>
              <a:rPr lang="en-US" dirty="0" smtClean="0"/>
              <a:t>Click to edit Master text style</a:t>
            </a:r>
          </a:p>
        </p:txBody>
      </p:sp>
      <p:sp>
        <p:nvSpPr>
          <p:cNvPr id="5" name="Rectangle 9"/>
          <p:cNvSpPr>
            <a:spLocks noGrp="1" noChangeArrowheads="1"/>
          </p:cNvSpPr>
          <p:nvPr>
            <p:ph type="ftr" sz="quarter" idx="13"/>
          </p:nvPr>
        </p:nvSpPr>
        <p:spPr/>
        <p:txBody>
          <a:bodyPr/>
          <a:lstStyle>
            <a:lvl1pPr>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114300" indent="-114300">
              <a:buFont typeface="Arial" pitchFamily="34" charset="0"/>
              <a:buChar char=" "/>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114300" indent="-11430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171450"/>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cs typeface="+mn-cs"/>
            </a:endParaRPr>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cs typeface="+mn-cs"/>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cs typeface="+mn-cs"/>
              </a:defRPr>
            </a:lvl1pPr>
          </a:lstStyle>
          <a:p>
            <a:pPr>
              <a:defRPr/>
            </a:pPr>
            <a:endParaRPr lang="en-US"/>
          </a:p>
        </p:txBody>
      </p:sp>
      <p:sp>
        <p:nvSpPr>
          <p:cNvPr id="11" name="Rectangle 4"/>
          <p:cNvSpPr txBox="1">
            <a:spLocks noChangeArrowheads="1"/>
          </p:cNvSpPr>
          <p:nvPr userDrawn="1"/>
        </p:nvSpPr>
        <p:spPr bwMode="white">
          <a:xfrm>
            <a:off x="322263" y="64341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A931A33B-D713-4340-A648-DB8BEC3A0B82}" type="slidenum">
              <a:rPr lang="en-US" smtClean="0">
                <a:cs typeface="+mn-cs"/>
              </a:rPr>
              <a:pPr>
                <a:defRPr/>
              </a:pPr>
              <a:t>‹#›</a:t>
            </a:fld>
            <a:endParaRPr lang="en-US" dirty="0">
              <a:cs typeface="+mn-cs"/>
            </a:endParaRPr>
          </a:p>
        </p:txBody>
      </p:sp>
      <p:sp>
        <p:nvSpPr>
          <p:cNvPr id="13" name="Date Placeholder 8"/>
          <p:cNvSpPr txBox="1">
            <a:spLocks/>
          </p:cNvSpPr>
          <p:nvPr userDrawn="1"/>
        </p:nvSpPr>
        <p:spPr bwMode="white">
          <a:xfrm>
            <a:off x="2971800" y="6324600"/>
            <a:ext cx="3200400" cy="365125"/>
          </a:xfrm>
          <a:prstGeom prst="rect">
            <a:avLst/>
          </a:prstGeo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a:defRPr/>
            </a:pPr>
            <a:r>
              <a:rPr dirty="0"/>
              <a:t>Confidential</a:t>
            </a:r>
          </a:p>
        </p:txBody>
      </p:sp>
    </p:spTree>
  </p:cSld>
  <p:clrMap bg1="lt1" tx1="dk1" bg2="lt2" tx2="dk2" accent1="accent1" accent2="accent2" accent3="accent3" accent4="accent4" accent5="accent5" accent6="accent6" hlink="hlink" folHlink="folHlink"/>
  <p:sldLayoutIdLst>
    <p:sldLayoutId id="2147483745" r:id="rId1"/>
    <p:sldLayoutId id="2147483741" r:id="rId2"/>
    <p:sldLayoutId id="2147483740" r:id="rId3"/>
    <p:sldLayoutId id="2147483746" r:id="rId4"/>
    <p:sldLayoutId id="2147483747" r:id="rId5"/>
    <p:sldLayoutId id="2147483739" r:id="rId6"/>
    <p:sldLayoutId id="2147483748" r:id="rId7"/>
    <p:sldLayoutId id="2147483749" r:id="rId8"/>
    <p:sldLayoutId id="2147483738" r:id="rId9"/>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algn="l" rtl="0" eaLnBrk="0" fontAlgn="base" hangingPunct="0">
        <a:lnSpc>
          <a:spcPts val="2400"/>
        </a:lnSpc>
        <a:spcBef>
          <a:spcPts val="1000"/>
        </a:spcBef>
        <a:spcAft>
          <a:spcPct val="0"/>
        </a:spcAft>
        <a:buClr>
          <a:srgbClr val="246978"/>
        </a:buClr>
        <a:buFont typeface="Arial" charset="0"/>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66725" y="171450"/>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a:spcAft>
                <a:spcPct val="40000"/>
              </a:spcAft>
              <a:defRPr/>
            </a:pPr>
            <a:endParaRPr lang="en-US" dirty="0">
              <a:cs typeface="+mn-cs"/>
            </a:endParaRPr>
          </a:p>
        </p:txBody>
      </p:sp>
      <p:sp>
        <p:nvSpPr>
          <p:cNvPr id="70662" name="Line 6"/>
          <p:cNvSpPr>
            <a:spLocks noChangeShapeType="1"/>
          </p:cNvSpPr>
          <p:nvPr userDrawn="1"/>
        </p:nvSpPr>
        <p:spPr bwMode="auto">
          <a:xfrm>
            <a:off x="184150" y="635000"/>
            <a:ext cx="8775700" cy="0"/>
          </a:xfrm>
          <a:prstGeom prst="line">
            <a:avLst/>
          </a:prstGeom>
          <a:noFill/>
          <a:ln w="52197">
            <a:solidFill>
              <a:srgbClr val="003D79"/>
            </a:solidFill>
            <a:round/>
            <a:headEnd/>
            <a:tailEnd/>
          </a:ln>
        </p:spPr>
        <p:txBody>
          <a:bodyPr wrap="none" anchor="ctr"/>
          <a:lstStyle/>
          <a:p>
            <a:pPr algn="ctr">
              <a:spcAft>
                <a:spcPct val="40000"/>
              </a:spcAft>
              <a:defRPr/>
            </a:pPr>
            <a:endParaRPr lang="en-US" dirty="0">
              <a:cs typeface="+mn-cs"/>
            </a:endParaRPr>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cs typeface="+mn-cs"/>
              </a:defRPr>
            </a:lvl1pPr>
          </a:lstStyle>
          <a:p>
            <a:pPr>
              <a:defRPr/>
            </a:pPr>
            <a:endParaRPr lang="en-US"/>
          </a:p>
        </p:txBody>
      </p:sp>
      <p:sp>
        <p:nvSpPr>
          <p:cNvPr id="11" name="Rectangle 4"/>
          <p:cNvSpPr txBox="1">
            <a:spLocks noChangeArrowheads="1"/>
          </p:cNvSpPr>
          <p:nvPr userDrawn="1"/>
        </p:nvSpPr>
        <p:spPr bwMode="white">
          <a:xfrm>
            <a:off x="454025" y="64468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14775378-E355-427D-99D1-B5690FE3D317}" type="slidenum">
              <a:rPr lang="en-US" smtClean="0">
                <a:cs typeface="+mn-cs"/>
              </a:rPr>
              <a:pPr>
                <a:defRPr/>
              </a:pPr>
              <a:t>‹#›</a:t>
            </a:fld>
            <a:endParaRPr lang="en-US" dirty="0">
              <a:cs typeface="+mn-cs"/>
            </a:endParaRPr>
          </a:p>
        </p:txBody>
      </p:sp>
    </p:spTree>
  </p:cSld>
  <p:clrMap bg1="lt1" tx1="dk1" bg2="lt2" tx2="dk2" accent1="accent1" accent2="accent2" accent3="accent3" accent4="accent4" accent5="accent5" accent6="accent6" hlink="hlink" folHlink="folHlink"/>
  <p:sldLayoutIdLst>
    <p:sldLayoutId id="2147483750" r:id="rId1"/>
    <p:sldLayoutId id="2147483744" r:id="rId2"/>
    <p:sldLayoutId id="2147483743" r:id="rId3"/>
    <p:sldLayoutId id="2147483751" r:id="rId4"/>
    <p:sldLayoutId id="2147483752" r:id="rId5"/>
    <p:sldLayoutId id="2147483742" r:id="rId6"/>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mj-cs"/>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114300" indent="-114300" algn="l" rtl="0" eaLnBrk="0" fontAlgn="base" hangingPunct="0">
        <a:lnSpc>
          <a:spcPts val="2400"/>
        </a:lnSpc>
        <a:spcBef>
          <a:spcPts val="1000"/>
        </a:spcBef>
        <a:spcAft>
          <a:spcPct val="0"/>
        </a:spcAft>
        <a:buClr>
          <a:srgbClr val="246978"/>
        </a:buClr>
        <a:buFont typeface="Arial" charset="0"/>
        <a:buChar char=" "/>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rgbClr val="246978"/>
        </a:buClr>
        <a:buFont typeface="Wingdings" pitchFamily="2" charset="2"/>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rgbClr val="246978"/>
        </a:buClr>
        <a:buFont typeface="Arial"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7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8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emf"/><Relationship Id="rId18" Type="http://schemas.openxmlformats.org/officeDocument/2006/relationships/image" Target="../media/image37.emf"/><Relationship Id="rId26" Type="http://schemas.openxmlformats.org/officeDocument/2006/relationships/image" Target="../media/image45.png"/><Relationship Id="rId39" Type="http://schemas.openxmlformats.org/officeDocument/2006/relationships/image" Target="../media/image58.jpeg"/><Relationship Id="rId3" Type="http://schemas.openxmlformats.org/officeDocument/2006/relationships/image" Target="../media/image22.png"/><Relationship Id="rId21" Type="http://schemas.openxmlformats.org/officeDocument/2006/relationships/image" Target="../media/image40.png"/><Relationship Id="rId34" Type="http://schemas.openxmlformats.org/officeDocument/2006/relationships/image" Target="../media/image53.jpeg"/><Relationship Id="rId42" Type="http://schemas.openxmlformats.org/officeDocument/2006/relationships/image" Target="../media/image61.jpeg"/><Relationship Id="rId7" Type="http://schemas.openxmlformats.org/officeDocument/2006/relationships/image" Target="../media/image26.jpeg"/><Relationship Id="rId12" Type="http://schemas.openxmlformats.org/officeDocument/2006/relationships/image" Target="../media/image31.emf"/><Relationship Id="rId17" Type="http://schemas.openxmlformats.org/officeDocument/2006/relationships/image" Target="../media/image36.emf"/><Relationship Id="rId25" Type="http://schemas.openxmlformats.org/officeDocument/2006/relationships/image" Target="../media/image44.jpeg"/><Relationship Id="rId33" Type="http://schemas.openxmlformats.org/officeDocument/2006/relationships/image" Target="../media/image52.jpeg"/><Relationship Id="rId38" Type="http://schemas.openxmlformats.org/officeDocument/2006/relationships/image" Target="../media/image57.png"/><Relationship Id="rId2" Type="http://schemas.openxmlformats.org/officeDocument/2006/relationships/notesSlide" Target="../notesSlides/notesSlide5.xml"/><Relationship Id="rId16" Type="http://schemas.openxmlformats.org/officeDocument/2006/relationships/image" Target="../media/image35.emf"/><Relationship Id="rId20" Type="http://schemas.openxmlformats.org/officeDocument/2006/relationships/image" Target="../media/image39.png"/><Relationship Id="rId29" Type="http://schemas.openxmlformats.org/officeDocument/2006/relationships/image" Target="../media/image48.png"/><Relationship Id="rId41" Type="http://schemas.openxmlformats.org/officeDocument/2006/relationships/image" Target="../media/image60.jpe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emf"/><Relationship Id="rId24" Type="http://schemas.openxmlformats.org/officeDocument/2006/relationships/image" Target="../media/image43.png"/><Relationship Id="rId32" Type="http://schemas.openxmlformats.org/officeDocument/2006/relationships/image" Target="../media/image51.jpeg"/><Relationship Id="rId37" Type="http://schemas.openxmlformats.org/officeDocument/2006/relationships/image" Target="../media/image56.jpeg"/><Relationship Id="rId40" Type="http://schemas.openxmlformats.org/officeDocument/2006/relationships/image" Target="../media/image59.jpeg"/><Relationship Id="rId45" Type="http://schemas.openxmlformats.org/officeDocument/2006/relationships/image" Target="../media/image64.png"/><Relationship Id="rId5" Type="http://schemas.openxmlformats.org/officeDocument/2006/relationships/image" Target="../media/image24.jpeg"/><Relationship Id="rId15" Type="http://schemas.openxmlformats.org/officeDocument/2006/relationships/image" Target="../media/image34.emf"/><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jpeg"/><Relationship Id="rId10" Type="http://schemas.openxmlformats.org/officeDocument/2006/relationships/image" Target="../media/image29.jpeg"/><Relationship Id="rId19" Type="http://schemas.openxmlformats.org/officeDocument/2006/relationships/image" Target="../media/image38.jpeg"/><Relationship Id="rId31" Type="http://schemas.openxmlformats.org/officeDocument/2006/relationships/image" Target="../media/image50.jpeg"/><Relationship Id="rId44" Type="http://schemas.openxmlformats.org/officeDocument/2006/relationships/image" Target="../media/image63.jpeg"/><Relationship Id="rId4" Type="http://schemas.openxmlformats.org/officeDocument/2006/relationships/image" Target="../media/image23.png"/><Relationship Id="rId9" Type="http://schemas.openxmlformats.org/officeDocument/2006/relationships/image" Target="../media/image28.jpeg"/><Relationship Id="rId14" Type="http://schemas.openxmlformats.org/officeDocument/2006/relationships/image" Target="../media/image33.emf"/><Relationship Id="rId22" Type="http://schemas.openxmlformats.org/officeDocument/2006/relationships/image" Target="../media/image41.jpe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jpeg"/><Relationship Id="rId43"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9.jpeg"/><Relationship Id="rId11" Type="http://schemas.openxmlformats.org/officeDocument/2006/relationships/image" Target="../media/image73.png"/><Relationship Id="rId5" Type="http://schemas.openxmlformats.org/officeDocument/2006/relationships/image" Target="../media/image68.png"/><Relationship Id="rId10" Type="http://schemas.openxmlformats.org/officeDocument/2006/relationships/image" Target="../media/image16.png"/><Relationship Id="rId4" Type="http://schemas.openxmlformats.org/officeDocument/2006/relationships/image" Target="../media/image67.png"/><Relationship Id="rId9" Type="http://schemas.openxmlformats.org/officeDocument/2006/relationships/image" Target="../media/image7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ctrTitle"/>
          </p:nvPr>
        </p:nvSpPr>
        <p:spPr/>
        <p:txBody>
          <a:bodyPr/>
          <a:lstStyle/>
          <a:p>
            <a:pPr eaLnBrk="1" hangingPunct="1"/>
            <a:r>
              <a:rPr lang="en-US" smtClean="0"/>
              <a:t>VMware: An Overview</a:t>
            </a:r>
            <a:endParaRPr lang="en-US" i="1" smtClean="0"/>
          </a:p>
        </p:txBody>
      </p:sp>
      <p:sp>
        <p:nvSpPr>
          <p:cNvPr id="20482" name="Rectangle 6"/>
          <p:cNvSpPr>
            <a:spLocks noGrp="1" noChangeArrowheads="1"/>
          </p:cNvSpPr>
          <p:nvPr>
            <p:ph type="subTitle" idx="1"/>
          </p:nvPr>
        </p:nvSpPr>
        <p:spPr>
          <a:xfrm>
            <a:off x="400050" y="1789113"/>
            <a:ext cx="8382000" cy="481012"/>
          </a:xfrm>
        </p:spPr>
        <p:txBody>
          <a:bodyPr/>
          <a:lstStyle/>
          <a:p>
            <a:pPr eaLnBrk="1" hangingPunct="1"/>
            <a:r>
              <a:rPr lang="en-US" smtClean="0"/>
              <a:t>Pat Gelsinger, CEO</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p:txBody>
          <a:bodyPr/>
          <a:lstStyle/>
          <a:p>
            <a:r>
              <a:rPr lang="en-US" smtClean="0"/>
              <a:t>Site Overview </a:t>
            </a:r>
          </a:p>
        </p:txBody>
      </p:sp>
      <p:sp>
        <p:nvSpPr>
          <p:cNvPr id="38914" name="Text Placeholder 4"/>
          <p:cNvSpPr>
            <a:spLocks noGrp="1"/>
          </p:cNvSpPr>
          <p:nvPr>
            <p:ph type="body" sz="quarter" idx="4294967295"/>
          </p:nvPr>
        </p:nvSpPr>
        <p:spPr>
          <a:xfrm>
            <a:off x="495300" y="1262063"/>
            <a:ext cx="4741863" cy="5011737"/>
          </a:xfrm>
        </p:spPr>
        <p:txBody>
          <a:bodyPr/>
          <a:lstStyle/>
          <a:p>
            <a:pPr marL="233363" indent="-233363"/>
            <a:r>
              <a:rPr lang="en-US" smtClean="0"/>
              <a:t>5 Year Anniversary</a:t>
            </a:r>
          </a:p>
          <a:p>
            <a:pPr lvl="1">
              <a:buFont typeface="Arial" charset="0"/>
              <a:buChar char="•"/>
            </a:pPr>
            <a:r>
              <a:rPr lang="en-US" b="1" smtClean="0"/>
              <a:t>Where are we today?</a:t>
            </a:r>
          </a:p>
          <a:p>
            <a:pPr lvl="1">
              <a:buFont typeface="Arial" charset="0"/>
              <a:buChar char="•"/>
            </a:pPr>
            <a:r>
              <a:rPr lang="en-US" smtClean="0"/>
              <a:t>350 Employees</a:t>
            </a:r>
          </a:p>
          <a:p>
            <a:pPr lvl="1">
              <a:buFont typeface="Arial" charset="0"/>
              <a:buChar char="•"/>
            </a:pPr>
            <a:r>
              <a:rPr lang="en-US" smtClean="0"/>
              <a:t>~ 20 % annual growth</a:t>
            </a:r>
          </a:p>
          <a:p>
            <a:pPr lvl="1">
              <a:buFont typeface="Arial" charset="0"/>
              <a:buChar char="•"/>
            </a:pPr>
            <a:r>
              <a:rPr lang="en-US" smtClean="0"/>
              <a:t>Employer of choice</a:t>
            </a:r>
          </a:p>
          <a:p>
            <a:pPr lvl="1">
              <a:buFont typeface="Arial" charset="0"/>
              <a:buChar char="•"/>
            </a:pPr>
            <a:r>
              <a:rPr lang="en-US" smtClean="0"/>
              <a:t>Product Focus Cloud management and automation</a:t>
            </a:r>
          </a:p>
        </p:txBody>
      </p:sp>
      <p:pic>
        <p:nvPicPr>
          <p:cNvPr id="38915" name="Picture 9" descr="buildingvmware"/>
          <p:cNvPicPr>
            <a:picLocks noChangeAspect="1" noChangeArrowheads="1"/>
          </p:cNvPicPr>
          <p:nvPr/>
        </p:nvPicPr>
        <p:blipFill>
          <a:blip r:embed="rId3"/>
          <a:srcRect/>
          <a:stretch>
            <a:fillRect/>
          </a:stretch>
        </p:blipFill>
        <p:spPr bwMode="auto">
          <a:xfrm>
            <a:off x="5121275" y="3590925"/>
            <a:ext cx="3827463" cy="2603500"/>
          </a:xfrm>
          <a:prstGeom prst="rect">
            <a:avLst/>
          </a:prstGeom>
          <a:noFill/>
          <a:ln w="9525">
            <a:noFill/>
            <a:miter lim="800000"/>
            <a:headEnd/>
            <a:tailEnd/>
          </a:ln>
        </p:spPr>
      </p:pic>
      <p:pic>
        <p:nvPicPr>
          <p:cNvPr id="38916" name="Picture 5" descr="Happy 5th bd baloon.jpg"/>
          <p:cNvPicPr>
            <a:picLocks noChangeAspect="1"/>
          </p:cNvPicPr>
          <p:nvPr/>
        </p:nvPicPr>
        <p:blipFill>
          <a:blip r:embed="rId4"/>
          <a:srcRect/>
          <a:stretch>
            <a:fillRect/>
          </a:stretch>
        </p:blipFill>
        <p:spPr bwMode="auto">
          <a:xfrm>
            <a:off x="5768975" y="869950"/>
            <a:ext cx="2438400" cy="24622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2" tIns="28801" rIns="57602" bIns="28801" anchor="ctr"/>
          <a:lstStyle/>
          <a:p>
            <a:pPr algn="ctr">
              <a:defRPr/>
            </a:pPr>
            <a:endParaRPr lang="en-US"/>
          </a:p>
        </p:txBody>
      </p:sp>
      <p:sp>
        <p:nvSpPr>
          <p:cNvPr id="40962" name="Title 4"/>
          <p:cNvSpPr>
            <a:spLocks noGrp="1"/>
          </p:cNvSpPr>
          <p:nvPr>
            <p:ph type="title"/>
          </p:nvPr>
        </p:nvSpPr>
        <p:spPr/>
        <p:txBody>
          <a:bodyPr/>
          <a:lstStyle/>
          <a:p>
            <a:r>
              <a:rPr lang="en-US" smtClean="0"/>
              <a:t>First vCloud Suite</a:t>
            </a:r>
          </a:p>
        </p:txBody>
      </p:sp>
      <p:grpSp>
        <p:nvGrpSpPr>
          <p:cNvPr id="40963" name="Group 88"/>
          <p:cNvGrpSpPr>
            <a:grpSpLocks/>
          </p:cNvGrpSpPr>
          <p:nvPr/>
        </p:nvGrpSpPr>
        <p:grpSpPr bwMode="auto">
          <a:xfrm>
            <a:off x="609600" y="5622925"/>
            <a:ext cx="7924800" cy="534988"/>
            <a:chOff x="4927600" y="5808783"/>
            <a:chExt cx="6405302" cy="647701"/>
          </a:xfrm>
        </p:grpSpPr>
        <p:grpSp>
          <p:nvGrpSpPr>
            <p:cNvPr id="41074" name="Group 89"/>
            <p:cNvGrpSpPr>
              <a:grpSpLocks/>
            </p:cNvGrpSpPr>
            <p:nvPr/>
          </p:nvGrpSpPr>
          <p:grpSpPr bwMode="auto">
            <a:xfrm>
              <a:off x="4927600" y="5808783"/>
              <a:ext cx="6405302" cy="647701"/>
              <a:chOff x="12108616" y="1891658"/>
              <a:chExt cx="2833302" cy="1371643"/>
            </a:xfrm>
          </p:grpSpPr>
          <p:sp>
            <p:nvSpPr>
              <p:cNvPr id="92" name="Oval 36"/>
              <p:cNvSpPr/>
              <p:nvPr/>
            </p:nvSpPr>
            <p:spPr bwMode="gray">
              <a:xfrm>
                <a:off x="12108616" y="1891658"/>
                <a:ext cx="2833302" cy="1371643"/>
              </a:xfrm>
              <a:prstGeom prst="roundRect">
                <a:avLst>
                  <a:gd name="adj" fmla="val 12696"/>
                </a:avLst>
              </a:prstGeom>
              <a:gradFill flip="none" rotWithShape="1">
                <a:gsLst>
                  <a:gs pos="20000">
                    <a:schemeClr val="tx2">
                      <a:lumMod val="75000"/>
                    </a:schemeClr>
                  </a:gs>
                  <a:gs pos="50000">
                    <a:schemeClr val="tx2"/>
                  </a:gs>
                  <a:gs pos="80000">
                    <a:schemeClr val="tx2">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93" name="Oval 37"/>
              <p:cNvSpPr>
                <a:spLocks noChangeAspect="1"/>
              </p:cNvSpPr>
              <p:nvPr/>
            </p:nvSpPr>
            <p:spPr bwMode="gray">
              <a:xfrm>
                <a:off x="12118600" y="2016514"/>
                <a:ext cx="2813337" cy="1220597"/>
              </a:xfrm>
              <a:prstGeom prst="roundRect">
                <a:avLst>
                  <a:gd name="adj" fmla="val 8402"/>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defTabSz="511908">
                  <a:defRPr/>
                </a:pPr>
                <a:endParaRPr lang="en-US" sz="1100" kern="0" cap="all" dirty="0">
                  <a:solidFill>
                    <a:srgbClr val="FFFFFF"/>
                  </a:solidFill>
                </a:endParaRPr>
              </a:p>
            </p:txBody>
          </p:sp>
        </p:grpSp>
        <p:sp>
          <p:nvSpPr>
            <p:cNvPr id="41075" name="Rectangle 90"/>
            <p:cNvSpPr>
              <a:spLocks noChangeArrowheads="1"/>
            </p:cNvSpPr>
            <p:nvPr/>
          </p:nvSpPr>
          <p:spPr bwMode="auto">
            <a:xfrm>
              <a:off x="7468494" y="5868673"/>
              <a:ext cx="1275026" cy="567053"/>
            </a:xfrm>
            <a:prstGeom prst="rect">
              <a:avLst/>
            </a:prstGeom>
            <a:noFill/>
            <a:ln w="9525">
              <a:noFill/>
              <a:miter lim="800000"/>
              <a:headEnd/>
              <a:tailEnd/>
            </a:ln>
          </p:spPr>
          <p:txBody>
            <a:bodyPr wrap="none">
              <a:spAutoFit/>
            </a:bodyPr>
            <a:lstStyle/>
            <a:p>
              <a:pPr defTabSz="1022350"/>
              <a:r>
                <a:rPr lang="en-US" sz="1100">
                  <a:solidFill>
                    <a:schemeClr val="bg1"/>
                  </a:solidFill>
                </a:rPr>
                <a:t>Physical Infrastructure</a:t>
              </a:r>
            </a:p>
            <a:p>
              <a:pPr defTabSz="1022350"/>
              <a:r>
                <a:rPr lang="en-US" sz="900">
                  <a:solidFill>
                    <a:schemeClr val="bg1"/>
                  </a:solidFill>
                </a:rPr>
                <a:t>(Server, Storage, Network)</a:t>
              </a:r>
            </a:p>
          </p:txBody>
        </p:sp>
      </p:grpSp>
      <p:sp>
        <p:nvSpPr>
          <p:cNvPr id="94" name="Rounded Rectangle 93"/>
          <p:cNvSpPr/>
          <p:nvPr/>
        </p:nvSpPr>
        <p:spPr bwMode="gray">
          <a:xfrm>
            <a:off x="2597649" y="1391539"/>
            <a:ext cx="3948709" cy="4096865"/>
          </a:xfrm>
          <a:prstGeom prst="roundRect">
            <a:avLst>
              <a:gd name="adj" fmla="val 4345"/>
            </a:avLst>
          </a:prstGeom>
          <a:gradFill flip="none" rotWithShape="1">
            <a:gsLst>
              <a:gs pos="64000">
                <a:schemeClr val="bg2">
                  <a:lumMod val="20000"/>
                  <a:lumOff val="80000"/>
                </a:schemeClr>
              </a:gs>
              <a:gs pos="100000">
                <a:schemeClr val="bg2"/>
              </a:gs>
              <a:gs pos="0">
                <a:schemeClr val="bg2"/>
              </a:gs>
            </a:gsLst>
            <a:lin ang="5400000" scaled="1"/>
            <a:tileRect/>
          </a:gradFill>
          <a:ln w="12700">
            <a:gradFill flip="none" rotWithShape="1">
              <a:gsLst>
                <a:gs pos="0">
                  <a:schemeClr val="bg2"/>
                </a:gs>
                <a:gs pos="50000">
                  <a:schemeClr val="bg2">
                    <a:lumMod val="75000"/>
                  </a:schemeClr>
                </a:gs>
                <a:gs pos="100000">
                  <a:schemeClr val="bg2"/>
                </a:gs>
              </a:gsLst>
              <a:lin ang="5400000" scaled="1"/>
              <a:tileRect/>
            </a:gradFill>
          </a:ln>
          <a:effectLst>
            <a:outerShdw blurRad="1524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4129" tIns="17064" rIns="34129" bIns="17064" anchor="ctr"/>
          <a:lstStyle/>
          <a:p>
            <a:pPr algn="ctr">
              <a:defRPr/>
            </a:pPr>
            <a:endParaRPr lang="en-US"/>
          </a:p>
        </p:txBody>
      </p:sp>
      <p:sp>
        <p:nvSpPr>
          <p:cNvPr id="103" name="Rectangle 102"/>
          <p:cNvSpPr/>
          <p:nvPr/>
        </p:nvSpPr>
        <p:spPr>
          <a:xfrm>
            <a:off x="3435350" y="1511300"/>
            <a:ext cx="2273300" cy="258763"/>
          </a:xfrm>
          <a:prstGeom prst="rect">
            <a:avLst/>
          </a:prstGeom>
        </p:spPr>
        <p:txBody>
          <a:bodyPr wrap="none" lIns="57593" tIns="28797" rIns="57593" bIns="28797">
            <a:spAutoFit/>
          </a:bodyPr>
          <a:lstStyle/>
          <a:p>
            <a:pPr defTabSz="1023880">
              <a:defRPr/>
            </a:pPr>
            <a:r>
              <a:rPr lang="en-US" sz="1300" cap="all" dirty="0">
                <a:solidFill>
                  <a:schemeClr val="tx2">
                    <a:lumMod val="75000"/>
                  </a:schemeClr>
                </a:solidFill>
                <a:latin typeface="+mj-lt"/>
              </a:rPr>
              <a:t>CLOUD INFRASTRUCTURE</a:t>
            </a:r>
          </a:p>
        </p:txBody>
      </p:sp>
      <p:grpSp>
        <p:nvGrpSpPr>
          <p:cNvPr id="40968" name="Group 103"/>
          <p:cNvGrpSpPr>
            <a:grpSpLocks/>
          </p:cNvGrpSpPr>
          <p:nvPr/>
        </p:nvGrpSpPr>
        <p:grpSpPr bwMode="auto">
          <a:xfrm>
            <a:off x="2770188" y="1939925"/>
            <a:ext cx="3603625" cy="485775"/>
            <a:chOff x="4927600" y="5808783"/>
            <a:chExt cx="6405302" cy="647701"/>
          </a:xfrm>
        </p:grpSpPr>
        <p:grpSp>
          <p:nvGrpSpPr>
            <p:cNvPr id="41066" name="Group 104"/>
            <p:cNvGrpSpPr>
              <a:grpSpLocks/>
            </p:cNvGrpSpPr>
            <p:nvPr/>
          </p:nvGrpSpPr>
          <p:grpSpPr bwMode="auto">
            <a:xfrm>
              <a:off x="4927600" y="5808783"/>
              <a:ext cx="6405302" cy="647701"/>
              <a:chOff x="12108616" y="1891658"/>
              <a:chExt cx="2833302" cy="1371643"/>
            </a:xfrm>
          </p:grpSpPr>
          <p:sp>
            <p:nvSpPr>
              <p:cNvPr id="107" name="Oval 36"/>
              <p:cNvSpPr/>
              <p:nvPr/>
            </p:nvSpPr>
            <p:spPr bwMode="gray">
              <a:xfrm>
                <a:off x="12108616" y="1891658"/>
                <a:ext cx="2833302" cy="1371643"/>
              </a:xfrm>
              <a:prstGeom prst="roundRect">
                <a:avLst>
                  <a:gd name="adj" fmla="val 8284"/>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108" name="Oval 37"/>
              <p:cNvSpPr>
                <a:spLocks noChangeAspect="1"/>
              </p:cNvSpPr>
              <p:nvPr/>
            </p:nvSpPr>
            <p:spPr bwMode="gray">
              <a:xfrm>
                <a:off x="12130212" y="1991761"/>
                <a:ext cx="2790113" cy="1220597"/>
              </a:xfrm>
              <a:prstGeom prst="roundRect">
                <a:avLst>
                  <a:gd name="adj" fmla="val 5097"/>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defTabSz="511908">
                  <a:defRPr/>
                </a:pPr>
                <a:endParaRPr lang="en-US" sz="1100" kern="0" cap="all" dirty="0">
                  <a:solidFill>
                    <a:srgbClr val="FFFFFF"/>
                  </a:solidFill>
                </a:endParaRPr>
              </a:p>
            </p:txBody>
          </p:sp>
        </p:grpSp>
        <p:sp>
          <p:nvSpPr>
            <p:cNvPr id="41067" name="Rectangle 105"/>
            <p:cNvSpPr>
              <a:spLocks noChangeArrowheads="1"/>
            </p:cNvSpPr>
            <p:nvPr/>
          </p:nvSpPr>
          <p:spPr bwMode="auto">
            <a:xfrm>
              <a:off x="6304512" y="5939059"/>
              <a:ext cx="3546046" cy="389851"/>
            </a:xfrm>
            <a:prstGeom prst="rect">
              <a:avLst/>
            </a:prstGeom>
            <a:noFill/>
            <a:ln w="9525">
              <a:noFill/>
              <a:miter lim="800000"/>
              <a:headEnd/>
              <a:tailEnd/>
            </a:ln>
          </p:spPr>
          <p:txBody>
            <a:bodyPr wrap="none">
              <a:spAutoFit/>
            </a:bodyPr>
            <a:lstStyle/>
            <a:p>
              <a:pPr defTabSz="1022350"/>
              <a:r>
                <a:rPr lang="en-US" sz="1300">
                  <a:solidFill>
                    <a:schemeClr val="bg1"/>
                  </a:solidFill>
                </a:rPr>
                <a:t>VMware vCloud Director</a:t>
              </a:r>
            </a:p>
          </p:txBody>
        </p:sp>
      </p:grpSp>
      <p:grpSp>
        <p:nvGrpSpPr>
          <p:cNvPr id="40969" name="Group 109"/>
          <p:cNvGrpSpPr>
            <a:grpSpLocks/>
          </p:cNvGrpSpPr>
          <p:nvPr/>
        </p:nvGrpSpPr>
        <p:grpSpPr bwMode="auto">
          <a:xfrm>
            <a:off x="2695575" y="3013075"/>
            <a:ext cx="1871663" cy="1276350"/>
            <a:chOff x="4829910" y="2972987"/>
            <a:chExt cx="3326592" cy="1701013"/>
          </a:xfrm>
        </p:grpSpPr>
        <p:sp>
          <p:nvSpPr>
            <p:cNvPr id="119" name="Oval 36"/>
            <p:cNvSpPr/>
            <p:nvPr/>
          </p:nvSpPr>
          <p:spPr bwMode="gray">
            <a:xfrm>
              <a:off x="4938728" y="2972987"/>
              <a:ext cx="3114360" cy="1701013"/>
            </a:xfrm>
            <a:prstGeom prst="roundRect">
              <a:avLst>
                <a:gd name="adj" fmla="val 8284"/>
              </a:avLst>
            </a:prstGeom>
            <a:gradFill flip="none" rotWithShape="1">
              <a:gsLst>
                <a:gs pos="64000">
                  <a:schemeClr val="bg2">
                    <a:alpha val="50000"/>
                  </a:schemeClr>
                </a:gs>
                <a:gs pos="100000">
                  <a:schemeClr val="bg2">
                    <a:alpha val="30000"/>
                  </a:schemeClr>
                </a:gs>
                <a:gs pos="0">
                  <a:schemeClr val="accent1">
                    <a:alpha val="20000"/>
                  </a:schemeClr>
                </a:gs>
              </a:gsLst>
              <a:lin ang="5400000" scaled="1"/>
              <a:tileRect/>
            </a:gradFill>
            <a:ln w="12700">
              <a:gradFill flip="none" rotWithShape="1">
                <a:gsLst>
                  <a:gs pos="0">
                    <a:schemeClr val="bg2"/>
                  </a:gs>
                  <a:gs pos="50000">
                    <a:schemeClr val="bg2">
                      <a:lumMod val="75000"/>
                    </a:schemeClr>
                  </a:gs>
                  <a:gs pos="100000">
                    <a:schemeClr val="bg2"/>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60945" tIns="30472" rIns="60945" bIns="30472" anchor="ctr"/>
            <a:lstStyle/>
            <a:p>
              <a:pPr algn="ctr">
                <a:defRPr/>
              </a:pPr>
              <a:endParaRPr lang="en-US" sz="1100" dirty="0"/>
            </a:p>
          </p:txBody>
        </p:sp>
        <p:sp>
          <p:nvSpPr>
            <p:cNvPr id="120" name="Rectangle 119"/>
            <p:cNvSpPr/>
            <p:nvPr/>
          </p:nvSpPr>
          <p:spPr>
            <a:xfrm>
              <a:off x="4829910" y="3239564"/>
              <a:ext cx="3326592" cy="567004"/>
            </a:xfrm>
            <a:prstGeom prst="rect">
              <a:avLst/>
            </a:prstGeom>
          </p:spPr>
          <p:txBody>
            <a:bodyPr wrap="none">
              <a:spAutoFit/>
            </a:bodyPr>
            <a:lstStyle/>
            <a:p>
              <a:pPr defTabSz="1023880">
                <a:defRPr/>
              </a:pPr>
              <a:r>
                <a:rPr lang="en-US" sz="900" cap="all" dirty="0">
                  <a:solidFill>
                    <a:schemeClr val="tx2">
                      <a:lumMod val="75000"/>
                    </a:schemeClr>
                  </a:solidFill>
                  <a:latin typeface="+mj-lt"/>
                </a:rPr>
                <a:t>Software Defined</a:t>
              </a:r>
            </a:p>
            <a:p>
              <a:pPr defTabSz="1023880">
                <a:defRPr/>
              </a:pPr>
              <a:r>
                <a:rPr lang="en-US" sz="900" cap="all" dirty="0">
                  <a:solidFill>
                    <a:schemeClr val="tx2">
                      <a:lumMod val="75000"/>
                    </a:schemeClr>
                  </a:solidFill>
                  <a:latin typeface="+mj-lt"/>
                </a:rPr>
                <a:t>Networking and Security</a:t>
              </a:r>
            </a:p>
          </p:txBody>
        </p:sp>
        <p:grpSp>
          <p:nvGrpSpPr>
            <p:cNvPr id="41057" name="Group 120"/>
            <p:cNvGrpSpPr>
              <a:grpSpLocks/>
            </p:cNvGrpSpPr>
            <p:nvPr/>
          </p:nvGrpSpPr>
          <p:grpSpPr bwMode="auto">
            <a:xfrm>
              <a:off x="5070919" y="3938187"/>
              <a:ext cx="2836874" cy="600009"/>
              <a:chOff x="5070919" y="3746500"/>
              <a:chExt cx="2836874" cy="600009"/>
            </a:xfrm>
          </p:grpSpPr>
          <p:grpSp>
            <p:nvGrpSpPr>
              <p:cNvPr id="41058" name="Group 121"/>
              <p:cNvGrpSpPr>
                <a:grpSpLocks/>
              </p:cNvGrpSpPr>
              <p:nvPr/>
            </p:nvGrpSpPr>
            <p:grpSpPr bwMode="auto">
              <a:xfrm>
                <a:off x="5070919" y="3746500"/>
                <a:ext cx="2836874" cy="587198"/>
                <a:chOff x="12108616" y="1891658"/>
                <a:chExt cx="2833302" cy="1371643"/>
              </a:xfrm>
            </p:grpSpPr>
            <p:sp>
              <p:nvSpPr>
                <p:cNvPr id="124" name="Oval 36"/>
                <p:cNvSpPr/>
                <p:nvPr/>
              </p:nvSpPr>
              <p:spPr bwMode="gray">
                <a:xfrm>
                  <a:off x="12108616" y="1891658"/>
                  <a:ext cx="2833302" cy="1371643"/>
                </a:xfrm>
                <a:prstGeom prst="roundRect">
                  <a:avLst>
                    <a:gd name="adj" fmla="val 8284"/>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125" name="Oval 37"/>
                <p:cNvSpPr>
                  <a:spLocks noChangeAspect="1"/>
                </p:cNvSpPr>
                <p:nvPr/>
              </p:nvSpPr>
              <p:spPr bwMode="gray">
                <a:xfrm>
                  <a:off x="12153962" y="1999820"/>
                  <a:ext cx="2745836" cy="1212535"/>
                </a:xfrm>
                <a:prstGeom prst="roundRect">
                  <a:avLst>
                    <a:gd name="adj" fmla="val 5097"/>
                  </a:avLst>
                </a:prstGeom>
                <a:noFill/>
                <a:ln w="31750">
                  <a:no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grpSp>
          <p:sp>
            <p:nvSpPr>
              <p:cNvPr id="41059" name="Rectangle 122"/>
              <p:cNvSpPr>
                <a:spLocks noChangeArrowheads="1"/>
              </p:cNvSpPr>
              <p:nvPr/>
            </p:nvSpPr>
            <p:spPr bwMode="auto">
              <a:xfrm>
                <a:off x="5141330" y="3780200"/>
                <a:ext cx="2551375" cy="566309"/>
              </a:xfrm>
              <a:prstGeom prst="rect">
                <a:avLst/>
              </a:prstGeom>
              <a:noFill/>
              <a:ln w="9525">
                <a:noFill/>
                <a:miter lim="800000"/>
                <a:headEnd/>
                <a:tailEnd/>
              </a:ln>
            </p:spPr>
            <p:txBody>
              <a:bodyPr wrap="none">
                <a:spAutoFit/>
              </a:bodyPr>
              <a:lstStyle/>
              <a:p>
                <a:pPr defTabSz="1022350"/>
                <a:r>
                  <a:rPr lang="en-US" sz="900">
                    <a:solidFill>
                      <a:schemeClr val="bg1"/>
                    </a:solidFill>
                  </a:rPr>
                  <a:t>VMware vCloud</a:t>
                </a:r>
              </a:p>
              <a:p>
                <a:pPr defTabSz="1022350"/>
                <a:r>
                  <a:rPr lang="en-US" sz="900">
                    <a:solidFill>
                      <a:schemeClr val="bg1"/>
                    </a:solidFill>
                  </a:rPr>
                  <a:t>Networking and Security</a:t>
                </a:r>
              </a:p>
            </p:txBody>
          </p:sp>
        </p:grpSp>
      </p:grpSp>
      <p:grpSp>
        <p:nvGrpSpPr>
          <p:cNvPr id="40970" name="Group 110"/>
          <p:cNvGrpSpPr>
            <a:grpSpLocks/>
          </p:cNvGrpSpPr>
          <p:nvPr/>
        </p:nvGrpSpPr>
        <p:grpSpPr bwMode="auto">
          <a:xfrm>
            <a:off x="4545013" y="3013075"/>
            <a:ext cx="1812925" cy="1276350"/>
            <a:chOff x="8117516" y="2972987"/>
            <a:chExt cx="3223990" cy="1701013"/>
          </a:xfrm>
        </p:grpSpPr>
        <p:sp>
          <p:nvSpPr>
            <p:cNvPr id="112" name="Oval 36"/>
            <p:cNvSpPr/>
            <p:nvPr/>
          </p:nvSpPr>
          <p:spPr bwMode="gray">
            <a:xfrm>
              <a:off x="8172329" y="2972987"/>
              <a:ext cx="3114360" cy="1701013"/>
            </a:xfrm>
            <a:prstGeom prst="roundRect">
              <a:avLst>
                <a:gd name="adj" fmla="val 8284"/>
              </a:avLst>
            </a:prstGeom>
            <a:gradFill flip="none" rotWithShape="1">
              <a:gsLst>
                <a:gs pos="64000">
                  <a:schemeClr val="bg2">
                    <a:alpha val="50000"/>
                  </a:schemeClr>
                </a:gs>
                <a:gs pos="100000">
                  <a:schemeClr val="bg2">
                    <a:alpha val="30000"/>
                  </a:schemeClr>
                </a:gs>
                <a:gs pos="0">
                  <a:schemeClr val="accent1">
                    <a:alpha val="20000"/>
                  </a:schemeClr>
                </a:gs>
              </a:gsLst>
              <a:lin ang="5400000" scaled="1"/>
              <a:tileRect/>
            </a:gradFill>
            <a:ln w="12700">
              <a:gradFill flip="none" rotWithShape="1">
                <a:gsLst>
                  <a:gs pos="0">
                    <a:schemeClr val="bg2"/>
                  </a:gs>
                  <a:gs pos="50000">
                    <a:schemeClr val="bg2">
                      <a:lumMod val="75000"/>
                    </a:schemeClr>
                  </a:gs>
                  <a:gs pos="100000">
                    <a:schemeClr val="bg2"/>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60945" tIns="30472" rIns="60945" bIns="30472" anchor="ctr"/>
            <a:lstStyle/>
            <a:p>
              <a:pPr algn="ctr">
                <a:defRPr/>
              </a:pPr>
              <a:endParaRPr lang="en-US" sz="1100" dirty="0"/>
            </a:p>
          </p:txBody>
        </p:sp>
        <p:grpSp>
          <p:nvGrpSpPr>
            <p:cNvPr id="41045" name="Group 112"/>
            <p:cNvGrpSpPr>
              <a:grpSpLocks/>
            </p:cNvGrpSpPr>
            <p:nvPr/>
          </p:nvGrpSpPr>
          <p:grpSpPr bwMode="auto">
            <a:xfrm>
              <a:off x="8301920" y="3938187"/>
              <a:ext cx="2836874" cy="600009"/>
              <a:chOff x="8301920" y="3746500"/>
              <a:chExt cx="2836874" cy="600009"/>
            </a:xfrm>
          </p:grpSpPr>
          <p:grpSp>
            <p:nvGrpSpPr>
              <p:cNvPr id="41047" name="Group 114"/>
              <p:cNvGrpSpPr>
                <a:grpSpLocks/>
              </p:cNvGrpSpPr>
              <p:nvPr/>
            </p:nvGrpSpPr>
            <p:grpSpPr bwMode="auto">
              <a:xfrm>
                <a:off x="8301920" y="3746500"/>
                <a:ext cx="2836874" cy="587198"/>
                <a:chOff x="12108616" y="1891658"/>
                <a:chExt cx="2833302" cy="1371643"/>
              </a:xfrm>
            </p:grpSpPr>
            <p:sp>
              <p:nvSpPr>
                <p:cNvPr id="117" name="Oval 36"/>
                <p:cNvSpPr/>
                <p:nvPr/>
              </p:nvSpPr>
              <p:spPr bwMode="gray">
                <a:xfrm>
                  <a:off x="12108616" y="1891658"/>
                  <a:ext cx="2833302" cy="1371643"/>
                </a:xfrm>
                <a:prstGeom prst="roundRect">
                  <a:avLst>
                    <a:gd name="adj" fmla="val 8284"/>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118" name="Oval 37"/>
                <p:cNvSpPr>
                  <a:spLocks noChangeAspect="1"/>
                </p:cNvSpPr>
                <p:nvPr/>
              </p:nvSpPr>
              <p:spPr bwMode="gray">
                <a:xfrm>
                  <a:off x="12152827" y="1984516"/>
                  <a:ext cx="2743426" cy="1230572"/>
                </a:xfrm>
                <a:prstGeom prst="roundRect">
                  <a:avLst>
                    <a:gd name="adj" fmla="val 5097"/>
                  </a:avLst>
                </a:prstGeom>
                <a:noFill/>
                <a:ln w="31750">
                  <a:noFill/>
                  <a:round/>
                  <a:headEnd/>
                  <a:tailEnd/>
                </a:ln>
                <a:effectLst/>
              </p:spPr>
              <p:txBody>
                <a:bodyPr wrap="none" lIns="0" tIns="0" rIns="0" bIns="0" anchor="ctr"/>
                <a:lstStyle/>
                <a:p>
                  <a:pPr defTabSz="511908">
                    <a:defRPr/>
                  </a:pPr>
                  <a:endParaRPr lang="en-US" sz="1100" kern="0" cap="all" dirty="0">
                    <a:solidFill>
                      <a:srgbClr val="FFFFFF"/>
                    </a:solidFill>
                  </a:endParaRPr>
                </a:p>
              </p:txBody>
            </p:sp>
          </p:grpSp>
          <p:sp>
            <p:nvSpPr>
              <p:cNvPr id="41048" name="Rectangle 115"/>
              <p:cNvSpPr>
                <a:spLocks noChangeArrowheads="1"/>
              </p:cNvSpPr>
              <p:nvPr/>
            </p:nvSpPr>
            <p:spPr bwMode="auto">
              <a:xfrm>
                <a:off x="8412319" y="3780200"/>
                <a:ext cx="2471574" cy="566309"/>
              </a:xfrm>
              <a:prstGeom prst="rect">
                <a:avLst/>
              </a:prstGeom>
              <a:noFill/>
              <a:ln w="9525">
                <a:noFill/>
                <a:miter lim="800000"/>
                <a:headEnd/>
                <a:tailEnd/>
              </a:ln>
            </p:spPr>
            <p:txBody>
              <a:bodyPr wrap="none">
                <a:spAutoFit/>
              </a:bodyPr>
              <a:lstStyle/>
              <a:p>
                <a:pPr defTabSz="1022350"/>
                <a:r>
                  <a:rPr lang="en-US" sz="900">
                    <a:solidFill>
                      <a:schemeClr val="bg1"/>
                    </a:solidFill>
                  </a:rPr>
                  <a:t>VMware vCenter</a:t>
                </a:r>
              </a:p>
              <a:p>
                <a:pPr defTabSz="1022350"/>
                <a:r>
                  <a:rPr lang="en-US" sz="900">
                    <a:solidFill>
                      <a:schemeClr val="bg1"/>
                    </a:solidFill>
                  </a:rPr>
                  <a:t>Site Recovery Manager</a:t>
                </a:r>
              </a:p>
            </p:txBody>
          </p:sp>
        </p:grpSp>
        <p:sp>
          <p:nvSpPr>
            <p:cNvPr id="114" name="Rectangle 113"/>
            <p:cNvSpPr/>
            <p:nvPr/>
          </p:nvSpPr>
          <p:spPr>
            <a:xfrm>
              <a:off x="8117516" y="3239564"/>
              <a:ext cx="3223990" cy="567004"/>
            </a:xfrm>
            <a:prstGeom prst="rect">
              <a:avLst/>
            </a:prstGeom>
          </p:spPr>
          <p:txBody>
            <a:bodyPr wrap="none">
              <a:spAutoFit/>
            </a:bodyPr>
            <a:lstStyle/>
            <a:p>
              <a:pPr defTabSz="1023880">
                <a:defRPr/>
              </a:pPr>
              <a:r>
                <a:rPr lang="en-US" sz="900" cap="all" dirty="0">
                  <a:solidFill>
                    <a:schemeClr val="tx2">
                      <a:lumMod val="75000"/>
                    </a:schemeClr>
                  </a:solidFill>
                  <a:latin typeface="+mj-lt"/>
                </a:rPr>
                <a:t>Software Defined</a:t>
              </a:r>
            </a:p>
            <a:p>
              <a:pPr defTabSz="1023880">
                <a:defRPr/>
              </a:pPr>
              <a:r>
                <a:rPr lang="en-US" sz="900" cap="all" dirty="0">
                  <a:solidFill>
                    <a:schemeClr val="tx2">
                      <a:lumMod val="75000"/>
                    </a:schemeClr>
                  </a:solidFill>
                  <a:latin typeface="+mj-lt"/>
                </a:rPr>
                <a:t>Storage and Availability</a:t>
              </a:r>
            </a:p>
          </p:txBody>
        </p:sp>
      </p:grpSp>
      <p:grpSp>
        <p:nvGrpSpPr>
          <p:cNvPr id="40971" name="Group 5"/>
          <p:cNvGrpSpPr>
            <a:grpSpLocks/>
          </p:cNvGrpSpPr>
          <p:nvPr/>
        </p:nvGrpSpPr>
        <p:grpSpPr bwMode="auto">
          <a:xfrm>
            <a:off x="609600" y="1392238"/>
            <a:ext cx="1847850" cy="4095750"/>
            <a:chOff x="1218292" y="2087308"/>
            <a:chExt cx="3697917" cy="6145296"/>
          </a:xfrm>
        </p:grpSpPr>
        <p:sp>
          <p:nvSpPr>
            <p:cNvPr id="126" name="Rounded Rectangle 125"/>
            <p:cNvSpPr/>
            <p:nvPr/>
          </p:nvSpPr>
          <p:spPr bwMode="gray">
            <a:xfrm>
              <a:off x="1218292" y="2087308"/>
              <a:ext cx="3697917" cy="6145296"/>
            </a:xfrm>
            <a:prstGeom prst="roundRect">
              <a:avLst>
                <a:gd name="adj" fmla="val 3852"/>
              </a:avLst>
            </a:prstGeom>
            <a:gradFill flip="none" rotWithShape="1">
              <a:gsLst>
                <a:gs pos="64000">
                  <a:schemeClr val="bg2">
                    <a:lumMod val="20000"/>
                    <a:lumOff val="80000"/>
                  </a:schemeClr>
                </a:gs>
                <a:gs pos="100000">
                  <a:schemeClr val="bg2"/>
                </a:gs>
                <a:gs pos="0">
                  <a:schemeClr val="bg2"/>
                </a:gs>
              </a:gsLst>
              <a:lin ang="5400000" scaled="1"/>
              <a:tileRect/>
            </a:gradFill>
            <a:ln w="12700">
              <a:gradFill flip="none" rotWithShape="1">
                <a:gsLst>
                  <a:gs pos="0">
                    <a:schemeClr val="bg2"/>
                  </a:gs>
                  <a:gs pos="50000">
                    <a:schemeClr val="bg2">
                      <a:lumMod val="75000"/>
                    </a:schemeClr>
                  </a:gs>
                  <a:gs pos="100000">
                    <a:schemeClr val="bg2"/>
                  </a:gs>
                </a:gsLst>
                <a:lin ang="5400000" scaled="1"/>
                <a:tileRect/>
              </a:gradFill>
            </a:ln>
            <a:effectLst>
              <a:outerShdw blurRad="1524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45" tIns="30472" rIns="60945" bIns="30472" anchor="ctr"/>
            <a:lstStyle/>
            <a:p>
              <a:pPr algn="ctr">
                <a:defRPr/>
              </a:pPr>
              <a:endParaRPr lang="en-US"/>
            </a:p>
          </p:txBody>
        </p:sp>
        <p:sp>
          <p:nvSpPr>
            <p:cNvPr id="127" name="Rectangle 126"/>
            <p:cNvSpPr/>
            <p:nvPr/>
          </p:nvSpPr>
          <p:spPr>
            <a:xfrm>
              <a:off x="1666237" y="2268332"/>
              <a:ext cx="2802030" cy="454942"/>
            </a:xfrm>
            <a:prstGeom prst="rect">
              <a:avLst/>
            </a:prstGeom>
          </p:spPr>
          <p:txBody>
            <a:bodyPr wrap="none" lIns="102844" tIns="51423" rIns="102844" bIns="51423">
              <a:spAutoFit/>
            </a:bodyPr>
            <a:lstStyle/>
            <a:p>
              <a:pPr defTabSz="1023880">
                <a:defRPr/>
              </a:pPr>
              <a:r>
                <a:rPr lang="en-US" sz="1300" cap="all" dirty="0">
                  <a:solidFill>
                    <a:schemeClr val="tx2">
                      <a:lumMod val="75000"/>
                    </a:schemeClr>
                  </a:solidFill>
                  <a:latin typeface="+mj-lt"/>
                </a:rPr>
                <a:t>MANAGEMENT</a:t>
              </a:r>
            </a:p>
          </p:txBody>
        </p:sp>
        <p:grpSp>
          <p:nvGrpSpPr>
            <p:cNvPr id="41024" name="Group 127"/>
            <p:cNvGrpSpPr>
              <a:grpSpLocks/>
            </p:cNvGrpSpPr>
            <p:nvPr/>
          </p:nvGrpSpPr>
          <p:grpSpPr bwMode="auto">
            <a:xfrm>
              <a:off x="1473674" y="4688523"/>
              <a:ext cx="3187155" cy="1543098"/>
              <a:chOff x="1270091" y="3473332"/>
              <a:chExt cx="2833302" cy="1371643"/>
            </a:xfrm>
          </p:grpSpPr>
          <p:grpSp>
            <p:nvGrpSpPr>
              <p:cNvPr id="41034" name="Group 128"/>
              <p:cNvGrpSpPr>
                <a:grpSpLocks/>
              </p:cNvGrpSpPr>
              <p:nvPr/>
            </p:nvGrpSpPr>
            <p:grpSpPr bwMode="auto">
              <a:xfrm>
                <a:off x="1270091" y="3473332"/>
                <a:ext cx="2833302" cy="1371643"/>
                <a:chOff x="6201733" y="5549771"/>
                <a:chExt cx="1022381" cy="649690"/>
              </a:xfrm>
            </p:grpSpPr>
            <p:sp>
              <p:nvSpPr>
                <p:cNvPr id="131" name="Oval 36"/>
                <p:cNvSpPr/>
                <p:nvPr/>
              </p:nvSpPr>
              <p:spPr bwMode="gray">
                <a:xfrm>
                  <a:off x="6201733" y="5549771"/>
                  <a:ext cx="1022381" cy="649690"/>
                </a:xfrm>
                <a:prstGeom prst="roundRect">
                  <a:avLst>
                    <a:gd name="adj" fmla="val 8284"/>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132" name="Oval 37"/>
                <p:cNvSpPr>
                  <a:spLocks noChangeAspect="1"/>
                </p:cNvSpPr>
                <p:nvPr/>
              </p:nvSpPr>
              <p:spPr bwMode="gray">
                <a:xfrm>
                  <a:off x="6221864" y="5570680"/>
                  <a:ext cx="982119" cy="604648"/>
                </a:xfrm>
                <a:prstGeom prst="roundRect">
                  <a:avLst>
                    <a:gd name="adj" fmla="val 6225"/>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defTabSz="511908">
                    <a:defRPr/>
                  </a:pPr>
                  <a:endParaRPr lang="en-US" sz="1100" kern="0" cap="all" dirty="0">
                    <a:solidFill>
                      <a:srgbClr val="FFFFFF"/>
                    </a:solidFill>
                  </a:endParaRPr>
                </a:p>
              </p:txBody>
            </p:sp>
          </p:grpSp>
          <p:sp>
            <p:nvSpPr>
              <p:cNvPr id="41035" name="Rectangle 129"/>
              <p:cNvSpPr>
                <a:spLocks noChangeArrowheads="1"/>
              </p:cNvSpPr>
              <p:nvPr/>
            </p:nvSpPr>
            <p:spPr bwMode="auto">
              <a:xfrm>
                <a:off x="1275677" y="3596616"/>
                <a:ext cx="2822128" cy="1136722"/>
              </a:xfrm>
              <a:prstGeom prst="rect">
                <a:avLst/>
              </a:prstGeom>
              <a:noFill/>
              <a:ln w="9525">
                <a:noFill/>
                <a:miter lim="800000"/>
                <a:headEnd/>
                <a:tailEnd/>
              </a:ln>
            </p:spPr>
            <p:txBody>
              <a:bodyPr wrap="none" anchor="ctr">
                <a:spAutoFit/>
              </a:bodyPr>
              <a:lstStyle/>
              <a:p>
                <a:pPr defTabSz="1022350"/>
                <a:r>
                  <a:rPr lang="en-US" sz="1300">
                    <a:solidFill>
                      <a:schemeClr val="bg1"/>
                    </a:solidFill>
                  </a:rPr>
                  <a:t>VMware vCenter</a:t>
                </a:r>
              </a:p>
              <a:p>
                <a:pPr defTabSz="1022350"/>
                <a:r>
                  <a:rPr lang="en-US" sz="1300">
                    <a:solidFill>
                      <a:schemeClr val="bg1"/>
                    </a:solidFill>
                  </a:rPr>
                  <a:t>Operations</a:t>
                </a:r>
              </a:p>
              <a:p>
                <a:pPr defTabSz="1022350"/>
                <a:r>
                  <a:rPr lang="en-US" sz="1300">
                    <a:solidFill>
                      <a:schemeClr val="bg1"/>
                    </a:solidFill>
                  </a:rPr>
                  <a:t>Management Suite</a:t>
                </a:r>
              </a:p>
            </p:txBody>
          </p:sp>
        </p:grpSp>
        <p:grpSp>
          <p:nvGrpSpPr>
            <p:cNvPr id="41025" name="Group 132"/>
            <p:cNvGrpSpPr>
              <a:grpSpLocks/>
            </p:cNvGrpSpPr>
            <p:nvPr/>
          </p:nvGrpSpPr>
          <p:grpSpPr bwMode="auto">
            <a:xfrm>
              <a:off x="1473673" y="6467891"/>
              <a:ext cx="3187154" cy="1543102"/>
              <a:chOff x="1277711" y="5054994"/>
              <a:chExt cx="2833302" cy="1371647"/>
            </a:xfrm>
          </p:grpSpPr>
          <p:grpSp>
            <p:nvGrpSpPr>
              <p:cNvPr id="41026" name="Group 133"/>
              <p:cNvGrpSpPr>
                <a:grpSpLocks/>
              </p:cNvGrpSpPr>
              <p:nvPr/>
            </p:nvGrpSpPr>
            <p:grpSpPr bwMode="auto">
              <a:xfrm>
                <a:off x="1277711" y="5054994"/>
                <a:ext cx="2833302" cy="1371647"/>
                <a:chOff x="6201733" y="5173555"/>
                <a:chExt cx="1022381" cy="649692"/>
              </a:xfrm>
            </p:grpSpPr>
            <p:sp>
              <p:nvSpPr>
                <p:cNvPr id="136" name="Oval 36"/>
                <p:cNvSpPr/>
                <p:nvPr/>
              </p:nvSpPr>
              <p:spPr bwMode="gray">
                <a:xfrm>
                  <a:off x="6201733" y="5173555"/>
                  <a:ext cx="1022381" cy="649692"/>
                </a:xfrm>
                <a:prstGeom prst="roundRect">
                  <a:avLst>
                    <a:gd name="adj" fmla="val 8284"/>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137" name="Oval 37"/>
                <p:cNvSpPr>
                  <a:spLocks noChangeAspect="1"/>
                </p:cNvSpPr>
                <p:nvPr/>
              </p:nvSpPr>
              <p:spPr bwMode="gray">
                <a:xfrm>
                  <a:off x="6221864" y="5194465"/>
                  <a:ext cx="982119" cy="590794"/>
                </a:xfrm>
                <a:prstGeom prst="roundRect">
                  <a:avLst>
                    <a:gd name="adj" fmla="val 6225"/>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defTabSz="511908">
                    <a:defRPr/>
                  </a:pPr>
                  <a:endParaRPr lang="en-US" sz="1100" kern="0" cap="all" dirty="0">
                    <a:solidFill>
                      <a:srgbClr val="FFFFFF"/>
                    </a:solidFill>
                  </a:endParaRPr>
                </a:p>
              </p:txBody>
            </p:sp>
          </p:grpSp>
          <p:sp>
            <p:nvSpPr>
              <p:cNvPr id="41027" name="Rectangle 134"/>
              <p:cNvSpPr>
                <a:spLocks noChangeArrowheads="1"/>
              </p:cNvSpPr>
              <p:nvPr/>
            </p:nvSpPr>
            <p:spPr bwMode="auto">
              <a:xfrm>
                <a:off x="1457152" y="5169053"/>
                <a:ext cx="2474424" cy="1136722"/>
              </a:xfrm>
              <a:prstGeom prst="rect">
                <a:avLst/>
              </a:prstGeom>
              <a:noFill/>
              <a:ln w="9525">
                <a:noFill/>
                <a:miter lim="800000"/>
                <a:headEnd/>
                <a:tailEnd/>
              </a:ln>
            </p:spPr>
            <p:txBody>
              <a:bodyPr wrap="none">
                <a:spAutoFit/>
              </a:bodyPr>
              <a:lstStyle/>
              <a:p>
                <a:pPr defTabSz="1022350"/>
                <a:r>
                  <a:rPr lang="en-US" sz="1300">
                    <a:solidFill>
                      <a:schemeClr val="bg1"/>
                    </a:solidFill>
                  </a:rPr>
                  <a:t>VMware vFabric</a:t>
                </a:r>
              </a:p>
              <a:p>
                <a:pPr defTabSz="1022350"/>
                <a:r>
                  <a:rPr lang="en-US" sz="1300">
                    <a:solidFill>
                      <a:schemeClr val="bg1"/>
                    </a:solidFill>
                  </a:rPr>
                  <a:t>Application</a:t>
                </a:r>
              </a:p>
              <a:p>
                <a:pPr defTabSz="1022350"/>
                <a:r>
                  <a:rPr lang="en-US" sz="1300">
                    <a:solidFill>
                      <a:schemeClr val="bg1"/>
                    </a:solidFill>
                  </a:rPr>
                  <a:t>Director</a:t>
                </a:r>
              </a:p>
            </p:txBody>
          </p:sp>
        </p:grpSp>
      </p:grpSp>
      <p:grpSp>
        <p:nvGrpSpPr>
          <p:cNvPr id="40972" name="Group 6"/>
          <p:cNvGrpSpPr>
            <a:grpSpLocks/>
          </p:cNvGrpSpPr>
          <p:nvPr/>
        </p:nvGrpSpPr>
        <p:grpSpPr bwMode="auto">
          <a:xfrm>
            <a:off x="6686550" y="1392238"/>
            <a:ext cx="1847850" cy="4095750"/>
            <a:chOff x="13371794" y="2087308"/>
            <a:chExt cx="3697917" cy="6145296"/>
          </a:xfrm>
        </p:grpSpPr>
        <p:sp>
          <p:nvSpPr>
            <p:cNvPr id="138" name="Rounded Rectangle 137"/>
            <p:cNvSpPr/>
            <p:nvPr/>
          </p:nvSpPr>
          <p:spPr bwMode="gray">
            <a:xfrm>
              <a:off x="13371794" y="2087308"/>
              <a:ext cx="3697917" cy="6145296"/>
            </a:xfrm>
            <a:prstGeom prst="roundRect">
              <a:avLst>
                <a:gd name="adj" fmla="val 3451"/>
              </a:avLst>
            </a:prstGeom>
            <a:gradFill flip="none" rotWithShape="1">
              <a:gsLst>
                <a:gs pos="64000">
                  <a:schemeClr val="bg2">
                    <a:lumMod val="20000"/>
                    <a:lumOff val="80000"/>
                  </a:schemeClr>
                </a:gs>
                <a:gs pos="100000">
                  <a:schemeClr val="bg2"/>
                </a:gs>
                <a:gs pos="0">
                  <a:schemeClr val="bg2"/>
                </a:gs>
              </a:gsLst>
              <a:lin ang="5400000" scaled="1"/>
              <a:tileRect/>
            </a:gradFill>
            <a:ln w="12700">
              <a:gradFill flip="none" rotWithShape="1">
                <a:gsLst>
                  <a:gs pos="0">
                    <a:schemeClr val="bg2"/>
                  </a:gs>
                  <a:gs pos="50000">
                    <a:schemeClr val="bg2">
                      <a:lumMod val="75000"/>
                    </a:schemeClr>
                  </a:gs>
                  <a:gs pos="100000">
                    <a:schemeClr val="bg2"/>
                  </a:gs>
                </a:gsLst>
                <a:lin ang="5400000" scaled="1"/>
                <a:tileRect/>
              </a:gradFill>
            </a:ln>
            <a:effectLst>
              <a:outerShdw blurRad="1524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45" tIns="30472" rIns="60945" bIns="30472" anchor="ctr"/>
            <a:lstStyle/>
            <a:p>
              <a:pPr algn="ctr">
                <a:defRPr/>
              </a:pPr>
              <a:endParaRPr lang="en-US"/>
            </a:p>
          </p:txBody>
        </p:sp>
        <p:sp>
          <p:nvSpPr>
            <p:cNvPr id="139" name="Rectangle 138"/>
            <p:cNvSpPr/>
            <p:nvPr/>
          </p:nvSpPr>
          <p:spPr>
            <a:xfrm>
              <a:off x="13791145" y="2268332"/>
              <a:ext cx="2859214" cy="471616"/>
            </a:xfrm>
            <a:prstGeom prst="rect">
              <a:avLst/>
            </a:prstGeom>
          </p:spPr>
          <p:txBody>
            <a:bodyPr wrap="none" lIns="102844" tIns="51423" rIns="102844" bIns="51423">
              <a:spAutoFit/>
            </a:bodyPr>
            <a:lstStyle/>
            <a:p>
              <a:pPr defTabSz="1023880">
                <a:defRPr/>
              </a:pPr>
              <a:r>
                <a:rPr lang="en-US" sz="1300" cap="all" dirty="0">
                  <a:solidFill>
                    <a:schemeClr val="tx2">
                      <a:lumMod val="75000"/>
                    </a:schemeClr>
                  </a:solidFill>
                  <a:latin typeface="+mj-lt"/>
                </a:rPr>
                <a:t>EXTENSIBILITY</a:t>
              </a:r>
            </a:p>
          </p:txBody>
        </p:sp>
        <p:grpSp>
          <p:nvGrpSpPr>
            <p:cNvPr id="40993" name="Group 139"/>
            <p:cNvGrpSpPr>
              <a:grpSpLocks/>
            </p:cNvGrpSpPr>
            <p:nvPr/>
          </p:nvGrpSpPr>
          <p:grpSpPr bwMode="auto">
            <a:xfrm>
              <a:off x="13627176" y="2909141"/>
              <a:ext cx="3187155" cy="1543098"/>
              <a:chOff x="12114228" y="1891658"/>
              <a:chExt cx="2833302" cy="1371643"/>
            </a:xfrm>
          </p:grpSpPr>
          <p:grpSp>
            <p:nvGrpSpPr>
              <p:cNvPr id="41012" name="Group 140"/>
              <p:cNvGrpSpPr>
                <a:grpSpLocks/>
              </p:cNvGrpSpPr>
              <p:nvPr/>
            </p:nvGrpSpPr>
            <p:grpSpPr bwMode="auto">
              <a:xfrm>
                <a:off x="12114228" y="1891658"/>
                <a:ext cx="2833302" cy="1371643"/>
                <a:chOff x="12108616" y="1891658"/>
                <a:chExt cx="2833302" cy="1371643"/>
              </a:xfrm>
            </p:grpSpPr>
            <p:sp>
              <p:nvSpPr>
                <p:cNvPr id="143" name="Oval 36"/>
                <p:cNvSpPr/>
                <p:nvPr/>
              </p:nvSpPr>
              <p:spPr bwMode="gray">
                <a:xfrm>
                  <a:off x="12108616" y="1891658"/>
                  <a:ext cx="2833302" cy="1371643"/>
                </a:xfrm>
                <a:prstGeom prst="roundRect">
                  <a:avLst>
                    <a:gd name="adj" fmla="val 8284"/>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144" name="Oval 37"/>
                <p:cNvSpPr>
                  <a:spLocks noChangeAspect="1"/>
                </p:cNvSpPr>
                <p:nvPr/>
              </p:nvSpPr>
              <p:spPr bwMode="gray">
                <a:xfrm>
                  <a:off x="12153962" y="1935805"/>
                  <a:ext cx="2742612" cy="1276550"/>
                </a:xfrm>
                <a:prstGeom prst="roundRect">
                  <a:avLst>
                    <a:gd name="adj" fmla="val 5097"/>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defTabSz="511908">
                    <a:defRPr/>
                  </a:pPr>
                  <a:endParaRPr lang="en-US" sz="1100" kern="0" cap="all" dirty="0">
                    <a:solidFill>
                      <a:srgbClr val="FFFFFF"/>
                    </a:solidFill>
                  </a:endParaRPr>
                </a:p>
              </p:txBody>
            </p:sp>
          </p:grpSp>
          <p:sp>
            <p:nvSpPr>
              <p:cNvPr id="41013" name="Rectangle 141"/>
              <p:cNvSpPr>
                <a:spLocks noChangeArrowheads="1"/>
              </p:cNvSpPr>
              <p:nvPr/>
            </p:nvSpPr>
            <p:spPr bwMode="auto">
              <a:xfrm>
                <a:off x="12319318" y="2195837"/>
                <a:ext cx="2423122" cy="763286"/>
              </a:xfrm>
              <a:prstGeom prst="rect">
                <a:avLst/>
              </a:prstGeom>
              <a:noFill/>
              <a:ln w="9525">
                <a:noFill/>
                <a:miter lim="800000"/>
                <a:headEnd/>
                <a:tailEnd/>
              </a:ln>
            </p:spPr>
            <p:txBody>
              <a:bodyPr wrap="none" anchor="ctr">
                <a:spAutoFit/>
              </a:bodyPr>
              <a:lstStyle/>
              <a:p>
                <a:pPr defTabSz="1022350"/>
                <a:r>
                  <a:rPr lang="en-US" sz="1300">
                    <a:solidFill>
                      <a:schemeClr val="bg1"/>
                    </a:solidFill>
                  </a:rPr>
                  <a:t>VMware vCloud</a:t>
                </a:r>
              </a:p>
              <a:p>
                <a:pPr defTabSz="1022350"/>
                <a:r>
                  <a:rPr lang="en-US" sz="1300">
                    <a:solidFill>
                      <a:schemeClr val="bg1"/>
                    </a:solidFill>
                  </a:rPr>
                  <a:t>API’s</a:t>
                </a:r>
              </a:p>
            </p:txBody>
          </p:sp>
        </p:grpSp>
        <p:grpSp>
          <p:nvGrpSpPr>
            <p:cNvPr id="40994" name="Group 144"/>
            <p:cNvGrpSpPr>
              <a:grpSpLocks/>
            </p:cNvGrpSpPr>
            <p:nvPr/>
          </p:nvGrpSpPr>
          <p:grpSpPr bwMode="auto">
            <a:xfrm>
              <a:off x="13627176" y="4688518"/>
              <a:ext cx="3187155" cy="1543098"/>
              <a:chOff x="12114228" y="3473326"/>
              <a:chExt cx="2833302" cy="1371643"/>
            </a:xfrm>
          </p:grpSpPr>
          <p:grpSp>
            <p:nvGrpSpPr>
              <p:cNvPr id="41004" name="Group 145"/>
              <p:cNvGrpSpPr>
                <a:grpSpLocks/>
              </p:cNvGrpSpPr>
              <p:nvPr/>
            </p:nvGrpSpPr>
            <p:grpSpPr bwMode="auto">
              <a:xfrm>
                <a:off x="12114228" y="3473326"/>
                <a:ext cx="2833302" cy="1371643"/>
                <a:chOff x="12108616" y="1891658"/>
                <a:chExt cx="2833302" cy="1371643"/>
              </a:xfrm>
            </p:grpSpPr>
            <p:sp>
              <p:nvSpPr>
                <p:cNvPr id="148" name="Oval 36"/>
                <p:cNvSpPr/>
                <p:nvPr/>
              </p:nvSpPr>
              <p:spPr bwMode="gray">
                <a:xfrm>
                  <a:off x="12108616" y="1891658"/>
                  <a:ext cx="2833302" cy="1371643"/>
                </a:xfrm>
                <a:prstGeom prst="roundRect">
                  <a:avLst>
                    <a:gd name="adj" fmla="val 8284"/>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149" name="Oval 37"/>
                <p:cNvSpPr>
                  <a:spLocks noChangeAspect="1"/>
                </p:cNvSpPr>
                <p:nvPr/>
              </p:nvSpPr>
              <p:spPr bwMode="gray">
                <a:xfrm>
                  <a:off x="12153962" y="1935805"/>
                  <a:ext cx="2742612" cy="1276550"/>
                </a:xfrm>
                <a:prstGeom prst="roundRect">
                  <a:avLst>
                    <a:gd name="adj" fmla="val 5097"/>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defTabSz="511908">
                    <a:defRPr/>
                  </a:pPr>
                  <a:endParaRPr lang="en-US" sz="1100" kern="0" cap="all" dirty="0">
                    <a:solidFill>
                      <a:srgbClr val="FFFFFF"/>
                    </a:solidFill>
                  </a:endParaRPr>
                </a:p>
              </p:txBody>
            </p:sp>
          </p:grpSp>
          <p:sp>
            <p:nvSpPr>
              <p:cNvPr id="41005" name="Rectangle 146"/>
              <p:cNvSpPr>
                <a:spLocks noChangeArrowheads="1"/>
              </p:cNvSpPr>
              <p:nvPr/>
            </p:nvSpPr>
            <p:spPr bwMode="auto">
              <a:xfrm>
                <a:off x="12319318" y="3774105"/>
                <a:ext cx="2423123" cy="763286"/>
              </a:xfrm>
              <a:prstGeom prst="rect">
                <a:avLst/>
              </a:prstGeom>
              <a:noFill/>
              <a:ln w="9525">
                <a:noFill/>
                <a:miter lim="800000"/>
                <a:headEnd/>
                <a:tailEnd/>
              </a:ln>
            </p:spPr>
            <p:txBody>
              <a:bodyPr wrap="none" anchor="ctr">
                <a:spAutoFit/>
              </a:bodyPr>
              <a:lstStyle/>
              <a:p>
                <a:pPr defTabSz="1022350"/>
                <a:r>
                  <a:rPr lang="en-US" sz="1300">
                    <a:solidFill>
                      <a:schemeClr val="bg1"/>
                    </a:solidFill>
                  </a:rPr>
                  <a:t>VMware vCloud</a:t>
                </a:r>
              </a:p>
              <a:p>
                <a:pPr defTabSz="1022350"/>
                <a:r>
                  <a:rPr lang="en-US" sz="1300">
                    <a:solidFill>
                      <a:schemeClr val="bg1"/>
                    </a:solidFill>
                  </a:rPr>
                  <a:t>Connector</a:t>
                </a:r>
              </a:p>
            </p:txBody>
          </p:sp>
        </p:grpSp>
        <p:grpSp>
          <p:nvGrpSpPr>
            <p:cNvPr id="40995" name="Group 149"/>
            <p:cNvGrpSpPr>
              <a:grpSpLocks/>
            </p:cNvGrpSpPr>
            <p:nvPr/>
          </p:nvGrpSpPr>
          <p:grpSpPr bwMode="auto">
            <a:xfrm>
              <a:off x="13627175" y="6467892"/>
              <a:ext cx="3187155" cy="1543098"/>
              <a:chOff x="12114228" y="5054994"/>
              <a:chExt cx="2833302" cy="1371643"/>
            </a:xfrm>
          </p:grpSpPr>
          <p:grpSp>
            <p:nvGrpSpPr>
              <p:cNvPr id="40996" name="Group 150"/>
              <p:cNvGrpSpPr>
                <a:grpSpLocks/>
              </p:cNvGrpSpPr>
              <p:nvPr/>
            </p:nvGrpSpPr>
            <p:grpSpPr bwMode="auto">
              <a:xfrm>
                <a:off x="12114228" y="5054994"/>
                <a:ext cx="2833302" cy="1371643"/>
                <a:chOff x="12108616" y="1891658"/>
                <a:chExt cx="2833302" cy="1371643"/>
              </a:xfrm>
            </p:grpSpPr>
            <p:sp>
              <p:nvSpPr>
                <p:cNvPr id="153" name="Oval 36"/>
                <p:cNvSpPr/>
                <p:nvPr/>
              </p:nvSpPr>
              <p:spPr bwMode="gray">
                <a:xfrm>
                  <a:off x="12108616" y="1891658"/>
                  <a:ext cx="2833302" cy="1371643"/>
                </a:xfrm>
                <a:prstGeom prst="roundRect">
                  <a:avLst>
                    <a:gd name="adj" fmla="val 8284"/>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154" name="Oval 37"/>
                <p:cNvSpPr>
                  <a:spLocks noChangeAspect="1"/>
                </p:cNvSpPr>
                <p:nvPr/>
              </p:nvSpPr>
              <p:spPr bwMode="gray">
                <a:xfrm>
                  <a:off x="12153962" y="1935805"/>
                  <a:ext cx="2742612" cy="1276550"/>
                </a:xfrm>
                <a:prstGeom prst="roundRect">
                  <a:avLst>
                    <a:gd name="adj" fmla="val 5097"/>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defTabSz="511908">
                    <a:defRPr/>
                  </a:pPr>
                  <a:endParaRPr lang="en-US" sz="1100" kern="0" cap="all" dirty="0">
                    <a:solidFill>
                      <a:schemeClr val="accent4">
                        <a:lumMod val="20000"/>
                        <a:lumOff val="80000"/>
                      </a:schemeClr>
                    </a:solidFill>
                  </a:endParaRPr>
                </a:p>
              </p:txBody>
            </p:sp>
          </p:grpSp>
          <p:sp>
            <p:nvSpPr>
              <p:cNvPr id="40997" name="Rectangle 151"/>
              <p:cNvSpPr>
                <a:spLocks noChangeArrowheads="1"/>
              </p:cNvSpPr>
              <p:nvPr/>
            </p:nvSpPr>
            <p:spPr bwMode="auto">
              <a:xfrm>
                <a:off x="12260890" y="5359173"/>
                <a:ext cx="2539972" cy="763286"/>
              </a:xfrm>
              <a:prstGeom prst="rect">
                <a:avLst/>
              </a:prstGeom>
              <a:noFill/>
              <a:ln w="9525">
                <a:noFill/>
                <a:miter lim="800000"/>
                <a:headEnd/>
                <a:tailEnd/>
              </a:ln>
            </p:spPr>
            <p:txBody>
              <a:bodyPr wrap="none" anchor="ctr">
                <a:spAutoFit/>
              </a:bodyPr>
              <a:lstStyle/>
              <a:p>
                <a:pPr defTabSz="1022350"/>
                <a:r>
                  <a:rPr lang="en-US" sz="1300">
                    <a:solidFill>
                      <a:schemeClr val="bg1"/>
                    </a:solidFill>
                  </a:rPr>
                  <a:t>VMware vCenter</a:t>
                </a:r>
              </a:p>
              <a:p>
                <a:pPr defTabSz="1022350"/>
                <a:r>
                  <a:rPr lang="en-US" sz="1300">
                    <a:solidFill>
                      <a:schemeClr val="bg1"/>
                    </a:solidFill>
                  </a:rPr>
                  <a:t>Orchestrator</a:t>
                </a:r>
              </a:p>
            </p:txBody>
          </p:sp>
        </p:grpSp>
      </p:grpSp>
      <p:grpSp>
        <p:nvGrpSpPr>
          <p:cNvPr id="40973" name="Group 95"/>
          <p:cNvGrpSpPr>
            <a:grpSpLocks/>
          </p:cNvGrpSpPr>
          <p:nvPr/>
        </p:nvGrpSpPr>
        <p:grpSpPr bwMode="auto">
          <a:xfrm>
            <a:off x="2770188" y="4876800"/>
            <a:ext cx="3603625" cy="485775"/>
            <a:chOff x="4927600" y="5808783"/>
            <a:chExt cx="6405302" cy="647701"/>
          </a:xfrm>
        </p:grpSpPr>
        <p:grpSp>
          <p:nvGrpSpPr>
            <p:cNvPr id="40981" name="Group 96"/>
            <p:cNvGrpSpPr>
              <a:grpSpLocks/>
            </p:cNvGrpSpPr>
            <p:nvPr/>
          </p:nvGrpSpPr>
          <p:grpSpPr bwMode="auto">
            <a:xfrm>
              <a:off x="4927600" y="5808783"/>
              <a:ext cx="6405302" cy="647701"/>
              <a:chOff x="12108616" y="1891658"/>
              <a:chExt cx="2833302" cy="1371643"/>
            </a:xfrm>
          </p:grpSpPr>
          <p:sp>
            <p:nvSpPr>
              <p:cNvPr id="99" name="Oval 36"/>
              <p:cNvSpPr/>
              <p:nvPr/>
            </p:nvSpPr>
            <p:spPr bwMode="gray">
              <a:xfrm>
                <a:off x="12108616" y="1891658"/>
                <a:ext cx="2833302" cy="1371643"/>
              </a:xfrm>
              <a:prstGeom prst="roundRect">
                <a:avLst>
                  <a:gd name="adj" fmla="val 8284"/>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100" name="Oval 37"/>
              <p:cNvSpPr>
                <a:spLocks noChangeAspect="1"/>
              </p:cNvSpPr>
              <p:nvPr/>
            </p:nvSpPr>
            <p:spPr bwMode="gray">
              <a:xfrm>
                <a:off x="12130212" y="1991766"/>
                <a:ext cx="2790113" cy="1220597"/>
              </a:xfrm>
              <a:prstGeom prst="roundRect">
                <a:avLst>
                  <a:gd name="adj" fmla="val 5097"/>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defTabSz="511908">
                  <a:defRPr/>
                </a:pPr>
                <a:endParaRPr lang="en-US" sz="1100" kern="0" cap="all" dirty="0">
                  <a:solidFill>
                    <a:srgbClr val="FFFFFF"/>
                  </a:solidFill>
                </a:endParaRPr>
              </a:p>
            </p:txBody>
          </p:sp>
        </p:grpSp>
        <p:sp>
          <p:nvSpPr>
            <p:cNvPr id="40982" name="Rectangle 97"/>
            <p:cNvSpPr>
              <a:spLocks noChangeArrowheads="1"/>
            </p:cNvSpPr>
            <p:nvPr/>
          </p:nvSpPr>
          <p:spPr bwMode="auto">
            <a:xfrm>
              <a:off x="6768016" y="5939054"/>
              <a:ext cx="2605528" cy="389850"/>
            </a:xfrm>
            <a:prstGeom prst="rect">
              <a:avLst/>
            </a:prstGeom>
            <a:noFill/>
            <a:ln w="9525">
              <a:noFill/>
              <a:miter lim="800000"/>
              <a:headEnd/>
              <a:tailEnd/>
            </a:ln>
          </p:spPr>
          <p:txBody>
            <a:bodyPr wrap="none">
              <a:spAutoFit/>
            </a:bodyPr>
            <a:lstStyle/>
            <a:p>
              <a:pPr defTabSz="1022350"/>
              <a:r>
                <a:rPr lang="en-US" sz="1300">
                  <a:solidFill>
                    <a:schemeClr val="bg1"/>
                  </a:solidFill>
                </a:rPr>
                <a:t>VMware vSphere</a:t>
              </a:r>
            </a:p>
          </p:txBody>
        </p:sp>
      </p:grpSp>
      <p:sp>
        <p:nvSpPr>
          <p:cNvPr id="89" name="Oval 36"/>
          <p:cNvSpPr/>
          <p:nvPr/>
        </p:nvSpPr>
        <p:spPr bwMode="gray">
          <a:xfrm>
            <a:off x="736837" y="1927487"/>
            <a:ext cx="1593578" cy="1028732"/>
          </a:xfrm>
          <a:prstGeom prst="roundRect">
            <a:avLst>
              <a:gd name="adj" fmla="val 8284"/>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90" name="Oval 37"/>
          <p:cNvSpPr>
            <a:spLocks noChangeAspect="1"/>
          </p:cNvSpPr>
          <p:nvPr/>
        </p:nvSpPr>
        <p:spPr bwMode="gray">
          <a:xfrm>
            <a:off x="768215" y="1972538"/>
            <a:ext cx="1530822" cy="957412"/>
          </a:xfrm>
          <a:prstGeom prst="roundRect">
            <a:avLst>
              <a:gd name="adj" fmla="val 6225"/>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defTabSz="511908">
              <a:defRPr/>
            </a:pPr>
            <a:endParaRPr lang="en-US" sz="1100" kern="0" cap="all" dirty="0">
              <a:solidFill>
                <a:srgbClr val="FFFFFF"/>
              </a:solidFill>
            </a:endParaRPr>
          </a:p>
        </p:txBody>
      </p:sp>
      <p:sp>
        <p:nvSpPr>
          <p:cNvPr id="40980" name="Rectangle 94"/>
          <p:cNvSpPr>
            <a:spLocks noChangeArrowheads="1"/>
          </p:cNvSpPr>
          <p:nvPr/>
        </p:nvSpPr>
        <p:spPr bwMode="auto">
          <a:xfrm>
            <a:off x="749300" y="2166938"/>
            <a:ext cx="1568450" cy="573087"/>
          </a:xfrm>
          <a:prstGeom prst="rect">
            <a:avLst/>
          </a:prstGeom>
          <a:noFill/>
          <a:ln w="9525">
            <a:noFill/>
            <a:miter lim="800000"/>
            <a:headEnd/>
            <a:tailEnd/>
          </a:ln>
        </p:spPr>
        <p:txBody>
          <a:bodyPr wrap="none" anchor="ctr">
            <a:spAutoFit/>
          </a:bodyPr>
          <a:lstStyle/>
          <a:p>
            <a:pPr defTabSz="1022350"/>
            <a:r>
              <a:rPr lang="en-US" sz="1300">
                <a:solidFill>
                  <a:schemeClr val="bg1"/>
                </a:solidFill>
              </a:rPr>
              <a:t>VMware vCloud</a:t>
            </a:r>
          </a:p>
          <a:p>
            <a:pPr defTabSz="1022350"/>
            <a:r>
              <a:rPr lang="en-US" sz="1300">
                <a:solidFill>
                  <a:schemeClr val="bg1"/>
                </a:solidFill>
              </a:rPr>
              <a:t>Automation Center</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2" tIns="28801" rIns="57602" bIns="28801" anchor="ctr"/>
          <a:lstStyle/>
          <a:p>
            <a:pPr algn="ctr">
              <a:defRPr/>
            </a:pPr>
            <a:endParaRPr lang="en-US"/>
          </a:p>
        </p:txBody>
      </p:sp>
      <p:sp>
        <p:nvSpPr>
          <p:cNvPr id="57347" name="Title 4"/>
          <p:cNvSpPr>
            <a:spLocks noGrp="1"/>
          </p:cNvSpPr>
          <p:nvPr>
            <p:ph type="title" idx="4294967295"/>
          </p:nvPr>
        </p:nvSpPr>
        <p:spPr/>
        <p:txBody>
          <a:bodyPr/>
          <a:lstStyle/>
          <a:p>
            <a:r>
              <a:rPr lang="en-US" smtClean="0"/>
              <a:t>First vCloud Suite</a:t>
            </a:r>
          </a:p>
        </p:txBody>
      </p:sp>
      <p:grpSp>
        <p:nvGrpSpPr>
          <p:cNvPr id="57348" name="Group 88"/>
          <p:cNvGrpSpPr>
            <a:grpSpLocks/>
          </p:cNvGrpSpPr>
          <p:nvPr/>
        </p:nvGrpSpPr>
        <p:grpSpPr bwMode="auto">
          <a:xfrm>
            <a:off x="609600" y="5622925"/>
            <a:ext cx="7924800" cy="534988"/>
            <a:chOff x="4927600" y="5808783"/>
            <a:chExt cx="6405302" cy="647701"/>
          </a:xfrm>
        </p:grpSpPr>
        <p:grpSp>
          <p:nvGrpSpPr>
            <p:cNvPr id="57349" name="Group 89"/>
            <p:cNvGrpSpPr>
              <a:grpSpLocks/>
            </p:cNvGrpSpPr>
            <p:nvPr/>
          </p:nvGrpSpPr>
          <p:grpSpPr bwMode="auto">
            <a:xfrm>
              <a:off x="4927600" y="5808783"/>
              <a:ext cx="6405302" cy="647701"/>
              <a:chOff x="12108616" y="1891658"/>
              <a:chExt cx="2833302" cy="1371643"/>
            </a:xfrm>
          </p:grpSpPr>
          <p:sp>
            <p:nvSpPr>
              <p:cNvPr id="92" name="Oval 36"/>
              <p:cNvSpPr/>
              <p:nvPr/>
            </p:nvSpPr>
            <p:spPr bwMode="gray">
              <a:xfrm>
                <a:off x="12108616" y="1891658"/>
                <a:ext cx="2833302" cy="1371643"/>
              </a:xfrm>
              <a:prstGeom prst="roundRect">
                <a:avLst>
                  <a:gd name="adj" fmla="val 12696"/>
                </a:avLst>
              </a:prstGeom>
              <a:gradFill flip="none" rotWithShape="1">
                <a:gsLst>
                  <a:gs pos="20000">
                    <a:schemeClr val="tx2">
                      <a:lumMod val="75000"/>
                    </a:schemeClr>
                  </a:gs>
                  <a:gs pos="50000">
                    <a:schemeClr val="tx2"/>
                  </a:gs>
                  <a:gs pos="80000">
                    <a:schemeClr val="tx2">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93" name="Oval 37"/>
              <p:cNvSpPr>
                <a:spLocks noChangeAspect="1"/>
              </p:cNvSpPr>
              <p:nvPr/>
            </p:nvSpPr>
            <p:spPr bwMode="gray">
              <a:xfrm>
                <a:off x="12118600" y="2016514"/>
                <a:ext cx="2813337" cy="1220597"/>
              </a:xfrm>
              <a:prstGeom prst="roundRect">
                <a:avLst>
                  <a:gd name="adj" fmla="val 8402"/>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defTabSz="511908">
                  <a:defRPr/>
                </a:pPr>
                <a:endParaRPr lang="en-US" sz="1100" kern="0" cap="all" dirty="0">
                  <a:solidFill>
                    <a:srgbClr val="FFFFFF"/>
                  </a:solidFill>
                </a:endParaRPr>
              </a:p>
            </p:txBody>
          </p:sp>
        </p:grpSp>
        <p:sp>
          <p:nvSpPr>
            <p:cNvPr id="57356" name="Rectangle 90"/>
            <p:cNvSpPr>
              <a:spLocks noChangeArrowheads="1"/>
            </p:cNvSpPr>
            <p:nvPr/>
          </p:nvSpPr>
          <p:spPr bwMode="auto">
            <a:xfrm>
              <a:off x="7468494" y="5868673"/>
              <a:ext cx="1275026" cy="567053"/>
            </a:xfrm>
            <a:prstGeom prst="rect">
              <a:avLst/>
            </a:prstGeom>
            <a:noFill/>
            <a:ln w="9525">
              <a:noFill/>
              <a:miter lim="800000"/>
              <a:headEnd/>
              <a:tailEnd/>
            </a:ln>
          </p:spPr>
          <p:txBody>
            <a:bodyPr wrap="none">
              <a:spAutoFit/>
            </a:bodyPr>
            <a:lstStyle/>
            <a:p>
              <a:pPr defTabSz="1022350"/>
              <a:r>
                <a:rPr lang="en-US" sz="1100">
                  <a:solidFill>
                    <a:schemeClr val="bg1"/>
                  </a:solidFill>
                </a:rPr>
                <a:t>Physical Infrastructure</a:t>
              </a:r>
            </a:p>
            <a:p>
              <a:pPr defTabSz="1022350"/>
              <a:r>
                <a:rPr lang="en-US" sz="900">
                  <a:solidFill>
                    <a:schemeClr val="bg1"/>
                  </a:solidFill>
                </a:rPr>
                <a:t>(Server, Storage, Network)</a:t>
              </a:r>
            </a:p>
          </p:txBody>
        </p:sp>
      </p:grpSp>
      <p:sp>
        <p:nvSpPr>
          <p:cNvPr id="94" name="Rounded Rectangle 93"/>
          <p:cNvSpPr/>
          <p:nvPr/>
        </p:nvSpPr>
        <p:spPr bwMode="gray">
          <a:xfrm>
            <a:off x="2597649" y="1391539"/>
            <a:ext cx="3948709" cy="4096865"/>
          </a:xfrm>
          <a:prstGeom prst="roundRect">
            <a:avLst>
              <a:gd name="adj" fmla="val 4345"/>
            </a:avLst>
          </a:prstGeom>
          <a:gradFill flip="none" rotWithShape="1">
            <a:gsLst>
              <a:gs pos="64000">
                <a:schemeClr val="bg2">
                  <a:lumMod val="20000"/>
                  <a:lumOff val="80000"/>
                </a:schemeClr>
              </a:gs>
              <a:gs pos="100000">
                <a:schemeClr val="bg2"/>
              </a:gs>
              <a:gs pos="0">
                <a:schemeClr val="bg2"/>
              </a:gs>
            </a:gsLst>
            <a:lin ang="5400000" scaled="1"/>
            <a:tileRect/>
          </a:gradFill>
          <a:ln w="12700">
            <a:gradFill flip="none" rotWithShape="1">
              <a:gsLst>
                <a:gs pos="0">
                  <a:schemeClr val="bg2"/>
                </a:gs>
                <a:gs pos="50000">
                  <a:schemeClr val="bg2">
                    <a:lumMod val="75000"/>
                  </a:schemeClr>
                </a:gs>
                <a:gs pos="100000">
                  <a:schemeClr val="bg2"/>
                </a:gs>
              </a:gsLst>
              <a:lin ang="5400000" scaled="1"/>
              <a:tileRect/>
            </a:gradFill>
          </a:ln>
          <a:effectLst>
            <a:outerShdw blurRad="1524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4129" tIns="17064" rIns="34129" bIns="17064" anchor="ctr"/>
          <a:lstStyle/>
          <a:p>
            <a:pPr algn="ctr">
              <a:defRPr/>
            </a:pPr>
            <a:endParaRPr lang="en-US"/>
          </a:p>
        </p:txBody>
      </p:sp>
      <p:sp>
        <p:nvSpPr>
          <p:cNvPr id="103" name="Rectangle 102"/>
          <p:cNvSpPr/>
          <p:nvPr/>
        </p:nvSpPr>
        <p:spPr>
          <a:xfrm>
            <a:off x="3435350" y="1511300"/>
            <a:ext cx="2273300" cy="258763"/>
          </a:xfrm>
          <a:prstGeom prst="rect">
            <a:avLst/>
          </a:prstGeom>
        </p:spPr>
        <p:txBody>
          <a:bodyPr wrap="none" lIns="57593" tIns="28797" rIns="57593" bIns="28797">
            <a:spAutoFit/>
          </a:bodyPr>
          <a:lstStyle/>
          <a:p>
            <a:pPr defTabSz="1023880">
              <a:defRPr/>
            </a:pPr>
            <a:r>
              <a:rPr lang="en-US" sz="1300" cap="all" dirty="0">
                <a:solidFill>
                  <a:schemeClr val="tx2">
                    <a:lumMod val="75000"/>
                  </a:schemeClr>
                </a:solidFill>
                <a:latin typeface="+mj-lt"/>
              </a:rPr>
              <a:t>CLOUD INFRASTRUCTURE</a:t>
            </a:r>
          </a:p>
        </p:txBody>
      </p:sp>
      <p:grpSp>
        <p:nvGrpSpPr>
          <p:cNvPr id="57361" name="Group 103"/>
          <p:cNvGrpSpPr>
            <a:grpSpLocks/>
          </p:cNvGrpSpPr>
          <p:nvPr/>
        </p:nvGrpSpPr>
        <p:grpSpPr bwMode="auto">
          <a:xfrm>
            <a:off x="2770188" y="1939925"/>
            <a:ext cx="3603625" cy="485775"/>
            <a:chOff x="4927600" y="5808783"/>
            <a:chExt cx="6405302" cy="647701"/>
          </a:xfrm>
        </p:grpSpPr>
        <p:grpSp>
          <p:nvGrpSpPr>
            <p:cNvPr id="57362" name="Group 104"/>
            <p:cNvGrpSpPr>
              <a:grpSpLocks/>
            </p:cNvGrpSpPr>
            <p:nvPr/>
          </p:nvGrpSpPr>
          <p:grpSpPr bwMode="auto">
            <a:xfrm>
              <a:off x="4927600" y="5808783"/>
              <a:ext cx="6405302" cy="647701"/>
              <a:chOff x="12108616" y="1891658"/>
              <a:chExt cx="2833302" cy="1371643"/>
            </a:xfrm>
          </p:grpSpPr>
          <p:sp>
            <p:nvSpPr>
              <p:cNvPr id="107" name="Oval 36"/>
              <p:cNvSpPr/>
              <p:nvPr/>
            </p:nvSpPr>
            <p:spPr bwMode="gray">
              <a:xfrm>
                <a:off x="12108616" y="1891658"/>
                <a:ext cx="2833302" cy="1371643"/>
              </a:xfrm>
              <a:prstGeom prst="roundRect">
                <a:avLst>
                  <a:gd name="adj" fmla="val 8284"/>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108" name="Oval 37"/>
              <p:cNvSpPr>
                <a:spLocks noChangeAspect="1"/>
              </p:cNvSpPr>
              <p:nvPr/>
            </p:nvSpPr>
            <p:spPr bwMode="gray">
              <a:xfrm>
                <a:off x="12130212" y="1991761"/>
                <a:ext cx="2790113" cy="1220597"/>
              </a:xfrm>
              <a:prstGeom prst="roundRect">
                <a:avLst>
                  <a:gd name="adj" fmla="val 5097"/>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defTabSz="511908">
                  <a:defRPr/>
                </a:pPr>
                <a:endParaRPr lang="en-US" sz="1100" kern="0" cap="all" dirty="0">
                  <a:solidFill>
                    <a:srgbClr val="FFFFFF"/>
                  </a:solidFill>
                </a:endParaRPr>
              </a:p>
            </p:txBody>
          </p:sp>
        </p:grpSp>
        <p:sp>
          <p:nvSpPr>
            <p:cNvPr id="57369" name="Rectangle 105"/>
            <p:cNvSpPr>
              <a:spLocks noChangeArrowheads="1"/>
            </p:cNvSpPr>
            <p:nvPr/>
          </p:nvSpPr>
          <p:spPr bwMode="auto">
            <a:xfrm>
              <a:off x="6304512" y="5939059"/>
              <a:ext cx="3546046" cy="389851"/>
            </a:xfrm>
            <a:prstGeom prst="rect">
              <a:avLst/>
            </a:prstGeom>
            <a:noFill/>
            <a:ln w="9525">
              <a:noFill/>
              <a:miter lim="800000"/>
              <a:headEnd/>
              <a:tailEnd/>
            </a:ln>
          </p:spPr>
          <p:txBody>
            <a:bodyPr wrap="none">
              <a:spAutoFit/>
            </a:bodyPr>
            <a:lstStyle/>
            <a:p>
              <a:pPr defTabSz="1022350"/>
              <a:r>
                <a:rPr lang="en-US" sz="1300">
                  <a:solidFill>
                    <a:schemeClr val="bg1"/>
                  </a:solidFill>
                </a:rPr>
                <a:t>VMware vCloud Director</a:t>
              </a:r>
            </a:p>
          </p:txBody>
        </p:sp>
      </p:grpSp>
      <p:grpSp>
        <p:nvGrpSpPr>
          <p:cNvPr id="57370" name="Group 109"/>
          <p:cNvGrpSpPr>
            <a:grpSpLocks/>
          </p:cNvGrpSpPr>
          <p:nvPr/>
        </p:nvGrpSpPr>
        <p:grpSpPr bwMode="auto">
          <a:xfrm>
            <a:off x="2695575" y="3013075"/>
            <a:ext cx="1871663" cy="1276350"/>
            <a:chOff x="4829910" y="2972987"/>
            <a:chExt cx="3326592" cy="1701013"/>
          </a:xfrm>
        </p:grpSpPr>
        <p:sp>
          <p:nvSpPr>
            <p:cNvPr id="119" name="Oval 36"/>
            <p:cNvSpPr/>
            <p:nvPr/>
          </p:nvSpPr>
          <p:spPr bwMode="gray">
            <a:xfrm>
              <a:off x="4938728" y="2972987"/>
              <a:ext cx="3114360" cy="1701013"/>
            </a:xfrm>
            <a:prstGeom prst="roundRect">
              <a:avLst>
                <a:gd name="adj" fmla="val 8284"/>
              </a:avLst>
            </a:prstGeom>
            <a:gradFill flip="none" rotWithShape="1">
              <a:gsLst>
                <a:gs pos="64000">
                  <a:schemeClr val="bg2">
                    <a:alpha val="50000"/>
                  </a:schemeClr>
                </a:gs>
                <a:gs pos="100000">
                  <a:schemeClr val="bg2">
                    <a:alpha val="30000"/>
                  </a:schemeClr>
                </a:gs>
                <a:gs pos="0">
                  <a:schemeClr val="accent1">
                    <a:alpha val="20000"/>
                  </a:schemeClr>
                </a:gs>
              </a:gsLst>
              <a:lin ang="5400000" scaled="1"/>
              <a:tileRect/>
            </a:gradFill>
            <a:ln w="12700">
              <a:gradFill flip="none" rotWithShape="1">
                <a:gsLst>
                  <a:gs pos="0">
                    <a:schemeClr val="bg2"/>
                  </a:gs>
                  <a:gs pos="50000">
                    <a:schemeClr val="bg2">
                      <a:lumMod val="75000"/>
                    </a:schemeClr>
                  </a:gs>
                  <a:gs pos="100000">
                    <a:schemeClr val="bg2"/>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60945" tIns="30472" rIns="60945" bIns="30472" anchor="ctr"/>
            <a:lstStyle/>
            <a:p>
              <a:pPr algn="ctr">
                <a:defRPr/>
              </a:pPr>
              <a:endParaRPr lang="en-US" sz="1100" dirty="0"/>
            </a:p>
          </p:txBody>
        </p:sp>
        <p:sp>
          <p:nvSpPr>
            <p:cNvPr id="120" name="Rectangle 119"/>
            <p:cNvSpPr/>
            <p:nvPr/>
          </p:nvSpPr>
          <p:spPr>
            <a:xfrm>
              <a:off x="4829910" y="3239564"/>
              <a:ext cx="3326592" cy="567004"/>
            </a:xfrm>
            <a:prstGeom prst="rect">
              <a:avLst/>
            </a:prstGeom>
          </p:spPr>
          <p:txBody>
            <a:bodyPr wrap="none">
              <a:spAutoFit/>
            </a:bodyPr>
            <a:lstStyle/>
            <a:p>
              <a:pPr defTabSz="1023880">
                <a:defRPr/>
              </a:pPr>
              <a:r>
                <a:rPr lang="en-US" sz="900" cap="all" dirty="0">
                  <a:solidFill>
                    <a:schemeClr val="tx2">
                      <a:lumMod val="75000"/>
                    </a:schemeClr>
                  </a:solidFill>
                  <a:latin typeface="+mj-lt"/>
                </a:rPr>
                <a:t>Software Defined</a:t>
              </a:r>
            </a:p>
            <a:p>
              <a:pPr defTabSz="1023880">
                <a:defRPr/>
              </a:pPr>
              <a:r>
                <a:rPr lang="en-US" sz="900" cap="all" dirty="0">
                  <a:solidFill>
                    <a:schemeClr val="tx2">
                      <a:lumMod val="75000"/>
                    </a:schemeClr>
                  </a:solidFill>
                  <a:latin typeface="+mj-lt"/>
                </a:rPr>
                <a:t>Networking and Security</a:t>
              </a:r>
            </a:p>
          </p:txBody>
        </p:sp>
        <p:grpSp>
          <p:nvGrpSpPr>
            <p:cNvPr id="57375" name="Group 120"/>
            <p:cNvGrpSpPr>
              <a:grpSpLocks/>
            </p:cNvGrpSpPr>
            <p:nvPr/>
          </p:nvGrpSpPr>
          <p:grpSpPr bwMode="auto">
            <a:xfrm>
              <a:off x="5070919" y="3938187"/>
              <a:ext cx="2836874" cy="600009"/>
              <a:chOff x="5070919" y="3746500"/>
              <a:chExt cx="2836874" cy="600009"/>
            </a:xfrm>
          </p:grpSpPr>
          <p:grpSp>
            <p:nvGrpSpPr>
              <p:cNvPr id="57376" name="Group 121"/>
              <p:cNvGrpSpPr>
                <a:grpSpLocks/>
              </p:cNvGrpSpPr>
              <p:nvPr/>
            </p:nvGrpSpPr>
            <p:grpSpPr bwMode="auto">
              <a:xfrm>
                <a:off x="5070919" y="3746500"/>
                <a:ext cx="2836874" cy="587198"/>
                <a:chOff x="12108616" y="1891658"/>
                <a:chExt cx="2833302" cy="1371643"/>
              </a:xfrm>
            </p:grpSpPr>
            <p:sp>
              <p:nvSpPr>
                <p:cNvPr id="124" name="Oval 36"/>
                <p:cNvSpPr/>
                <p:nvPr/>
              </p:nvSpPr>
              <p:spPr bwMode="gray">
                <a:xfrm>
                  <a:off x="12108616" y="1891658"/>
                  <a:ext cx="2833302" cy="1371643"/>
                </a:xfrm>
                <a:prstGeom prst="roundRect">
                  <a:avLst>
                    <a:gd name="adj" fmla="val 8284"/>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125" name="Oval 37"/>
                <p:cNvSpPr>
                  <a:spLocks noChangeAspect="1"/>
                </p:cNvSpPr>
                <p:nvPr/>
              </p:nvSpPr>
              <p:spPr bwMode="gray">
                <a:xfrm>
                  <a:off x="12153962" y="1999820"/>
                  <a:ext cx="2745836" cy="1212535"/>
                </a:xfrm>
                <a:prstGeom prst="roundRect">
                  <a:avLst>
                    <a:gd name="adj" fmla="val 5097"/>
                  </a:avLst>
                </a:prstGeom>
                <a:noFill/>
                <a:ln w="31750">
                  <a:no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grpSp>
          <p:sp>
            <p:nvSpPr>
              <p:cNvPr id="57383" name="Rectangle 122"/>
              <p:cNvSpPr>
                <a:spLocks noChangeArrowheads="1"/>
              </p:cNvSpPr>
              <p:nvPr/>
            </p:nvSpPr>
            <p:spPr bwMode="auto">
              <a:xfrm>
                <a:off x="5141330" y="3780200"/>
                <a:ext cx="2551375" cy="566309"/>
              </a:xfrm>
              <a:prstGeom prst="rect">
                <a:avLst/>
              </a:prstGeom>
              <a:noFill/>
              <a:ln w="9525">
                <a:noFill/>
                <a:miter lim="800000"/>
                <a:headEnd/>
                <a:tailEnd/>
              </a:ln>
            </p:spPr>
            <p:txBody>
              <a:bodyPr wrap="none">
                <a:spAutoFit/>
              </a:bodyPr>
              <a:lstStyle/>
              <a:p>
                <a:pPr defTabSz="1022350"/>
                <a:r>
                  <a:rPr lang="en-US" sz="900">
                    <a:solidFill>
                      <a:schemeClr val="bg1"/>
                    </a:solidFill>
                  </a:rPr>
                  <a:t>VMware vCloud</a:t>
                </a:r>
              </a:p>
              <a:p>
                <a:pPr defTabSz="1022350"/>
                <a:r>
                  <a:rPr lang="en-US" sz="900">
                    <a:solidFill>
                      <a:schemeClr val="bg1"/>
                    </a:solidFill>
                  </a:rPr>
                  <a:t>Networking and Security</a:t>
                </a:r>
              </a:p>
            </p:txBody>
          </p:sp>
        </p:grpSp>
      </p:grpSp>
      <p:grpSp>
        <p:nvGrpSpPr>
          <p:cNvPr id="57384" name="Group 110"/>
          <p:cNvGrpSpPr>
            <a:grpSpLocks/>
          </p:cNvGrpSpPr>
          <p:nvPr/>
        </p:nvGrpSpPr>
        <p:grpSpPr bwMode="auto">
          <a:xfrm>
            <a:off x="4545013" y="3013075"/>
            <a:ext cx="1812925" cy="1276350"/>
            <a:chOff x="8117516" y="2972987"/>
            <a:chExt cx="3223990" cy="1701013"/>
          </a:xfrm>
        </p:grpSpPr>
        <p:sp>
          <p:nvSpPr>
            <p:cNvPr id="112" name="Oval 36"/>
            <p:cNvSpPr/>
            <p:nvPr/>
          </p:nvSpPr>
          <p:spPr bwMode="gray">
            <a:xfrm>
              <a:off x="8172329" y="2972987"/>
              <a:ext cx="3114360" cy="1701013"/>
            </a:xfrm>
            <a:prstGeom prst="roundRect">
              <a:avLst>
                <a:gd name="adj" fmla="val 8284"/>
              </a:avLst>
            </a:prstGeom>
            <a:gradFill flip="none" rotWithShape="1">
              <a:gsLst>
                <a:gs pos="64000">
                  <a:schemeClr val="bg2">
                    <a:alpha val="50000"/>
                  </a:schemeClr>
                </a:gs>
                <a:gs pos="100000">
                  <a:schemeClr val="bg2">
                    <a:alpha val="30000"/>
                  </a:schemeClr>
                </a:gs>
                <a:gs pos="0">
                  <a:schemeClr val="accent1">
                    <a:alpha val="20000"/>
                  </a:schemeClr>
                </a:gs>
              </a:gsLst>
              <a:lin ang="5400000" scaled="1"/>
              <a:tileRect/>
            </a:gradFill>
            <a:ln w="12700">
              <a:gradFill flip="none" rotWithShape="1">
                <a:gsLst>
                  <a:gs pos="0">
                    <a:schemeClr val="bg2"/>
                  </a:gs>
                  <a:gs pos="50000">
                    <a:schemeClr val="bg2">
                      <a:lumMod val="75000"/>
                    </a:schemeClr>
                  </a:gs>
                  <a:gs pos="100000">
                    <a:schemeClr val="bg2"/>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60945" tIns="30472" rIns="60945" bIns="30472" anchor="ctr"/>
            <a:lstStyle/>
            <a:p>
              <a:pPr algn="ctr">
                <a:defRPr/>
              </a:pPr>
              <a:endParaRPr lang="en-US" sz="1100" dirty="0"/>
            </a:p>
          </p:txBody>
        </p:sp>
        <p:grpSp>
          <p:nvGrpSpPr>
            <p:cNvPr id="57388" name="Group 112"/>
            <p:cNvGrpSpPr>
              <a:grpSpLocks/>
            </p:cNvGrpSpPr>
            <p:nvPr/>
          </p:nvGrpSpPr>
          <p:grpSpPr bwMode="auto">
            <a:xfrm>
              <a:off x="8301920" y="3938187"/>
              <a:ext cx="2836874" cy="600009"/>
              <a:chOff x="8301920" y="3746500"/>
              <a:chExt cx="2836874" cy="600009"/>
            </a:xfrm>
          </p:grpSpPr>
          <p:grpSp>
            <p:nvGrpSpPr>
              <p:cNvPr id="57389" name="Group 114"/>
              <p:cNvGrpSpPr>
                <a:grpSpLocks/>
              </p:cNvGrpSpPr>
              <p:nvPr/>
            </p:nvGrpSpPr>
            <p:grpSpPr bwMode="auto">
              <a:xfrm>
                <a:off x="8301920" y="3746500"/>
                <a:ext cx="2836874" cy="587198"/>
                <a:chOff x="12108616" y="1891658"/>
                <a:chExt cx="2833302" cy="1371643"/>
              </a:xfrm>
            </p:grpSpPr>
            <p:sp>
              <p:nvSpPr>
                <p:cNvPr id="117" name="Oval 36"/>
                <p:cNvSpPr/>
                <p:nvPr/>
              </p:nvSpPr>
              <p:spPr bwMode="gray">
                <a:xfrm>
                  <a:off x="12108616" y="1891658"/>
                  <a:ext cx="2833302" cy="1371643"/>
                </a:xfrm>
                <a:prstGeom prst="roundRect">
                  <a:avLst>
                    <a:gd name="adj" fmla="val 8284"/>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118" name="Oval 37"/>
                <p:cNvSpPr>
                  <a:spLocks noChangeAspect="1"/>
                </p:cNvSpPr>
                <p:nvPr/>
              </p:nvSpPr>
              <p:spPr bwMode="gray">
                <a:xfrm>
                  <a:off x="12152827" y="1984516"/>
                  <a:ext cx="2743426" cy="1230572"/>
                </a:xfrm>
                <a:prstGeom prst="roundRect">
                  <a:avLst>
                    <a:gd name="adj" fmla="val 5097"/>
                  </a:avLst>
                </a:prstGeom>
                <a:noFill/>
                <a:ln w="31750">
                  <a:noFill/>
                  <a:round/>
                  <a:headEnd/>
                  <a:tailEnd/>
                </a:ln>
                <a:effectLst/>
              </p:spPr>
              <p:txBody>
                <a:bodyPr wrap="none" lIns="0" tIns="0" rIns="0" bIns="0" anchor="ctr"/>
                <a:lstStyle/>
                <a:p>
                  <a:pPr defTabSz="511908">
                    <a:defRPr/>
                  </a:pPr>
                  <a:endParaRPr lang="en-US" sz="1100" kern="0" cap="all" dirty="0">
                    <a:solidFill>
                      <a:srgbClr val="FFFFFF"/>
                    </a:solidFill>
                  </a:endParaRPr>
                </a:p>
              </p:txBody>
            </p:sp>
          </p:grpSp>
          <p:sp>
            <p:nvSpPr>
              <p:cNvPr id="57394" name="Rectangle 115"/>
              <p:cNvSpPr>
                <a:spLocks noChangeArrowheads="1"/>
              </p:cNvSpPr>
              <p:nvPr/>
            </p:nvSpPr>
            <p:spPr bwMode="auto">
              <a:xfrm>
                <a:off x="8412319" y="3780200"/>
                <a:ext cx="2471574" cy="566309"/>
              </a:xfrm>
              <a:prstGeom prst="rect">
                <a:avLst/>
              </a:prstGeom>
              <a:noFill/>
              <a:ln w="9525">
                <a:noFill/>
                <a:miter lim="800000"/>
                <a:headEnd/>
                <a:tailEnd/>
              </a:ln>
            </p:spPr>
            <p:txBody>
              <a:bodyPr wrap="none">
                <a:spAutoFit/>
              </a:bodyPr>
              <a:lstStyle/>
              <a:p>
                <a:pPr defTabSz="1022350"/>
                <a:r>
                  <a:rPr lang="en-US" sz="900">
                    <a:solidFill>
                      <a:schemeClr val="bg1"/>
                    </a:solidFill>
                  </a:rPr>
                  <a:t>VMware vCenter</a:t>
                </a:r>
              </a:p>
              <a:p>
                <a:pPr defTabSz="1022350"/>
                <a:r>
                  <a:rPr lang="en-US" sz="900">
                    <a:solidFill>
                      <a:schemeClr val="bg1"/>
                    </a:solidFill>
                  </a:rPr>
                  <a:t>Site Recovery Manager</a:t>
                </a:r>
              </a:p>
            </p:txBody>
          </p:sp>
        </p:grpSp>
        <p:sp>
          <p:nvSpPr>
            <p:cNvPr id="114" name="Rectangle 113"/>
            <p:cNvSpPr/>
            <p:nvPr/>
          </p:nvSpPr>
          <p:spPr>
            <a:xfrm>
              <a:off x="8117516" y="3239564"/>
              <a:ext cx="3223990" cy="567004"/>
            </a:xfrm>
            <a:prstGeom prst="rect">
              <a:avLst/>
            </a:prstGeom>
          </p:spPr>
          <p:txBody>
            <a:bodyPr wrap="none">
              <a:spAutoFit/>
            </a:bodyPr>
            <a:lstStyle/>
            <a:p>
              <a:pPr defTabSz="1023880">
                <a:defRPr/>
              </a:pPr>
              <a:r>
                <a:rPr lang="en-US" sz="900" cap="all" dirty="0">
                  <a:solidFill>
                    <a:schemeClr val="tx2">
                      <a:lumMod val="75000"/>
                    </a:schemeClr>
                  </a:solidFill>
                  <a:latin typeface="+mj-lt"/>
                </a:rPr>
                <a:t>Software Defined</a:t>
              </a:r>
            </a:p>
            <a:p>
              <a:pPr defTabSz="1023880">
                <a:defRPr/>
              </a:pPr>
              <a:r>
                <a:rPr lang="en-US" sz="900" cap="all" dirty="0">
                  <a:solidFill>
                    <a:schemeClr val="tx2">
                      <a:lumMod val="75000"/>
                    </a:schemeClr>
                  </a:solidFill>
                  <a:latin typeface="+mj-lt"/>
                </a:rPr>
                <a:t>Storage and Availability</a:t>
              </a:r>
            </a:p>
          </p:txBody>
        </p:sp>
      </p:grpSp>
      <p:grpSp>
        <p:nvGrpSpPr>
          <p:cNvPr id="57396" name="Group 5"/>
          <p:cNvGrpSpPr>
            <a:grpSpLocks/>
          </p:cNvGrpSpPr>
          <p:nvPr/>
        </p:nvGrpSpPr>
        <p:grpSpPr bwMode="auto">
          <a:xfrm>
            <a:off x="609600" y="1392238"/>
            <a:ext cx="1847850" cy="4095750"/>
            <a:chOff x="1218292" y="2087308"/>
            <a:chExt cx="3697917" cy="6145296"/>
          </a:xfrm>
        </p:grpSpPr>
        <p:sp>
          <p:nvSpPr>
            <p:cNvPr id="126" name="Rounded Rectangle 125"/>
            <p:cNvSpPr/>
            <p:nvPr/>
          </p:nvSpPr>
          <p:spPr bwMode="gray">
            <a:xfrm>
              <a:off x="1218292" y="2087308"/>
              <a:ext cx="3697917" cy="6145296"/>
            </a:xfrm>
            <a:prstGeom prst="roundRect">
              <a:avLst>
                <a:gd name="adj" fmla="val 3852"/>
              </a:avLst>
            </a:prstGeom>
            <a:gradFill flip="none" rotWithShape="1">
              <a:gsLst>
                <a:gs pos="64000">
                  <a:schemeClr val="bg2">
                    <a:lumMod val="20000"/>
                    <a:lumOff val="80000"/>
                  </a:schemeClr>
                </a:gs>
                <a:gs pos="100000">
                  <a:schemeClr val="bg2"/>
                </a:gs>
                <a:gs pos="0">
                  <a:schemeClr val="bg2"/>
                </a:gs>
              </a:gsLst>
              <a:lin ang="5400000" scaled="1"/>
              <a:tileRect/>
            </a:gradFill>
            <a:ln w="12700">
              <a:gradFill flip="none" rotWithShape="1">
                <a:gsLst>
                  <a:gs pos="0">
                    <a:schemeClr val="bg2"/>
                  </a:gs>
                  <a:gs pos="50000">
                    <a:schemeClr val="bg2">
                      <a:lumMod val="75000"/>
                    </a:schemeClr>
                  </a:gs>
                  <a:gs pos="100000">
                    <a:schemeClr val="bg2"/>
                  </a:gs>
                </a:gsLst>
                <a:lin ang="5400000" scaled="1"/>
                <a:tileRect/>
              </a:gradFill>
            </a:ln>
            <a:effectLst>
              <a:outerShdw blurRad="1524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45" tIns="30472" rIns="60945" bIns="30472" anchor="ctr"/>
            <a:lstStyle/>
            <a:p>
              <a:pPr algn="ctr">
                <a:defRPr/>
              </a:pPr>
              <a:endParaRPr lang="en-US"/>
            </a:p>
          </p:txBody>
        </p:sp>
        <p:sp>
          <p:nvSpPr>
            <p:cNvPr id="127" name="Rectangle 126"/>
            <p:cNvSpPr/>
            <p:nvPr/>
          </p:nvSpPr>
          <p:spPr>
            <a:xfrm>
              <a:off x="1666237" y="2268332"/>
              <a:ext cx="2802030" cy="454942"/>
            </a:xfrm>
            <a:prstGeom prst="rect">
              <a:avLst/>
            </a:prstGeom>
          </p:spPr>
          <p:txBody>
            <a:bodyPr wrap="none" lIns="102844" tIns="51423" rIns="102844" bIns="51423">
              <a:spAutoFit/>
            </a:bodyPr>
            <a:lstStyle/>
            <a:p>
              <a:pPr defTabSz="1023880">
                <a:defRPr/>
              </a:pPr>
              <a:r>
                <a:rPr lang="en-US" sz="1300" cap="all" dirty="0">
                  <a:solidFill>
                    <a:schemeClr val="tx2">
                      <a:lumMod val="75000"/>
                    </a:schemeClr>
                  </a:solidFill>
                  <a:latin typeface="+mj-lt"/>
                </a:rPr>
                <a:t>MANAGEMENT</a:t>
              </a:r>
            </a:p>
          </p:txBody>
        </p:sp>
        <p:grpSp>
          <p:nvGrpSpPr>
            <p:cNvPr id="57401" name="Group 127"/>
            <p:cNvGrpSpPr>
              <a:grpSpLocks/>
            </p:cNvGrpSpPr>
            <p:nvPr/>
          </p:nvGrpSpPr>
          <p:grpSpPr bwMode="auto">
            <a:xfrm>
              <a:off x="1473674" y="4688523"/>
              <a:ext cx="3187155" cy="1543098"/>
              <a:chOff x="1270091" y="3473332"/>
              <a:chExt cx="2833302" cy="1371643"/>
            </a:xfrm>
          </p:grpSpPr>
          <p:grpSp>
            <p:nvGrpSpPr>
              <p:cNvPr id="57402" name="Group 128"/>
              <p:cNvGrpSpPr>
                <a:grpSpLocks/>
              </p:cNvGrpSpPr>
              <p:nvPr/>
            </p:nvGrpSpPr>
            <p:grpSpPr bwMode="auto">
              <a:xfrm>
                <a:off x="1270091" y="3473332"/>
                <a:ext cx="2833302" cy="1371643"/>
                <a:chOff x="6201733" y="5549771"/>
                <a:chExt cx="1022381" cy="649690"/>
              </a:xfrm>
            </p:grpSpPr>
            <p:sp>
              <p:nvSpPr>
                <p:cNvPr id="131" name="Oval 36"/>
                <p:cNvSpPr/>
                <p:nvPr/>
              </p:nvSpPr>
              <p:spPr bwMode="gray">
                <a:xfrm>
                  <a:off x="6201733" y="5549771"/>
                  <a:ext cx="1022381" cy="649690"/>
                </a:xfrm>
                <a:prstGeom prst="roundRect">
                  <a:avLst>
                    <a:gd name="adj" fmla="val 8284"/>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132" name="Oval 37"/>
                <p:cNvSpPr>
                  <a:spLocks noChangeAspect="1"/>
                </p:cNvSpPr>
                <p:nvPr/>
              </p:nvSpPr>
              <p:spPr bwMode="gray">
                <a:xfrm>
                  <a:off x="6221864" y="5570680"/>
                  <a:ext cx="982119" cy="604648"/>
                </a:xfrm>
                <a:prstGeom prst="roundRect">
                  <a:avLst>
                    <a:gd name="adj" fmla="val 6225"/>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defTabSz="511908">
                    <a:defRPr/>
                  </a:pPr>
                  <a:endParaRPr lang="en-US" sz="1100" kern="0" cap="all" dirty="0">
                    <a:solidFill>
                      <a:srgbClr val="FFFFFF"/>
                    </a:solidFill>
                  </a:endParaRPr>
                </a:p>
              </p:txBody>
            </p:sp>
          </p:grpSp>
          <p:sp>
            <p:nvSpPr>
              <p:cNvPr id="57409" name="Rectangle 129"/>
              <p:cNvSpPr>
                <a:spLocks noChangeArrowheads="1"/>
              </p:cNvSpPr>
              <p:nvPr/>
            </p:nvSpPr>
            <p:spPr bwMode="auto">
              <a:xfrm>
                <a:off x="1275677" y="3596616"/>
                <a:ext cx="2822128" cy="1136722"/>
              </a:xfrm>
              <a:prstGeom prst="rect">
                <a:avLst/>
              </a:prstGeom>
              <a:noFill/>
              <a:ln w="9525">
                <a:noFill/>
                <a:miter lim="800000"/>
                <a:headEnd/>
                <a:tailEnd/>
              </a:ln>
            </p:spPr>
            <p:txBody>
              <a:bodyPr wrap="none" anchor="ctr">
                <a:spAutoFit/>
              </a:bodyPr>
              <a:lstStyle/>
              <a:p>
                <a:pPr defTabSz="1022350"/>
                <a:r>
                  <a:rPr lang="en-US" sz="1300">
                    <a:solidFill>
                      <a:schemeClr val="bg1"/>
                    </a:solidFill>
                  </a:rPr>
                  <a:t>VMware vCenter</a:t>
                </a:r>
              </a:p>
              <a:p>
                <a:pPr defTabSz="1022350"/>
                <a:r>
                  <a:rPr lang="en-US" sz="1300">
                    <a:solidFill>
                      <a:schemeClr val="bg1"/>
                    </a:solidFill>
                  </a:rPr>
                  <a:t>Operations</a:t>
                </a:r>
              </a:p>
              <a:p>
                <a:pPr defTabSz="1022350"/>
                <a:r>
                  <a:rPr lang="en-US" sz="1300">
                    <a:solidFill>
                      <a:schemeClr val="bg1"/>
                    </a:solidFill>
                  </a:rPr>
                  <a:t>Management Suite</a:t>
                </a:r>
              </a:p>
            </p:txBody>
          </p:sp>
        </p:grpSp>
        <p:grpSp>
          <p:nvGrpSpPr>
            <p:cNvPr id="57410" name="Group 132"/>
            <p:cNvGrpSpPr>
              <a:grpSpLocks/>
            </p:cNvGrpSpPr>
            <p:nvPr/>
          </p:nvGrpSpPr>
          <p:grpSpPr bwMode="auto">
            <a:xfrm>
              <a:off x="1473673" y="6467891"/>
              <a:ext cx="3187154" cy="1543102"/>
              <a:chOff x="1277711" y="5054994"/>
              <a:chExt cx="2833302" cy="1371647"/>
            </a:xfrm>
          </p:grpSpPr>
          <p:grpSp>
            <p:nvGrpSpPr>
              <p:cNvPr id="57411" name="Group 133"/>
              <p:cNvGrpSpPr>
                <a:grpSpLocks/>
              </p:cNvGrpSpPr>
              <p:nvPr/>
            </p:nvGrpSpPr>
            <p:grpSpPr bwMode="auto">
              <a:xfrm>
                <a:off x="1277711" y="5054994"/>
                <a:ext cx="2833302" cy="1371647"/>
                <a:chOff x="6201733" y="5173555"/>
                <a:chExt cx="1022381" cy="649692"/>
              </a:xfrm>
            </p:grpSpPr>
            <p:sp>
              <p:nvSpPr>
                <p:cNvPr id="136" name="Oval 36"/>
                <p:cNvSpPr/>
                <p:nvPr/>
              </p:nvSpPr>
              <p:spPr bwMode="gray">
                <a:xfrm>
                  <a:off x="6201733" y="5173555"/>
                  <a:ext cx="1022381" cy="649692"/>
                </a:xfrm>
                <a:prstGeom prst="roundRect">
                  <a:avLst>
                    <a:gd name="adj" fmla="val 8284"/>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137" name="Oval 37"/>
                <p:cNvSpPr>
                  <a:spLocks noChangeAspect="1"/>
                </p:cNvSpPr>
                <p:nvPr/>
              </p:nvSpPr>
              <p:spPr bwMode="gray">
                <a:xfrm>
                  <a:off x="6221864" y="5194465"/>
                  <a:ext cx="982119" cy="590794"/>
                </a:xfrm>
                <a:prstGeom prst="roundRect">
                  <a:avLst>
                    <a:gd name="adj" fmla="val 6225"/>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defTabSz="511908">
                    <a:defRPr/>
                  </a:pPr>
                  <a:endParaRPr lang="en-US" sz="1100" kern="0" cap="all" dirty="0">
                    <a:solidFill>
                      <a:srgbClr val="FFFFFF"/>
                    </a:solidFill>
                  </a:endParaRPr>
                </a:p>
              </p:txBody>
            </p:sp>
          </p:grpSp>
          <p:sp>
            <p:nvSpPr>
              <p:cNvPr id="57418" name="Rectangle 134"/>
              <p:cNvSpPr>
                <a:spLocks noChangeArrowheads="1"/>
              </p:cNvSpPr>
              <p:nvPr/>
            </p:nvSpPr>
            <p:spPr bwMode="auto">
              <a:xfrm>
                <a:off x="1457152" y="5169053"/>
                <a:ext cx="2474424" cy="1136722"/>
              </a:xfrm>
              <a:prstGeom prst="rect">
                <a:avLst/>
              </a:prstGeom>
              <a:noFill/>
              <a:ln w="9525">
                <a:noFill/>
                <a:miter lim="800000"/>
                <a:headEnd/>
                <a:tailEnd/>
              </a:ln>
            </p:spPr>
            <p:txBody>
              <a:bodyPr wrap="none">
                <a:spAutoFit/>
              </a:bodyPr>
              <a:lstStyle/>
              <a:p>
                <a:pPr defTabSz="1022350"/>
                <a:r>
                  <a:rPr lang="en-US" sz="1300">
                    <a:solidFill>
                      <a:schemeClr val="bg1"/>
                    </a:solidFill>
                  </a:rPr>
                  <a:t>VMware vFabric</a:t>
                </a:r>
              </a:p>
              <a:p>
                <a:pPr defTabSz="1022350"/>
                <a:r>
                  <a:rPr lang="en-US" sz="1300">
                    <a:solidFill>
                      <a:schemeClr val="bg1"/>
                    </a:solidFill>
                  </a:rPr>
                  <a:t>Application</a:t>
                </a:r>
              </a:p>
              <a:p>
                <a:pPr defTabSz="1022350"/>
                <a:r>
                  <a:rPr lang="en-US" sz="1300">
                    <a:solidFill>
                      <a:schemeClr val="bg1"/>
                    </a:solidFill>
                  </a:rPr>
                  <a:t>Director</a:t>
                </a:r>
              </a:p>
            </p:txBody>
          </p:sp>
        </p:grpSp>
      </p:grpSp>
      <p:grpSp>
        <p:nvGrpSpPr>
          <p:cNvPr id="57419" name="Group 6"/>
          <p:cNvGrpSpPr>
            <a:grpSpLocks/>
          </p:cNvGrpSpPr>
          <p:nvPr/>
        </p:nvGrpSpPr>
        <p:grpSpPr bwMode="auto">
          <a:xfrm>
            <a:off x="6686550" y="1392238"/>
            <a:ext cx="1847850" cy="4095750"/>
            <a:chOff x="13371794" y="2087308"/>
            <a:chExt cx="3697917" cy="6145296"/>
          </a:xfrm>
        </p:grpSpPr>
        <p:sp>
          <p:nvSpPr>
            <p:cNvPr id="138" name="Rounded Rectangle 137"/>
            <p:cNvSpPr/>
            <p:nvPr/>
          </p:nvSpPr>
          <p:spPr bwMode="gray">
            <a:xfrm>
              <a:off x="13371794" y="2087308"/>
              <a:ext cx="3697917" cy="6145296"/>
            </a:xfrm>
            <a:prstGeom prst="roundRect">
              <a:avLst>
                <a:gd name="adj" fmla="val 3451"/>
              </a:avLst>
            </a:prstGeom>
            <a:gradFill flip="none" rotWithShape="1">
              <a:gsLst>
                <a:gs pos="64000">
                  <a:schemeClr val="bg2">
                    <a:lumMod val="20000"/>
                    <a:lumOff val="80000"/>
                  </a:schemeClr>
                </a:gs>
                <a:gs pos="100000">
                  <a:schemeClr val="bg2"/>
                </a:gs>
                <a:gs pos="0">
                  <a:schemeClr val="bg2"/>
                </a:gs>
              </a:gsLst>
              <a:lin ang="5400000" scaled="1"/>
              <a:tileRect/>
            </a:gradFill>
            <a:ln w="12700">
              <a:gradFill flip="none" rotWithShape="1">
                <a:gsLst>
                  <a:gs pos="0">
                    <a:schemeClr val="bg2"/>
                  </a:gs>
                  <a:gs pos="50000">
                    <a:schemeClr val="bg2">
                      <a:lumMod val="75000"/>
                    </a:schemeClr>
                  </a:gs>
                  <a:gs pos="100000">
                    <a:schemeClr val="bg2"/>
                  </a:gs>
                </a:gsLst>
                <a:lin ang="5400000" scaled="1"/>
                <a:tileRect/>
              </a:gradFill>
            </a:ln>
            <a:effectLst>
              <a:outerShdw blurRad="1524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45" tIns="30472" rIns="60945" bIns="30472" anchor="ctr"/>
            <a:lstStyle/>
            <a:p>
              <a:pPr algn="ctr">
                <a:defRPr/>
              </a:pPr>
              <a:endParaRPr lang="en-US"/>
            </a:p>
          </p:txBody>
        </p:sp>
        <p:sp>
          <p:nvSpPr>
            <p:cNvPr id="139" name="Rectangle 138"/>
            <p:cNvSpPr/>
            <p:nvPr/>
          </p:nvSpPr>
          <p:spPr>
            <a:xfrm>
              <a:off x="13791145" y="2268332"/>
              <a:ext cx="2859214" cy="471616"/>
            </a:xfrm>
            <a:prstGeom prst="rect">
              <a:avLst/>
            </a:prstGeom>
          </p:spPr>
          <p:txBody>
            <a:bodyPr wrap="none" lIns="102844" tIns="51423" rIns="102844" bIns="51423">
              <a:spAutoFit/>
            </a:bodyPr>
            <a:lstStyle/>
            <a:p>
              <a:pPr defTabSz="1023880">
                <a:defRPr/>
              </a:pPr>
              <a:r>
                <a:rPr lang="en-US" sz="1300" cap="all" dirty="0">
                  <a:solidFill>
                    <a:schemeClr val="tx2">
                      <a:lumMod val="75000"/>
                    </a:schemeClr>
                  </a:solidFill>
                  <a:latin typeface="+mj-lt"/>
                </a:rPr>
                <a:t>EXTENSIBILITY</a:t>
              </a:r>
            </a:p>
          </p:txBody>
        </p:sp>
        <p:grpSp>
          <p:nvGrpSpPr>
            <p:cNvPr id="57424" name="Group 139"/>
            <p:cNvGrpSpPr>
              <a:grpSpLocks/>
            </p:cNvGrpSpPr>
            <p:nvPr/>
          </p:nvGrpSpPr>
          <p:grpSpPr bwMode="auto">
            <a:xfrm>
              <a:off x="13627176" y="2909141"/>
              <a:ext cx="3187155" cy="1543098"/>
              <a:chOff x="12114228" y="1891658"/>
              <a:chExt cx="2833302" cy="1371643"/>
            </a:xfrm>
          </p:grpSpPr>
          <p:grpSp>
            <p:nvGrpSpPr>
              <p:cNvPr id="57425" name="Group 140"/>
              <p:cNvGrpSpPr>
                <a:grpSpLocks/>
              </p:cNvGrpSpPr>
              <p:nvPr/>
            </p:nvGrpSpPr>
            <p:grpSpPr bwMode="auto">
              <a:xfrm>
                <a:off x="12114228" y="1891658"/>
                <a:ext cx="2833302" cy="1371643"/>
                <a:chOff x="12108616" y="1891658"/>
                <a:chExt cx="2833302" cy="1371643"/>
              </a:xfrm>
            </p:grpSpPr>
            <p:sp>
              <p:nvSpPr>
                <p:cNvPr id="143" name="Oval 36"/>
                <p:cNvSpPr/>
                <p:nvPr/>
              </p:nvSpPr>
              <p:spPr bwMode="gray">
                <a:xfrm>
                  <a:off x="12108616" y="1891658"/>
                  <a:ext cx="2833302" cy="1371643"/>
                </a:xfrm>
                <a:prstGeom prst="roundRect">
                  <a:avLst>
                    <a:gd name="adj" fmla="val 8284"/>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144" name="Oval 37"/>
                <p:cNvSpPr>
                  <a:spLocks noChangeAspect="1"/>
                </p:cNvSpPr>
                <p:nvPr/>
              </p:nvSpPr>
              <p:spPr bwMode="gray">
                <a:xfrm>
                  <a:off x="12153962" y="1935805"/>
                  <a:ext cx="2742612" cy="1276550"/>
                </a:xfrm>
                <a:prstGeom prst="roundRect">
                  <a:avLst>
                    <a:gd name="adj" fmla="val 5097"/>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defTabSz="511908">
                    <a:defRPr/>
                  </a:pPr>
                  <a:endParaRPr lang="en-US" sz="1100" kern="0" cap="all" dirty="0">
                    <a:solidFill>
                      <a:srgbClr val="FFFFFF"/>
                    </a:solidFill>
                  </a:endParaRPr>
                </a:p>
              </p:txBody>
            </p:sp>
          </p:grpSp>
          <p:sp>
            <p:nvSpPr>
              <p:cNvPr id="57432" name="Rectangle 141"/>
              <p:cNvSpPr>
                <a:spLocks noChangeArrowheads="1"/>
              </p:cNvSpPr>
              <p:nvPr/>
            </p:nvSpPr>
            <p:spPr bwMode="auto">
              <a:xfrm>
                <a:off x="12319318" y="2195837"/>
                <a:ext cx="2423122" cy="763286"/>
              </a:xfrm>
              <a:prstGeom prst="rect">
                <a:avLst/>
              </a:prstGeom>
              <a:noFill/>
              <a:ln w="9525">
                <a:noFill/>
                <a:miter lim="800000"/>
                <a:headEnd/>
                <a:tailEnd/>
              </a:ln>
            </p:spPr>
            <p:txBody>
              <a:bodyPr wrap="none" anchor="ctr">
                <a:spAutoFit/>
              </a:bodyPr>
              <a:lstStyle/>
              <a:p>
                <a:pPr defTabSz="1022350"/>
                <a:r>
                  <a:rPr lang="en-US" sz="1300">
                    <a:solidFill>
                      <a:schemeClr val="bg1"/>
                    </a:solidFill>
                  </a:rPr>
                  <a:t>VMware vCloud</a:t>
                </a:r>
              </a:p>
              <a:p>
                <a:pPr defTabSz="1022350"/>
                <a:r>
                  <a:rPr lang="en-US" sz="1300">
                    <a:solidFill>
                      <a:schemeClr val="bg1"/>
                    </a:solidFill>
                  </a:rPr>
                  <a:t>API’s</a:t>
                </a:r>
              </a:p>
            </p:txBody>
          </p:sp>
        </p:grpSp>
        <p:grpSp>
          <p:nvGrpSpPr>
            <p:cNvPr id="57433" name="Group 144"/>
            <p:cNvGrpSpPr>
              <a:grpSpLocks/>
            </p:cNvGrpSpPr>
            <p:nvPr/>
          </p:nvGrpSpPr>
          <p:grpSpPr bwMode="auto">
            <a:xfrm>
              <a:off x="13627176" y="4688518"/>
              <a:ext cx="3187155" cy="1543098"/>
              <a:chOff x="12114228" y="3473326"/>
              <a:chExt cx="2833302" cy="1371643"/>
            </a:xfrm>
          </p:grpSpPr>
          <p:grpSp>
            <p:nvGrpSpPr>
              <p:cNvPr id="57434" name="Group 145"/>
              <p:cNvGrpSpPr>
                <a:grpSpLocks/>
              </p:cNvGrpSpPr>
              <p:nvPr/>
            </p:nvGrpSpPr>
            <p:grpSpPr bwMode="auto">
              <a:xfrm>
                <a:off x="12114228" y="3473326"/>
                <a:ext cx="2833302" cy="1371643"/>
                <a:chOff x="12108616" y="1891658"/>
                <a:chExt cx="2833302" cy="1371643"/>
              </a:xfrm>
            </p:grpSpPr>
            <p:sp>
              <p:nvSpPr>
                <p:cNvPr id="148" name="Oval 36"/>
                <p:cNvSpPr/>
                <p:nvPr/>
              </p:nvSpPr>
              <p:spPr bwMode="gray">
                <a:xfrm>
                  <a:off x="12108616" y="1891658"/>
                  <a:ext cx="2833302" cy="1371643"/>
                </a:xfrm>
                <a:prstGeom prst="roundRect">
                  <a:avLst>
                    <a:gd name="adj" fmla="val 8284"/>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149" name="Oval 37"/>
                <p:cNvSpPr>
                  <a:spLocks noChangeAspect="1"/>
                </p:cNvSpPr>
                <p:nvPr/>
              </p:nvSpPr>
              <p:spPr bwMode="gray">
                <a:xfrm>
                  <a:off x="12153962" y="1935805"/>
                  <a:ext cx="2742612" cy="1276550"/>
                </a:xfrm>
                <a:prstGeom prst="roundRect">
                  <a:avLst>
                    <a:gd name="adj" fmla="val 5097"/>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defTabSz="511908">
                    <a:defRPr/>
                  </a:pPr>
                  <a:endParaRPr lang="en-US" sz="1100" kern="0" cap="all" dirty="0">
                    <a:solidFill>
                      <a:srgbClr val="FFFFFF"/>
                    </a:solidFill>
                  </a:endParaRPr>
                </a:p>
              </p:txBody>
            </p:sp>
          </p:grpSp>
          <p:sp>
            <p:nvSpPr>
              <p:cNvPr id="57441" name="Rectangle 146"/>
              <p:cNvSpPr>
                <a:spLocks noChangeArrowheads="1"/>
              </p:cNvSpPr>
              <p:nvPr/>
            </p:nvSpPr>
            <p:spPr bwMode="auto">
              <a:xfrm>
                <a:off x="12319318" y="3774105"/>
                <a:ext cx="2423123" cy="763286"/>
              </a:xfrm>
              <a:prstGeom prst="rect">
                <a:avLst/>
              </a:prstGeom>
              <a:noFill/>
              <a:ln w="9525">
                <a:noFill/>
                <a:miter lim="800000"/>
                <a:headEnd/>
                <a:tailEnd/>
              </a:ln>
            </p:spPr>
            <p:txBody>
              <a:bodyPr wrap="none" anchor="ctr">
                <a:spAutoFit/>
              </a:bodyPr>
              <a:lstStyle/>
              <a:p>
                <a:pPr defTabSz="1022350"/>
                <a:r>
                  <a:rPr lang="en-US" sz="1300">
                    <a:solidFill>
                      <a:schemeClr val="bg1"/>
                    </a:solidFill>
                  </a:rPr>
                  <a:t>VMware vCloud</a:t>
                </a:r>
              </a:p>
              <a:p>
                <a:pPr defTabSz="1022350"/>
                <a:r>
                  <a:rPr lang="en-US" sz="1300">
                    <a:solidFill>
                      <a:schemeClr val="bg1"/>
                    </a:solidFill>
                  </a:rPr>
                  <a:t>Connector</a:t>
                </a:r>
              </a:p>
            </p:txBody>
          </p:sp>
        </p:grpSp>
        <p:grpSp>
          <p:nvGrpSpPr>
            <p:cNvPr id="57442" name="Group 149"/>
            <p:cNvGrpSpPr>
              <a:grpSpLocks/>
            </p:cNvGrpSpPr>
            <p:nvPr/>
          </p:nvGrpSpPr>
          <p:grpSpPr bwMode="auto">
            <a:xfrm>
              <a:off x="13627175" y="6467892"/>
              <a:ext cx="3187155" cy="1543098"/>
              <a:chOff x="12114228" y="5054994"/>
              <a:chExt cx="2833302" cy="1371643"/>
            </a:xfrm>
          </p:grpSpPr>
          <p:grpSp>
            <p:nvGrpSpPr>
              <p:cNvPr id="57443" name="Group 150"/>
              <p:cNvGrpSpPr>
                <a:grpSpLocks/>
              </p:cNvGrpSpPr>
              <p:nvPr/>
            </p:nvGrpSpPr>
            <p:grpSpPr bwMode="auto">
              <a:xfrm>
                <a:off x="12114228" y="5054994"/>
                <a:ext cx="2833302" cy="1371643"/>
                <a:chOff x="12108616" y="1891658"/>
                <a:chExt cx="2833302" cy="1371643"/>
              </a:xfrm>
            </p:grpSpPr>
            <p:sp>
              <p:nvSpPr>
                <p:cNvPr id="153" name="Oval 36"/>
                <p:cNvSpPr/>
                <p:nvPr/>
              </p:nvSpPr>
              <p:spPr bwMode="gray">
                <a:xfrm>
                  <a:off x="12108616" y="1891658"/>
                  <a:ext cx="2833302" cy="1371643"/>
                </a:xfrm>
                <a:prstGeom prst="roundRect">
                  <a:avLst>
                    <a:gd name="adj" fmla="val 8284"/>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154" name="Oval 37"/>
                <p:cNvSpPr>
                  <a:spLocks noChangeAspect="1"/>
                </p:cNvSpPr>
                <p:nvPr/>
              </p:nvSpPr>
              <p:spPr bwMode="gray">
                <a:xfrm>
                  <a:off x="12153962" y="1935805"/>
                  <a:ext cx="2742612" cy="1276550"/>
                </a:xfrm>
                <a:prstGeom prst="roundRect">
                  <a:avLst>
                    <a:gd name="adj" fmla="val 5097"/>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defTabSz="511908">
                    <a:defRPr/>
                  </a:pPr>
                  <a:endParaRPr lang="en-US" sz="1100" kern="0" cap="all" dirty="0">
                    <a:solidFill>
                      <a:schemeClr val="accent4">
                        <a:lumMod val="20000"/>
                        <a:lumOff val="80000"/>
                      </a:schemeClr>
                    </a:solidFill>
                  </a:endParaRPr>
                </a:p>
              </p:txBody>
            </p:sp>
          </p:grpSp>
          <p:sp>
            <p:nvSpPr>
              <p:cNvPr id="57450" name="Rectangle 151"/>
              <p:cNvSpPr>
                <a:spLocks noChangeArrowheads="1"/>
              </p:cNvSpPr>
              <p:nvPr/>
            </p:nvSpPr>
            <p:spPr bwMode="auto">
              <a:xfrm>
                <a:off x="12260890" y="5359173"/>
                <a:ext cx="2539972" cy="763286"/>
              </a:xfrm>
              <a:prstGeom prst="rect">
                <a:avLst/>
              </a:prstGeom>
              <a:noFill/>
              <a:ln w="9525">
                <a:noFill/>
                <a:miter lim="800000"/>
                <a:headEnd/>
                <a:tailEnd/>
              </a:ln>
            </p:spPr>
            <p:txBody>
              <a:bodyPr wrap="none" anchor="ctr">
                <a:spAutoFit/>
              </a:bodyPr>
              <a:lstStyle/>
              <a:p>
                <a:pPr defTabSz="1022350"/>
                <a:r>
                  <a:rPr lang="en-US" sz="1300">
                    <a:solidFill>
                      <a:schemeClr val="bg1"/>
                    </a:solidFill>
                  </a:rPr>
                  <a:t>VMware vCenter</a:t>
                </a:r>
              </a:p>
              <a:p>
                <a:pPr defTabSz="1022350"/>
                <a:r>
                  <a:rPr lang="en-US" sz="1300">
                    <a:solidFill>
                      <a:schemeClr val="bg1"/>
                    </a:solidFill>
                  </a:rPr>
                  <a:t>Orchestrator</a:t>
                </a:r>
              </a:p>
            </p:txBody>
          </p:sp>
        </p:grpSp>
      </p:grpSp>
      <p:grpSp>
        <p:nvGrpSpPr>
          <p:cNvPr id="57451" name="Group 95"/>
          <p:cNvGrpSpPr>
            <a:grpSpLocks/>
          </p:cNvGrpSpPr>
          <p:nvPr/>
        </p:nvGrpSpPr>
        <p:grpSpPr bwMode="auto">
          <a:xfrm>
            <a:off x="2770188" y="4876800"/>
            <a:ext cx="3603625" cy="485775"/>
            <a:chOff x="4927600" y="5808783"/>
            <a:chExt cx="6405302" cy="647701"/>
          </a:xfrm>
        </p:grpSpPr>
        <p:grpSp>
          <p:nvGrpSpPr>
            <p:cNvPr id="57452" name="Group 96"/>
            <p:cNvGrpSpPr>
              <a:grpSpLocks/>
            </p:cNvGrpSpPr>
            <p:nvPr/>
          </p:nvGrpSpPr>
          <p:grpSpPr bwMode="auto">
            <a:xfrm>
              <a:off x="4927600" y="5808783"/>
              <a:ext cx="6405302" cy="647701"/>
              <a:chOff x="12108616" y="1891658"/>
              <a:chExt cx="2833302" cy="1371643"/>
            </a:xfrm>
          </p:grpSpPr>
          <p:sp>
            <p:nvSpPr>
              <p:cNvPr id="99" name="Oval 36"/>
              <p:cNvSpPr/>
              <p:nvPr/>
            </p:nvSpPr>
            <p:spPr bwMode="gray">
              <a:xfrm>
                <a:off x="12108616" y="1891658"/>
                <a:ext cx="2833302" cy="1371643"/>
              </a:xfrm>
              <a:prstGeom prst="roundRect">
                <a:avLst>
                  <a:gd name="adj" fmla="val 8284"/>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100" name="Oval 37"/>
              <p:cNvSpPr>
                <a:spLocks noChangeAspect="1"/>
              </p:cNvSpPr>
              <p:nvPr/>
            </p:nvSpPr>
            <p:spPr bwMode="gray">
              <a:xfrm>
                <a:off x="12130212" y="1991766"/>
                <a:ext cx="2790113" cy="1220597"/>
              </a:xfrm>
              <a:prstGeom prst="roundRect">
                <a:avLst>
                  <a:gd name="adj" fmla="val 5097"/>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defTabSz="511908">
                  <a:defRPr/>
                </a:pPr>
                <a:endParaRPr lang="en-US" sz="1100" kern="0" cap="all" dirty="0">
                  <a:solidFill>
                    <a:srgbClr val="FFFFFF"/>
                  </a:solidFill>
                </a:endParaRPr>
              </a:p>
            </p:txBody>
          </p:sp>
        </p:grpSp>
        <p:sp>
          <p:nvSpPr>
            <p:cNvPr id="57459" name="Rectangle 97"/>
            <p:cNvSpPr>
              <a:spLocks noChangeArrowheads="1"/>
            </p:cNvSpPr>
            <p:nvPr/>
          </p:nvSpPr>
          <p:spPr bwMode="auto">
            <a:xfrm>
              <a:off x="6768016" y="5939054"/>
              <a:ext cx="2605528" cy="389850"/>
            </a:xfrm>
            <a:prstGeom prst="rect">
              <a:avLst/>
            </a:prstGeom>
            <a:noFill/>
            <a:ln w="9525">
              <a:noFill/>
              <a:miter lim="800000"/>
              <a:headEnd/>
              <a:tailEnd/>
            </a:ln>
          </p:spPr>
          <p:txBody>
            <a:bodyPr wrap="none">
              <a:spAutoFit/>
            </a:bodyPr>
            <a:lstStyle/>
            <a:p>
              <a:pPr defTabSz="1022350"/>
              <a:r>
                <a:rPr lang="en-US" sz="1300">
                  <a:solidFill>
                    <a:schemeClr val="bg1"/>
                  </a:solidFill>
                </a:rPr>
                <a:t>VMware vSphere</a:t>
              </a:r>
            </a:p>
          </p:txBody>
        </p:sp>
      </p:grpSp>
      <p:sp>
        <p:nvSpPr>
          <p:cNvPr id="89" name="Oval 36"/>
          <p:cNvSpPr/>
          <p:nvPr/>
        </p:nvSpPr>
        <p:spPr bwMode="gray">
          <a:xfrm>
            <a:off x="736837" y="1927487"/>
            <a:ext cx="1593578" cy="1028732"/>
          </a:xfrm>
          <a:prstGeom prst="roundRect">
            <a:avLst>
              <a:gd name="adj" fmla="val 8284"/>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defTabSz="511908">
              <a:defRPr/>
            </a:pPr>
            <a:endParaRPr lang="en-US" sz="1100" kern="0" cap="all" dirty="0">
              <a:solidFill>
                <a:srgbClr val="FFFFFF"/>
              </a:solidFill>
            </a:endParaRPr>
          </a:p>
        </p:txBody>
      </p:sp>
      <p:sp>
        <p:nvSpPr>
          <p:cNvPr id="90" name="Oval 37"/>
          <p:cNvSpPr>
            <a:spLocks noChangeAspect="1"/>
          </p:cNvSpPr>
          <p:nvPr/>
        </p:nvSpPr>
        <p:spPr bwMode="gray">
          <a:xfrm>
            <a:off x="768215" y="1972538"/>
            <a:ext cx="1530822" cy="957412"/>
          </a:xfrm>
          <a:prstGeom prst="roundRect">
            <a:avLst>
              <a:gd name="adj" fmla="val 6225"/>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defTabSz="511908">
              <a:defRPr/>
            </a:pPr>
            <a:endParaRPr lang="en-US" sz="1100" kern="0" cap="all" dirty="0">
              <a:solidFill>
                <a:srgbClr val="FFFFFF"/>
              </a:solidFill>
            </a:endParaRPr>
          </a:p>
        </p:txBody>
      </p:sp>
      <p:sp>
        <p:nvSpPr>
          <p:cNvPr id="57466" name="Rectangle 94"/>
          <p:cNvSpPr>
            <a:spLocks noChangeArrowheads="1"/>
          </p:cNvSpPr>
          <p:nvPr/>
        </p:nvSpPr>
        <p:spPr bwMode="auto">
          <a:xfrm>
            <a:off x="749300" y="2166938"/>
            <a:ext cx="1568450" cy="573087"/>
          </a:xfrm>
          <a:prstGeom prst="rect">
            <a:avLst/>
          </a:prstGeom>
          <a:noFill/>
          <a:ln w="9525">
            <a:noFill/>
            <a:miter lim="800000"/>
            <a:headEnd/>
            <a:tailEnd/>
          </a:ln>
        </p:spPr>
        <p:txBody>
          <a:bodyPr wrap="none" anchor="ctr">
            <a:spAutoFit/>
          </a:bodyPr>
          <a:lstStyle/>
          <a:p>
            <a:pPr defTabSz="1022350"/>
            <a:r>
              <a:rPr lang="en-US" sz="1300">
                <a:solidFill>
                  <a:schemeClr val="bg1"/>
                </a:solidFill>
              </a:rPr>
              <a:t>VMware vCloud</a:t>
            </a:r>
          </a:p>
          <a:p>
            <a:pPr defTabSz="1022350"/>
            <a:r>
              <a:rPr lang="en-US" sz="1300">
                <a:solidFill>
                  <a:schemeClr val="bg1"/>
                </a:solidFill>
              </a:rPr>
              <a:t>Automation Center</a:t>
            </a:r>
          </a:p>
        </p:txBody>
      </p:sp>
      <p:pic>
        <p:nvPicPr>
          <p:cNvPr id="57467" name="Picture 2" descr="C:\Documents and Settings\dianas\Local Settings\Temporary Internet Files\Content.IE5\URMDFNHT\MC900432586[1].png"/>
          <p:cNvPicPr>
            <a:picLocks noChangeAspect="1" noChangeArrowheads="1"/>
          </p:cNvPicPr>
          <p:nvPr/>
        </p:nvPicPr>
        <p:blipFill>
          <a:blip r:embed="rId3"/>
          <a:srcRect/>
          <a:stretch>
            <a:fillRect/>
          </a:stretch>
        </p:blipFill>
        <p:spPr bwMode="auto">
          <a:xfrm>
            <a:off x="5824538" y="2592388"/>
            <a:ext cx="793750" cy="793750"/>
          </a:xfrm>
          <a:prstGeom prst="rect">
            <a:avLst/>
          </a:prstGeom>
          <a:noFill/>
          <a:ln w="9525">
            <a:noFill/>
            <a:miter lim="800000"/>
            <a:headEnd/>
            <a:tailEnd/>
          </a:ln>
        </p:spPr>
      </p:pic>
      <p:pic>
        <p:nvPicPr>
          <p:cNvPr id="57468" name="Picture 2" descr="C:\Documents and Settings\dianas\Local Settings\Temporary Internet Files\Content.IE5\URMDFNHT\MC900432586[1].png"/>
          <p:cNvPicPr>
            <a:picLocks noChangeAspect="1" noChangeArrowheads="1"/>
          </p:cNvPicPr>
          <p:nvPr/>
        </p:nvPicPr>
        <p:blipFill>
          <a:blip r:embed="rId3"/>
          <a:srcRect/>
          <a:stretch>
            <a:fillRect/>
          </a:stretch>
        </p:blipFill>
        <p:spPr bwMode="auto">
          <a:xfrm>
            <a:off x="1741488" y="1689100"/>
            <a:ext cx="795337" cy="793750"/>
          </a:xfrm>
          <a:prstGeom prst="rect">
            <a:avLst/>
          </a:prstGeom>
          <a:noFill/>
          <a:ln w="9525">
            <a:noFill/>
            <a:miter lim="800000"/>
            <a:headEnd/>
            <a:tailEnd/>
          </a:ln>
        </p:spPr>
      </p:pic>
      <p:pic>
        <p:nvPicPr>
          <p:cNvPr id="57469" name="Picture 2" descr="C:\Documents and Settings\dianas\Local Settings\Temporary Internet Files\Content.IE5\URMDFNHT\MC900432586[1].png"/>
          <p:cNvPicPr>
            <a:picLocks noChangeAspect="1" noChangeArrowheads="1"/>
          </p:cNvPicPr>
          <p:nvPr/>
        </p:nvPicPr>
        <p:blipFill>
          <a:blip r:embed="rId3"/>
          <a:srcRect/>
          <a:stretch>
            <a:fillRect/>
          </a:stretch>
        </p:blipFill>
        <p:spPr bwMode="auto">
          <a:xfrm>
            <a:off x="7794625" y="1579563"/>
            <a:ext cx="793750" cy="795337"/>
          </a:xfrm>
          <a:prstGeom prst="rect">
            <a:avLst/>
          </a:prstGeom>
          <a:noFill/>
          <a:ln w="9525">
            <a:noFill/>
            <a:miter lim="800000"/>
            <a:headEnd/>
            <a:tailEnd/>
          </a:ln>
        </p:spPr>
      </p:pic>
      <p:pic>
        <p:nvPicPr>
          <p:cNvPr id="57470" name="Picture 2" descr="C:\Documents and Settings\dianas\Local Settings\Temporary Internet Files\Content.IE5\URMDFNHT\MC900432586[1].png"/>
          <p:cNvPicPr>
            <a:picLocks noChangeAspect="1" noChangeArrowheads="1"/>
          </p:cNvPicPr>
          <p:nvPr/>
        </p:nvPicPr>
        <p:blipFill>
          <a:blip r:embed="rId3"/>
          <a:srcRect/>
          <a:stretch>
            <a:fillRect/>
          </a:stretch>
        </p:blipFill>
        <p:spPr bwMode="auto">
          <a:xfrm>
            <a:off x="5768975" y="4638675"/>
            <a:ext cx="795338" cy="795338"/>
          </a:xfrm>
          <a:prstGeom prst="rect">
            <a:avLst/>
          </a:prstGeom>
          <a:noFill/>
          <a:ln w="9525">
            <a:noFill/>
            <a:miter lim="800000"/>
            <a:headEnd/>
            <a:tailEnd/>
          </a:ln>
        </p:spPr>
      </p:pic>
      <p:pic>
        <p:nvPicPr>
          <p:cNvPr id="57471" name="Picture 2" descr="C:\Documents and Settings\dianas\Local Settings\Temporary Internet Files\Content.IE5\URMDFNHT\MC900432586[1].png"/>
          <p:cNvPicPr>
            <a:picLocks noChangeAspect="1" noChangeArrowheads="1"/>
          </p:cNvPicPr>
          <p:nvPr/>
        </p:nvPicPr>
        <p:blipFill>
          <a:blip r:embed="rId3"/>
          <a:srcRect/>
          <a:stretch>
            <a:fillRect/>
          </a:stretch>
        </p:blipFill>
        <p:spPr bwMode="auto">
          <a:xfrm>
            <a:off x="5889625" y="1689100"/>
            <a:ext cx="793750" cy="793750"/>
          </a:xfrm>
          <a:prstGeom prst="rect">
            <a:avLst/>
          </a:prstGeom>
          <a:noFill/>
          <a:ln w="9525">
            <a:noFill/>
            <a:miter lim="800000"/>
            <a:headEnd/>
            <a:tailEnd/>
          </a:ln>
        </p:spPr>
      </p:pic>
      <p:pic>
        <p:nvPicPr>
          <p:cNvPr id="57472" name="Picture 2" descr="C:\Documents and Settings\dianas\Local Settings\Temporary Internet Files\Content.IE5\URMDFNHT\MC900432586[1].png"/>
          <p:cNvPicPr>
            <a:picLocks noChangeAspect="1" noChangeArrowheads="1"/>
          </p:cNvPicPr>
          <p:nvPr/>
        </p:nvPicPr>
        <p:blipFill>
          <a:blip r:embed="rId3"/>
          <a:srcRect/>
          <a:stretch>
            <a:fillRect/>
          </a:stretch>
        </p:blipFill>
        <p:spPr bwMode="auto">
          <a:xfrm>
            <a:off x="7826375" y="4029075"/>
            <a:ext cx="795338" cy="795338"/>
          </a:xfrm>
          <a:prstGeom prst="rect">
            <a:avLst/>
          </a:prstGeom>
          <a:noFill/>
          <a:ln w="9525">
            <a:noFill/>
            <a:miter lim="800000"/>
            <a:headEnd/>
            <a:tailEnd/>
          </a:ln>
        </p:spPr>
      </p:pic>
      <p:pic>
        <p:nvPicPr>
          <p:cNvPr id="57473" name="Picture 2" descr="C:\Documents and Settings\dianas\Local Settings\Temporary Internet Files\Content.IE5\URMDFNHT\MC900432586[1].png"/>
          <p:cNvPicPr>
            <a:picLocks noChangeAspect="1" noChangeArrowheads="1"/>
          </p:cNvPicPr>
          <p:nvPr/>
        </p:nvPicPr>
        <p:blipFill>
          <a:blip r:embed="rId3"/>
          <a:srcRect/>
          <a:stretch>
            <a:fillRect/>
          </a:stretch>
        </p:blipFill>
        <p:spPr bwMode="auto">
          <a:xfrm>
            <a:off x="1711325" y="2813050"/>
            <a:ext cx="795338" cy="7937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idx="4294967295"/>
          </p:nvPr>
        </p:nvSpPr>
        <p:spPr/>
        <p:txBody>
          <a:bodyPr/>
          <a:lstStyle/>
          <a:p>
            <a:r>
              <a:rPr lang="en-US" smtClean="0"/>
              <a:t>Life at VMware</a:t>
            </a:r>
          </a:p>
        </p:txBody>
      </p:sp>
      <p:sp>
        <p:nvSpPr>
          <p:cNvPr id="45058" name="Text Placeholder 4"/>
          <p:cNvSpPr>
            <a:spLocks noGrp="1"/>
          </p:cNvSpPr>
          <p:nvPr>
            <p:ph type="body" sz="quarter" idx="4294967295"/>
          </p:nvPr>
        </p:nvSpPr>
        <p:spPr>
          <a:xfrm>
            <a:off x="725488" y="1231900"/>
            <a:ext cx="7775575" cy="5011738"/>
          </a:xfrm>
        </p:spPr>
        <p:txBody>
          <a:bodyPr/>
          <a:lstStyle/>
          <a:p>
            <a:pPr marL="233363" indent="-233363"/>
            <a:r>
              <a:rPr lang="en-US" smtClean="0"/>
              <a:t>Accelerate. Innovate. Lead</a:t>
            </a:r>
          </a:p>
          <a:p>
            <a:pPr lvl="1">
              <a:buFont typeface="Arial" charset="0"/>
              <a:buChar char="•"/>
            </a:pPr>
            <a:r>
              <a:rPr lang="en-US" smtClean="0"/>
              <a:t>Strong brand at the local market</a:t>
            </a:r>
          </a:p>
          <a:p>
            <a:pPr lvl="1">
              <a:buFont typeface="Arial" charset="0"/>
              <a:buChar char="•"/>
            </a:pPr>
            <a:r>
              <a:rPr lang="en-US" smtClean="0"/>
              <a:t>Business transformational technology</a:t>
            </a:r>
          </a:p>
          <a:p>
            <a:pPr lvl="1">
              <a:buFont typeface="Arial" charset="0"/>
              <a:buChar char="•"/>
            </a:pPr>
            <a:r>
              <a:rPr lang="en-US" smtClean="0"/>
              <a:t>At the forefront of the cloud era</a:t>
            </a:r>
          </a:p>
          <a:p>
            <a:pPr lvl="1">
              <a:buFont typeface="Arial" charset="0"/>
              <a:buChar char="•"/>
            </a:pPr>
            <a:r>
              <a:rPr lang="en-US" smtClean="0"/>
              <a:t>Learning experience</a:t>
            </a:r>
          </a:p>
          <a:p>
            <a:pPr lvl="1">
              <a:buFont typeface="Arial" charset="0"/>
              <a:buChar char="•"/>
            </a:pPr>
            <a:r>
              <a:rPr lang="en-US" smtClean="0"/>
              <a:t>Social responsibility involvement</a:t>
            </a:r>
          </a:p>
          <a:p>
            <a:pPr lvl="1">
              <a:buFont typeface="Arial" charset="0"/>
              <a:buChar char="•"/>
            </a:pPr>
            <a:r>
              <a:rPr lang="en-US" smtClean="0"/>
              <a:t>Benefits</a:t>
            </a:r>
          </a:p>
          <a:p>
            <a:pPr lvl="1">
              <a:buFont typeface="Arial" charset="0"/>
              <a:buChar char="•"/>
            </a:pPr>
            <a:endParaRPr lang="en-US" smtClean="0"/>
          </a:p>
          <a:p>
            <a:pPr marL="233363" indent="-233363"/>
            <a:r>
              <a:rPr lang="en-US" smtClean="0"/>
              <a:t>Plans for development</a:t>
            </a:r>
          </a:p>
          <a:p>
            <a:pPr lvl="1">
              <a:buFont typeface="Arial" charset="0"/>
              <a:buChar char="•"/>
            </a:pPr>
            <a:r>
              <a:rPr lang="en-US" smtClean="0"/>
              <a:t>Doubled the team for 5 years</a:t>
            </a:r>
          </a:p>
          <a:p>
            <a:pPr lvl="1">
              <a:buFont typeface="Arial" charset="0"/>
              <a:buChar char="•"/>
            </a:pPr>
            <a:r>
              <a:rPr lang="en-US" smtClean="0"/>
              <a:t>Hiring new engineers over the next months</a:t>
            </a:r>
          </a:p>
          <a:p>
            <a:pPr lvl="1">
              <a:buFont typeface="Arial" charset="0"/>
              <a:buChar char="•"/>
            </a:pPr>
            <a:endParaRPr lang="en-US" smtClean="0"/>
          </a:p>
          <a:p>
            <a:pPr lvl="1">
              <a:buFont typeface="Arial" charset="0"/>
              <a:buNone/>
            </a:pPr>
            <a:endParaRPr lang="en-US" smtClean="0"/>
          </a:p>
          <a:p>
            <a:pPr marL="233363" indent="-233363"/>
            <a:endParaRPr lang="en-US" smtClean="0"/>
          </a:p>
        </p:txBody>
      </p:sp>
      <p:pic>
        <p:nvPicPr>
          <p:cNvPr id="45059" name="Picture 210" descr="ICON_Person_Q308"/>
          <p:cNvPicPr>
            <a:picLocks noChangeAspect="1" noChangeArrowheads="1"/>
          </p:cNvPicPr>
          <p:nvPr/>
        </p:nvPicPr>
        <p:blipFill>
          <a:blip r:embed="rId3"/>
          <a:srcRect/>
          <a:stretch>
            <a:fillRect/>
          </a:stretch>
        </p:blipFill>
        <p:spPr bwMode="auto">
          <a:xfrm>
            <a:off x="6329363" y="3679825"/>
            <a:ext cx="836612" cy="1423988"/>
          </a:xfrm>
          <a:prstGeom prst="rect">
            <a:avLst/>
          </a:prstGeom>
          <a:noFill/>
          <a:ln w="9525">
            <a:noFill/>
            <a:miter lim="800000"/>
            <a:headEnd/>
            <a:tailEnd/>
          </a:ln>
        </p:spPr>
      </p:pic>
      <p:pic>
        <p:nvPicPr>
          <p:cNvPr id="45060" name="Picture 16" descr="ICON_Person_Green_Q408.png"/>
          <p:cNvPicPr>
            <a:picLocks noChangeAspect="1"/>
          </p:cNvPicPr>
          <p:nvPr/>
        </p:nvPicPr>
        <p:blipFill>
          <a:blip r:embed="rId4"/>
          <a:srcRect/>
          <a:stretch>
            <a:fillRect/>
          </a:stretch>
        </p:blipFill>
        <p:spPr bwMode="auto">
          <a:xfrm>
            <a:off x="7159625" y="3668713"/>
            <a:ext cx="619125" cy="1069975"/>
          </a:xfrm>
          <a:prstGeom prst="rect">
            <a:avLst/>
          </a:prstGeom>
          <a:noFill/>
          <a:ln w="9525">
            <a:noFill/>
            <a:miter lim="800000"/>
            <a:headEnd/>
            <a:tailEnd/>
          </a:ln>
        </p:spPr>
      </p:pic>
      <p:pic>
        <p:nvPicPr>
          <p:cNvPr id="45061" name="Picture 27" descr="ICON_Cloud_Q308"/>
          <p:cNvPicPr>
            <a:picLocks noChangeAspect="1" noChangeArrowheads="1"/>
          </p:cNvPicPr>
          <p:nvPr/>
        </p:nvPicPr>
        <p:blipFill>
          <a:blip r:embed="rId5"/>
          <a:srcRect/>
          <a:stretch>
            <a:fillRect/>
          </a:stretch>
        </p:blipFill>
        <p:spPr bwMode="auto">
          <a:xfrm>
            <a:off x="7016750" y="1562100"/>
            <a:ext cx="1641475" cy="10429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a:xfrm>
            <a:off x="936625" y="2162175"/>
            <a:ext cx="7254875" cy="1241425"/>
          </a:xfrm>
        </p:spPr>
        <p:txBody>
          <a:bodyPr anchor="b"/>
          <a:lstStyle/>
          <a:p>
            <a:pPr algn="ctr"/>
            <a:r>
              <a:rPr lang="en-US" sz="3000" smtClean="0"/>
              <a:t>Thank you!</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VMware Overview</a:t>
            </a:r>
          </a:p>
        </p:txBody>
      </p:sp>
      <p:sp>
        <p:nvSpPr>
          <p:cNvPr id="22530" name="Content Placeholder 2"/>
          <p:cNvSpPr>
            <a:spLocks noGrp="1"/>
          </p:cNvSpPr>
          <p:nvPr>
            <p:ph type="body" sz="quarter" idx="13"/>
          </p:nvPr>
        </p:nvSpPr>
        <p:spPr>
          <a:xfrm>
            <a:off x="385763" y="790575"/>
            <a:ext cx="4438650" cy="5010150"/>
          </a:xfrm>
        </p:spPr>
        <p:txBody>
          <a:bodyPr/>
          <a:lstStyle/>
          <a:p>
            <a:pPr>
              <a:lnSpc>
                <a:spcPct val="100000"/>
              </a:lnSpc>
              <a:buFont typeface="Wingdings" pitchFamily="2" charset="2"/>
              <a:buChar char="§"/>
            </a:pPr>
            <a:r>
              <a:rPr lang="en-US" smtClean="0"/>
              <a:t> Company</a:t>
            </a:r>
          </a:p>
          <a:p>
            <a:pPr lvl="1">
              <a:lnSpc>
                <a:spcPct val="100000"/>
              </a:lnSpc>
            </a:pPr>
            <a:r>
              <a:rPr lang="en-US" sz="1600" smtClean="0">
                <a:solidFill>
                  <a:schemeClr val="tx1"/>
                </a:solidFill>
              </a:rPr>
              <a:t>&gt;$4B in revenue in 2011</a:t>
            </a:r>
          </a:p>
          <a:p>
            <a:pPr lvl="1">
              <a:lnSpc>
                <a:spcPct val="100000"/>
              </a:lnSpc>
            </a:pPr>
            <a:r>
              <a:rPr lang="en-US" sz="1600" smtClean="0"/>
              <a:t>&gt;$5B in cash equivalents and short-term investments</a:t>
            </a:r>
          </a:p>
          <a:p>
            <a:pPr lvl="1">
              <a:lnSpc>
                <a:spcPct val="100000"/>
              </a:lnSpc>
            </a:pPr>
            <a:r>
              <a:rPr lang="en-US" sz="1600" smtClean="0">
                <a:solidFill>
                  <a:schemeClr val="tx1"/>
                </a:solidFill>
              </a:rPr>
              <a:t>~13,000 </a:t>
            </a:r>
            <a:r>
              <a:rPr lang="en-US" sz="1600" smtClean="0"/>
              <a:t>employees worldwide</a:t>
            </a:r>
          </a:p>
          <a:p>
            <a:pPr lvl="2">
              <a:lnSpc>
                <a:spcPct val="100000"/>
              </a:lnSpc>
            </a:pPr>
            <a:r>
              <a:rPr lang="en-US" sz="1400" smtClean="0">
                <a:solidFill>
                  <a:schemeClr val="tx1"/>
                </a:solidFill>
              </a:rPr>
              <a:t>39 offices and 2500+ employees in EMEA</a:t>
            </a:r>
          </a:p>
          <a:p>
            <a:pPr lvl="1">
              <a:lnSpc>
                <a:spcPct val="100000"/>
              </a:lnSpc>
            </a:pPr>
            <a:r>
              <a:rPr lang="en-US" sz="1600" smtClean="0"/>
              <a:t>5th largest infrastructure software </a:t>
            </a:r>
            <a:br>
              <a:rPr lang="en-US" sz="1600" smtClean="0"/>
            </a:br>
            <a:r>
              <a:rPr lang="en-US" sz="1600" smtClean="0"/>
              <a:t>company in the world</a:t>
            </a:r>
          </a:p>
          <a:p>
            <a:pPr>
              <a:lnSpc>
                <a:spcPct val="100000"/>
              </a:lnSpc>
              <a:buFont typeface="Wingdings" pitchFamily="2" charset="2"/>
              <a:buChar char="§"/>
            </a:pPr>
            <a:r>
              <a:rPr lang="en-US" smtClean="0"/>
              <a:t> Customers</a:t>
            </a:r>
          </a:p>
          <a:p>
            <a:pPr lvl="1">
              <a:lnSpc>
                <a:spcPct val="100000"/>
              </a:lnSpc>
            </a:pPr>
            <a:r>
              <a:rPr lang="en-US" smtClean="0">
                <a:solidFill>
                  <a:schemeClr val="tx1"/>
                </a:solidFill>
              </a:rPr>
              <a:t>400,000</a:t>
            </a:r>
            <a:r>
              <a:rPr lang="en-US" smtClean="0"/>
              <a:t>+ VMware customers</a:t>
            </a:r>
          </a:p>
          <a:p>
            <a:pPr lvl="2">
              <a:lnSpc>
                <a:spcPct val="100000"/>
              </a:lnSpc>
            </a:pPr>
            <a:r>
              <a:rPr lang="en-US" sz="1400" smtClean="0">
                <a:solidFill>
                  <a:schemeClr val="tx1"/>
                </a:solidFill>
              </a:rPr>
              <a:t>176,000 VMware customers in EMEA</a:t>
            </a:r>
          </a:p>
          <a:p>
            <a:pPr lvl="1">
              <a:lnSpc>
                <a:spcPct val="100000"/>
              </a:lnSpc>
            </a:pPr>
            <a:r>
              <a:rPr lang="en-US" sz="1600" smtClean="0"/>
              <a:t>55,000+ VMware partners</a:t>
            </a:r>
          </a:p>
          <a:p>
            <a:pPr lvl="1">
              <a:lnSpc>
                <a:spcPct val="100000"/>
              </a:lnSpc>
            </a:pPr>
            <a:r>
              <a:rPr lang="en-US" sz="1600" smtClean="0"/>
              <a:t>100% of Fortune 100</a:t>
            </a:r>
          </a:p>
          <a:p>
            <a:pPr lvl="1">
              <a:lnSpc>
                <a:spcPct val="100000"/>
              </a:lnSpc>
            </a:pPr>
            <a:r>
              <a:rPr lang="en-US" sz="1600" smtClean="0"/>
              <a:t>100% of Fortune Global 100</a:t>
            </a:r>
          </a:p>
          <a:p>
            <a:pPr lvl="1">
              <a:lnSpc>
                <a:spcPct val="100000"/>
              </a:lnSpc>
            </a:pPr>
            <a:r>
              <a:rPr lang="en-US" sz="1600" smtClean="0"/>
              <a:t>99% of Fortune 1000</a:t>
            </a:r>
          </a:p>
          <a:p>
            <a:pPr lvl="1">
              <a:lnSpc>
                <a:spcPct val="100000"/>
              </a:lnSpc>
            </a:pPr>
            <a:r>
              <a:rPr lang="en-US" sz="1600" smtClean="0"/>
              <a:t>97% of Fortune Global 500</a:t>
            </a:r>
          </a:p>
        </p:txBody>
      </p:sp>
      <p:sp>
        <p:nvSpPr>
          <p:cNvPr id="20" name="Rounded Rectangle 19"/>
          <p:cNvSpPr/>
          <p:nvPr/>
        </p:nvSpPr>
        <p:spPr>
          <a:xfrm>
            <a:off x="4828939" y="1137743"/>
            <a:ext cx="3942527" cy="4619589"/>
          </a:xfrm>
          <a:prstGeom prst="roundRect">
            <a:avLst>
              <a:gd name="adj" fmla="val 3676"/>
            </a:avLst>
          </a:prstGeom>
          <a:solidFill>
            <a:schemeClr val="bg1"/>
          </a:solidFill>
          <a:ln w="3175">
            <a:solidFill>
              <a:schemeClr val="bg2"/>
            </a:solidFill>
          </a:ln>
          <a:effectLst>
            <a:outerShdw blurRad="609600" dir="13500000" sy="23000" kx="1200000" algn="br" rotWithShape="0">
              <a:prstClr val="black">
                <a:alpha val="10000"/>
              </a:prstClr>
            </a:outerShdw>
          </a:effectLst>
          <a:scene3d>
            <a:camera prst="orthographicFront">
              <a:rot lat="0" lon="0" rev="0"/>
            </a:camera>
            <a:lightRig rig="balanced" dir="t">
              <a:rot lat="0" lon="0" rev="9000000"/>
            </a:lightRig>
          </a:scene3d>
          <a:sp3d>
            <a:bevelT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pic>
        <p:nvPicPr>
          <p:cNvPr id="22534" name="Picture 27" descr="ducati"/>
          <p:cNvPicPr>
            <a:picLocks noChangeAspect="1" noChangeArrowheads="1"/>
          </p:cNvPicPr>
          <p:nvPr/>
        </p:nvPicPr>
        <p:blipFill>
          <a:blip r:embed="rId3">
            <a:clrChange>
              <a:clrFrom>
                <a:srgbClr val="FFFAFE"/>
              </a:clrFrom>
              <a:clrTo>
                <a:srgbClr val="FFFAFE">
                  <a:alpha val="0"/>
                </a:srgbClr>
              </a:clrTo>
            </a:clrChange>
          </a:blip>
          <a:srcRect/>
          <a:stretch>
            <a:fillRect/>
          </a:stretch>
        </p:blipFill>
        <p:spPr bwMode="auto">
          <a:xfrm>
            <a:off x="7318375" y="1933575"/>
            <a:ext cx="784225" cy="785813"/>
          </a:xfrm>
          <a:prstGeom prst="rect">
            <a:avLst/>
          </a:prstGeom>
          <a:noFill/>
          <a:ln w="9525">
            <a:noFill/>
            <a:miter lim="800000"/>
            <a:headEnd/>
            <a:tailEnd/>
          </a:ln>
        </p:spPr>
      </p:pic>
      <p:pic>
        <p:nvPicPr>
          <p:cNvPr id="22535"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011988" y="4229100"/>
            <a:ext cx="1547812" cy="365125"/>
          </a:xfrm>
          <a:prstGeom prst="rect">
            <a:avLst/>
          </a:prstGeom>
          <a:noFill/>
          <a:ln w="9525">
            <a:noFill/>
            <a:miter lim="800000"/>
            <a:headEnd/>
            <a:tailEnd/>
          </a:ln>
        </p:spPr>
      </p:pic>
      <p:pic>
        <p:nvPicPr>
          <p:cNvPr id="22536" name="Picture 10"/>
          <p:cNvPicPr>
            <a:picLocks noChangeAspect="1" noChangeArrowheads="1"/>
          </p:cNvPicPr>
          <p:nvPr/>
        </p:nvPicPr>
        <p:blipFill>
          <a:blip r:embed="rId5"/>
          <a:srcRect/>
          <a:stretch>
            <a:fillRect/>
          </a:stretch>
        </p:blipFill>
        <p:spPr bwMode="auto">
          <a:xfrm>
            <a:off x="5184775" y="2792413"/>
            <a:ext cx="1487488" cy="579437"/>
          </a:xfrm>
          <a:prstGeom prst="rect">
            <a:avLst/>
          </a:prstGeom>
          <a:noFill/>
          <a:ln w="9525">
            <a:noFill/>
            <a:miter lim="800000"/>
            <a:headEnd/>
            <a:tailEnd/>
          </a:ln>
        </p:spPr>
      </p:pic>
      <p:pic>
        <p:nvPicPr>
          <p:cNvPr id="22537" name="Picture 3"/>
          <p:cNvPicPr>
            <a:picLocks noChangeArrowheads="1"/>
          </p:cNvPicPr>
          <p:nvPr/>
        </p:nvPicPr>
        <p:blipFill>
          <a:blip r:embed="rId6"/>
          <a:srcRect/>
          <a:stretch>
            <a:fillRect/>
          </a:stretch>
        </p:blipFill>
        <p:spPr bwMode="auto">
          <a:xfrm>
            <a:off x="6894513" y="2962275"/>
            <a:ext cx="1779587" cy="212725"/>
          </a:xfrm>
          <a:prstGeom prst="rect">
            <a:avLst/>
          </a:prstGeom>
          <a:noFill/>
          <a:ln w="9525">
            <a:noFill/>
            <a:miter lim="800000"/>
            <a:headEnd/>
            <a:tailEnd/>
          </a:ln>
        </p:spPr>
      </p:pic>
      <p:pic>
        <p:nvPicPr>
          <p:cNvPr id="22538" name="Picture 2"/>
          <p:cNvPicPr>
            <a:picLocks noChangeAspect="1" noChangeArrowheads="1"/>
          </p:cNvPicPr>
          <p:nvPr/>
        </p:nvPicPr>
        <p:blipFill>
          <a:blip r:embed="rId7"/>
          <a:srcRect/>
          <a:stretch>
            <a:fillRect/>
          </a:stretch>
        </p:blipFill>
        <p:spPr bwMode="auto">
          <a:xfrm>
            <a:off x="5403850" y="3511550"/>
            <a:ext cx="1042988" cy="490538"/>
          </a:xfrm>
          <a:prstGeom prst="rect">
            <a:avLst/>
          </a:prstGeom>
          <a:noFill/>
          <a:ln w="9525">
            <a:noFill/>
            <a:miter lim="800000"/>
            <a:headEnd/>
            <a:tailEnd/>
          </a:ln>
        </p:spPr>
      </p:pic>
      <p:pic>
        <p:nvPicPr>
          <p:cNvPr id="22539" name="Picture 2"/>
          <p:cNvPicPr>
            <a:picLocks noChangeAspect="1"/>
          </p:cNvPicPr>
          <p:nvPr/>
        </p:nvPicPr>
        <p:blipFill>
          <a:blip r:embed="rId8"/>
          <a:srcRect/>
          <a:stretch>
            <a:fillRect/>
          </a:stretch>
        </p:blipFill>
        <p:spPr bwMode="auto">
          <a:xfrm>
            <a:off x="5241925" y="1457325"/>
            <a:ext cx="1487488" cy="323850"/>
          </a:xfrm>
          <a:prstGeom prst="rect">
            <a:avLst/>
          </a:prstGeom>
          <a:noFill/>
          <a:ln w="9525">
            <a:noFill/>
            <a:miter lim="800000"/>
            <a:headEnd/>
            <a:tailEnd/>
          </a:ln>
        </p:spPr>
      </p:pic>
      <p:pic>
        <p:nvPicPr>
          <p:cNvPr id="22540" name="Picture 3"/>
          <p:cNvPicPr>
            <a:picLocks noChangeAspect="1"/>
          </p:cNvPicPr>
          <p:nvPr/>
        </p:nvPicPr>
        <p:blipFill>
          <a:blip r:embed="rId9"/>
          <a:srcRect t="23286" b="33392"/>
          <a:stretch>
            <a:fillRect/>
          </a:stretch>
        </p:blipFill>
        <p:spPr bwMode="auto">
          <a:xfrm>
            <a:off x="7075488" y="1308100"/>
            <a:ext cx="1500187" cy="427038"/>
          </a:xfrm>
          <a:prstGeom prst="rect">
            <a:avLst/>
          </a:prstGeom>
          <a:noFill/>
          <a:ln w="9525">
            <a:noFill/>
            <a:miter lim="800000"/>
            <a:headEnd/>
            <a:tailEnd/>
          </a:ln>
        </p:spPr>
      </p:pic>
      <p:pic>
        <p:nvPicPr>
          <p:cNvPr id="22541" name="Picture 4"/>
          <p:cNvPicPr>
            <a:picLocks noChangeAspect="1"/>
          </p:cNvPicPr>
          <p:nvPr/>
        </p:nvPicPr>
        <p:blipFill>
          <a:blip r:embed="rId10"/>
          <a:srcRect/>
          <a:stretch>
            <a:fillRect/>
          </a:stretch>
        </p:blipFill>
        <p:spPr bwMode="auto">
          <a:xfrm>
            <a:off x="5207000" y="2098675"/>
            <a:ext cx="1600200" cy="457200"/>
          </a:xfrm>
          <a:prstGeom prst="rect">
            <a:avLst/>
          </a:prstGeom>
          <a:noFill/>
          <a:ln w="9525">
            <a:noFill/>
            <a:miter lim="800000"/>
            <a:headEnd/>
            <a:tailEnd/>
          </a:ln>
        </p:spPr>
      </p:pic>
      <p:pic>
        <p:nvPicPr>
          <p:cNvPr id="22542" name="Picture 5"/>
          <p:cNvPicPr>
            <a:picLocks noChangeAspect="1"/>
          </p:cNvPicPr>
          <p:nvPr/>
        </p:nvPicPr>
        <p:blipFill>
          <a:blip r:embed="rId11"/>
          <a:srcRect/>
          <a:stretch>
            <a:fillRect/>
          </a:stretch>
        </p:blipFill>
        <p:spPr bwMode="auto">
          <a:xfrm>
            <a:off x="5129213" y="4213225"/>
            <a:ext cx="1460500" cy="395288"/>
          </a:xfrm>
          <a:prstGeom prst="rect">
            <a:avLst/>
          </a:prstGeom>
          <a:noFill/>
          <a:ln w="9525">
            <a:noFill/>
            <a:miter lim="800000"/>
            <a:headEnd/>
            <a:tailEnd/>
          </a:ln>
        </p:spPr>
      </p:pic>
      <p:pic>
        <p:nvPicPr>
          <p:cNvPr id="22543" name="Picture 6"/>
          <p:cNvPicPr>
            <a:picLocks noChangeAspect="1"/>
          </p:cNvPicPr>
          <p:nvPr/>
        </p:nvPicPr>
        <p:blipFill>
          <a:blip r:embed="rId12"/>
          <a:srcRect t="34093" b="32916"/>
          <a:stretch>
            <a:fillRect/>
          </a:stretch>
        </p:blipFill>
        <p:spPr bwMode="auto">
          <a:xfrm>
            <a:off x="5181600" y="5029200"/>
            <a:ext cx="1441450" cy="476250"/>
          </a:xfrm>
          <a:prstGeom prst="rect">
            <a:avLst/>
          </a:prstGeom>
          <a:noFill/>
          <a:ln w="9525">
            <a:noFill/>
            <a:miter lim="800000"/>
            <a:headEnd/>
            <a:tailEnd/>
          </a:ln>
        </p:spPr>
      </p:pic>
      <p:pic>
        <p:nvPicPr>
          <p:cNvPr id="22544" name="Picture 7"/>
          <p:cNvPicPr>
            <a:picLocks noChangeAspect="1"/>
          </p:cNvPicPr>
          <p:nvPr/>
        </p:nvPicPr>
        <p:blipFill>
          <a:blip r:embed="rId13"/>
          <a:srcRect/>
          <a:stretch>
            <a:fillRect/>
          </a:stretch>
        </p:blipFill>
        <p:spPr bwMode="auto">
          <a:xfrm>
            <a:off x="7229475" y="3492500"/>
            <a:ext cx="1019175" cy="530225"/>
          </a:xfrm>
          <a:prstGeom prst="rect">
            <a:avLst/>
          </a:prstGeom>
          <a:noFill/>
          <a:ln w="9525">
            <a:noFill/>
            <a:miter lim="800000"/>
            <a:headEnd/>
            <a:tailEnd/>
          </a:ln>
        </p:spPr>
      </p:pic>
      <p:pic>
        <p:nvPicPr>
          <p:cNvPr id="22545" name="Picture 8"/>
          <p:cNvPicPr>
            <a:picLocks noChangeAspect="1"/>
          </p:cNvPicPr>
          <p:nvPr/>
        </p:nvPicPr>
        <p:blipFill>
          <a:blip r:embed="rId14"/>
          <a:srcRect l="12723" t="9897" r="10275" b="8940"/>
          <a:stretch>
            <a:fillRect/>
          </a:stretch>
        </p:blipFill>
        <p:spPr bwMode="auto">
          <a:xfrm>
            <a:off x="7450138" y="4824413"/>
            <a:ext cx="522287" cy="7302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bwMode="gray"/>
        <p:txBody>
          <a:bodyPr/>
          <a:lstStyle/>
          <a:p>
            <a:r>
              <a:rPr lang="en-US" smtClean="0"/>
              <a:t>Waves Of Change In IT</a:t>
            </a:r>
          </a:p>
        </p:txBody>
      </p:sp>
      <p:sp>
        <p:nvSpPr>
          <p:cNvPr id="5" name=" 3"/>
          <p:cNvSpPr/>
          <p:nvPr/>
        </p:nvSpPr>
        <p:spPr bwMode="gray">
          <a:xfrm>
            <a:off x="366720" y="559376"/>
            <a:ext cx="8539775" cy="5230903"/>
          </a:xfrm>
          <a:prstGeom prst="swooshArrow">
            <a:avLst>
              <a:gd name="adj1" fmla="val 25000"/>
              <a:gd name="adj2" fmla="val 25000"/>
            </a:avLst>
          </a:prstGeom>
          <a:gradFill flip="none" rotWithShape="1">
            <a:gsLst>
              <a:gs pos="0">
                <a:schemeClr val="tx2">
                  <a:lumMod val="20000"/>
                  <a:lumOff val="80000"/>
                </a:schemeClr>
              </a:gs>
              <a:gs pos="80000">
                <a:schemeClr val="accent1">
                  <a:shade val="93000"/>
                  <a:satMod val="130000"/>
                </a:schemeClr>
              </a:gs>
              <a:gs pos="100000">
                <a:schemeClr val="tx2"/>
              </a:gs>
            </a:gsLst>
            <a:lin ang="16200000" scaled="0"/>
            <a:tileRect/>
          </a:gradFill>
          <a:ln/>
          <a:effectLst>
            <a:outerShdw blurRad="76200" dir="18900000" sy="23000" kx="-1200000" algn="bl"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sp>
      <p:grpSp>
        <p:nvGrpSpPr>
          <p:cNvPr id="2" name="Group 23"/>
          <p:cNvGrpSpPr>
            <a:grpSpLocks/>
          </p:cNvGrpSpPr>
          <p:nvPr/>
        </p:nvGrpSpPr>
        <p:grpSpPr bwMode="auto">
          <a:xfrm>
            <a:off x="6850063" y="1244600"/>
            <a:ext cx="1928812" cy="2381250"/>
            <a:chOff x="6849285" y="933676"/>
            <a:chExt cx="1929130" cy="1785594"/>
          </a:xfrm>
        </p:grpSpPr>
        <p:pic>
          <p:nvPicPr>
            <p:cNvPr id="8" name="Picture 27" descr="ICON_Cloud_Q308"/>
            <p:cNvPicPr>
              <a:picLocks noChangeAspect="1" noChangeArrowheads="1"/>
            </p:cNvPicPr>
            <p:nvPr/>
          </p:nvPicPr>
          <p:blipFill>
            <a:blip r:embed="rId3"/>
            <a:srcRect/>
            <a:stretch>
              <a:fillRect/>
            </a:stretch>
          </p:blipFill>
          <p:spPr bwMode="gray">
            <a:xfrm>
              <a:off x="6849285" y="933676"/>
              <a:ext cx="1929130" cy="920176"/>
            </a:xfrm>
            <a:prstGeom prst="rect">
              <a:avLst/>
            </a:prstGeom>
            <a:noFill/>
            <a:ln w="9525">
              <a:noFill/>
              <a:miter lim="800000"/>
              <a:headEnd/>
              <a:tailEnd/>
            </a:ln>
            <a:effectLst>
              <a:outerShdw blurRad="152400" dist="63500" dir="5400000" sx="90000" sy="-19000" rotWithShape="0">
                <a:prstClr val="black">
                  <a:alpha val="15000"/>
                </a:prstClr>
              </a:outerShdw>
            </a:effectLst>
          </p:spPr>
        </p:pic>
        <p:sp>
          <p:nvSpPr>
            <p:cNvPr id="13" name="Rectangle 12"/>
            <p:cNvSpPr/>
            <p:nvPr/>
          </p:nvSpPr>
          <p:spPr bwMode="gray">
            <a:xfrm>
              <a:off x="7073159" y="2394292"/>
              <a:ext cx="1475031" cy="32497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64494" tIns="0" rIns="0" bIns="0" spcCol="1270"/>
            <a:lstStyle/>
            <a:p>
              <a:pPr algn="ctr" defTabSz="1066792">
                <a:lnSpc>
                  <a:spcPct val="90000"/>
                </a:lnSpc>
                <a:spcAft>
                  <a:spcPct val="35000"/>
                </a:spcAft>
                <a:defRPr/>
              </a:pPr>
              <a:r>
                <a:rPr lang="en-US" sz="1600" dirty="0">
                  <a:solidFill>
                    <a:srgbClr val="007DC3"/>
                  </a:solidFill>
                </a:rPr>
                <a:t>Cloud</a:t>
              </a:r>
              <a:br>
                <a:rPr lang="en-US" sz="1600" dirty="0">
                  <a:solidFill>
                    <a:srgbClr val="007DC3"/>
                  </a:solidFill>
                </a:rPr>
              </a:br>
              <a:r>
                <a:rPr lang="en-US" sz="1600" dirty="0">
                  <a:solidFill>
                    <a:srgbClr val="007DC3"/>
                  </a:solidFill>
                </a:rPr>
                <a:t>Computing</a:t>
              </a:r>
            </a:p>
          </p:txBody>
        </p:sp>
      </p:grpSp>
      <p:grpSp>
        <p:nvGrpSpPr>
          <p:cNvPr id="3" name="Group 20"/>
          <p:cNvGrpSpPr>
            <a:grpSpLocks/>
          </p:cNvGrpSpPr>
          <p:nvPr/>
        </p:nvGrpSpPr>
        <p:grpSpPr bwMode="auto">
          <a:xfrm>
            <a:off x="1936750" y="3287713"/>
            <a:ext cx="3027363" cy="1600200"/>
            <a:chOff x="1794338" y="2599757"/>
            <a:chExt cx="2866995" cy="1077130"/>
          </a:xfrm>
        </p:grpSpPr>
        <p:pic>
          <p:nvPicPr>
            <p:cNvPr id="24594" name="Picture 17"/>
            <p:cNvPicPr>
              <a:picLocks noChangeAspect="1"/>
            </p:cNvPicPr>
            <p:nvPr/>
          </p:nvPicPr>
          <p:blipFill>
            <a:blip r:embed="rId4">
              <a:clrChange>
                <a:clrFrom>
                  <a:srgbClr val="FFFFFF"/>
                </a:clrFrom>
                <a:clrTo>
                  <a:srgbClr val="FFFFFF">
                    <a:alpha val="0"/>
                  </a:srgbClr>
                </a:clrTo>
              </a:clrChange>
            </a:blip>
            <a:srcRect/>
            <a:stretch>
              <a:fillRect/>
            </a:stretch>
          </p:blipFill>
          <p:spPr bwMode="gray">
            <a:xfrm>
              <a:off x="1794338" y="2599757"/>
              <a:ext cx="609583" cy="600319"/>
            </a:xfrm>
            <a:prstGeom prst="rect">
              <a:avLst/>
            </a:prstGeom>
            <a:noFill/>
            <a:ln w="9525">
              <a:noFill/>
              <a:miter lim="800000"/>
              <a:headEnd/>
              <a:tailEnd/>
            </a:ln>
          </p:spPr>
        </p:pic>
        <p:sp>
          <p:nvSpPr>
            <p:cNvPr id="19" name="Rectangle 18"/>
            <p:cNvSpPr/>
            <p:nvPr/>
          </p:nvSpPr>
          <p:spPr bwMode="gray">
            <a:xfrm>
              <a:off x="2057434" y="3183202"/>
              <a:ext cx="2603899" cy="4936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85681" tIns="0" rIns="0" bIns="0" spcCol="1270"/>
            <a:lstStyle/>
            <a:p>
              <a:pPr algn="ctr" defTabSz="1066792">
                <a:lnSpc>
                  <a:spcPct val="90000"/>
                </a:lnSpc>
                <a:spcAft>
                  <a:spcPct val="35000"/>
                </a:spcAft>
                <a:defRPr/>
              </a:pPr>
              <a:r>
                <a:rPr lang="en-US" sz="1600" dirty="0">
                  <a:solidFill>
                    <a:srgbClr val="007DC3"/>
                  </a:solidFill>
                </a:rPr>
                <a:t>Minicomputer</a:t>
              </a:r>
            </a:p>
          </p:txBody>
        </p:sp>
      </p:grpSp>
      <p:grpSp>
        <p:nvGrpSpPr>
          <p:cNvPr id="7" name="Group 29"/>
          <p:cNvGrpSpPr>
            <a:grpSpLocks/>
          </p:cNvGrpSpPr>
          <p:nvPr/>
        </p:nvGrpSpPr>
        <p:grpSpPr bwMode="auto">
          <a:xfrm>
            <a:off x="525463" y="3924300"/>
            <a:ext cx="3546475" cy="1636713"/>
            <a:chOff x="525270" y="2943313"/>
            <a:chExt cx="3546874" cy="1227053"/>
          </a:xfrm>
        </p:grpSpPr>
        <p:grpSp>
          <p:nvGrpSpPr>
            <p:cNvPr id="24590" name="Group 19"/>
            <p:cNvGrpSpPr>
              <a:grpSpLocks/>
            </p:cNvGrpSpPr>
            <p:nvPr/>
          </p:nvGrpSpPr>
          <p:grpSpPr bwMode="auto">
            <a:xfrm>
              <a:off x="525270" y="2943313"/>
              <a:ext cx="3546874" cy="1227053"/>
              <a:chOff x="525270" y="2943313"/>
              <a:chExt cx="3546874" cy="1227053"/>
            </a:xfrm>
          </p:grpSpPr>
          <p:pic>
            <p:nvPicPr>
              <p:cNvPr id="6" name="Picture 7" descr="ICON_Datacenter_wStorage_1up_Q408"/>
              <p:cNvPicPr>
                <a:picLocks noChangeAspect="1" noChangeArrowheads="1"/>
              </p:cNvPicPr>
              <p:nvPr/>
            </p:nvPicPr>
            <p:blipFill>
              <a:blip r:embed="rId5"/>
              <a:stretch>
                <a:fillRect/>
              </a:stretch>
            </p:blipFill>
            <p:spPr bwMode="gray">
              <a:xfrm>
                <a:off x="525270" y="2943313"/>
                <a:ext cx="630308" cy="930703"/>
              </a:xfrm>
              <a:prstGeom prst="rect">
                <a:avLst/>
              </a:prstGeom>
              <a:noFill/>
              <a:ln>
                <a:noFill/>
              </a:ln>
              <a:effectLst>
                <a:outerShdw blurRad="76200" dir="18900000" sy="23000" kx="-1200000" algn="bl" rotWithShape="0">
                  <a:prstClr val="black">
                    <a:alpha val="20000"/>
                  </a:prstClr>
                </a:outerShdw>
              </a:effectLst>
            </p:spPr>
          </p:pic>
          <p:sp>
            <p:nvSpPr>
              <p:cNvPr id="10" name="Rectangle 9"/>
              <p:cNvSpPr/>
              <p:nvPr/>
            </p:nvSpPr>
            <p:spPr bwMode="gray">
              <a:xfrm>
                <a:off x="1468351" y="3676450"/>
                <a:ext cx="2603793" cy="49391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85681" tIns="0" rIns="0" bIns="0" spcCol="1270"/>
              <a:lstStyle/>
              <a:p>
                <a:pPr algn="ctr" defTabSz="1066792">
                  <a:lnSpc>
                    <a:spcPct val="90000"/>
                  </a:lnSpc>
                  <a:spcAft>
                    <a:spcPct val="35000"/>
                  </a:spcAft>
                  <a:defRPr/>
                </a:pPr>
                <a:r>
                  <a:rPr lang="en-US" sz="1600" dirty="0">
                    <a:solidFill>
                      <a:srgbClr val="007DC3"/>
                    </a:solidFill>
                  </a:rPr>
                  <a:t>Mainframe</a:t>
                </a:r>
              </a:p>
            </p:txBody>
          </p:sp>
        </p:grpSp>
        <p:pic>
          <p:nvPicPr>
            <p:cNvPr id="31" name="Picture 7" descr="ICON_Datacenter_wStorage_1up_Q408"/>
            <p:cNvPicPr>
              <a:picLocks noChangeAspect="1" noChangeArrowheads="1"/>
            </p:cNvPicPr>
            <p:nvPr/>
          </p:nvPicPr>
          <p:blipFill>
            <a:blip r:embed="rId5"/>
            <a:stretch>
              <a:fillRect/>
            </a:stretch>
          </p:blipFill>
          <p:spPr bwMode="gray">
            <a:xfrm>
              <a:off x="863445" y="3137309"/>
              <a:ext cx="630309" cy="930703"/>
            </a:xfrm>
            <a:prstGeom prst="rect">
              <a:avLst/>
            </a:prstGeom>
            <a:noFill/>
            <a:ln>
              <a:noFill/>
            </a:ln>
            <a:effectLst>
              <a:outerShdw blurRad="76200" dir="18900000" sy="23000" kx="-1200000" algn="bl" rotWithShape="0">
                <a:prstClr val="black">
                  <a:alpha val="20000"/>
                </a:prstClr>
              </a:outerShdw>
            </a:effectLst>
          </p:spPr>
        </p:pic>
      </p:grpSp>
      <p:grpSp>
        <p:nvGrpSpPr>
          <p:cNvPr id="14" name="Group 31"/>
          <p:cNvGrpSpPr>
            <a:grpSpLocks/>
          </p:cNvGrpSpPr>
          <p:nvPr/>
        </p:nvGrpSpPr>
        <p:grpSpPr bwMode="auto">
          <a:xfrm>
            <a:off x="3090863" y="2316163"/>
            <a:ext cx="2230437" cy="1957387"/>
            <a:chOff x="3090088" y="1736672"/>
            <a:chExt cx="2230803" cy="1468755"/>
          </a:xfrm>
        </p:grpSpPr>
        <p:sp>
          <p:nvSpPr>
            <p:cNvPr id="11" name="Rectangle 10"/>
            <p:cNvSpPr/>
            <p:nvPr/>
          </p:nvSpPr>
          <p:spPr bwMode="gray">
            <a:xfrm>
              <a:off x="3564828" y="2639605"/>
              <a:ext cx="1756063" cy="5658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49011" tIns="0" rIns="0" bIns="0" spcCol="1270"/>
            <a:lstStyle/>
            <a:p>
              <a:pPr algn="ctr" defTabSz="1066792">
                <a:lnSpc>
                  <a:spcPct val="90000"/>
                </a:lnSpc>
                <a:spcAft>
                  <a:spcPct val="35000"/>
                </a:spcAft>
                <a:defRPr/>
              </a:pPr>
              <a:r>
                <a:rPr lang="en-US" sz="1600" dirty="0">
                  <a:solidFill>
                    <a:srgbClr val="007DC3"/>
                  </a:solidFill>
                </a:rPr>
                <a:t>PC/ </a:t>
              </a:r>
              <a:br>
                <a:rPr lang="en-US" sz="1600" dirty="0">
                  <a:solidFill>
                    <a:srgbClr val="007DC3"/>
                  </a:solidFill>
                </a:rPr>
              </a:br>
              <a:r>
                <a:rPr lang="en-US" sz="1600" dirty="0">
                  <a:solidFill>
                    <a:srgbClr val="007DC3"/>
                  </a:solidFill>
                </a:rPr>
                <a:t>Microprocessor</a:t>
              </a:r>
            </a:p>
          </p:txBody>
        </p:sp>
        <p:pic>
          <p:nvPicPr>
            <p:cNvPr id="23" name="Picture 22" descr="IBM_PC_5150.jpg"/>
            <p:cNvPicPr>
              <a:picLocks noChangeAspect="1"/>
            </p:cNvPicPr>
            <p:nvPr/>
          </p:nvPicPr>
          <p:blipFill>
            <a:blip r:embed="rId6">
              <a:clrChange>
                <a:clrFrom>
                  <a:srgbClr val="FFFFFF"/>
                </a:clrFrom>
                <a:clrTo>
                  <a:srgbClr val="FFFFFF">
                    <a:alpha val="0"/>
                  </a:srgbClr>
                </a:clrTo>
              </a:clrChange>
            </a:blip>
            <a:stretch>
              <a:fillRect/>
            </a:stretch>
          </p:blipFill>
          <p:spPr bwMode="gray">
            <a:xfrm>
              <a:off x="3090088" y="1736672"/>
              <a:ext cx="1387703" cy="749267"/>
            </a:xfrm>
            <a:prstGeom prst="rect">
              <a:avLst/>
            </a:prstGeom>
            <a:ln>
              <a:noFill/>
            </a:ln>
            <a:effectLst>
              <a:outerShdw blurRad="292100" dist="139700" dir="2700000" algn="tl" rotWithShape="0">
                <a:srgbClr val="333333">
                  <a:alpha val="65000"/>
                </a:srgbClr>
              </a:outerShdw>
            </a:effectLst>
          </p:spPr>
        </p:pic>
      </p:grpSp>
      <p:grpSp>
        <p:nvGrpSpPr>
          <p:cNvPr id="15" name="Group 32"/>
          <p:cNvGrpSpPr>
            <a:grpSpLocks/>
          </p:cNvGrpSpPr>
          <p:nvPr/>
        </p:nvGrpSpPr>
        <p:grpSpPr bwMode="auto">
          <a:xfrm>
            <a:off x="4457700" y="1382713"/>
            <a:ext cx="2503488" cy="2155825"/>
            <a:chOff x="4457697" y="1037461"/>
            <a:chExt cx="2503486" cy="1616480"/>
          </a:xfrm>
        </p:grpSpPr>
        <p:sp>
          <p:nvSpPr>
            <p:cNvPr id="12" name="Rectangle 11"/>
            <p:cNvSpPr/>
            <p:nvPr/>
          </p:nvSpPr>
          <p:spPr bwMode="gray">
            <a:xfrm>
              <a:off x="5059360" y="2368260"/>
              <a:ext cx="1901823" cy="2856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97439" tIns="0" rIns="0" bIns="0" spcCol="1270"/>
            <a:lstStyle/>
            <a:p>
              <a:pPr algn="ctr" defTabSz="1066792">
                <a:lnSpc>
                  <a:spcPct val="90000"/>
                </a:lnSpc>
                <a:spcAft>
                  <a:spcPct val="35000"/>
                </a:spcAft>
                <a:defRPr/>
              </a:pPr>
              <a:r>
                <a:rPr lang="en-US" sz="1600" dirty="0">
                  <a:solidFill>
                    <a:srgbClr val="007DC3"/>
                  </a:solidFill>
                </a:rPr>
                <a:t>Networked/ Distributed</a:t>
              </a:r>
              <a:br>
                <a:rPr lang="en-US" sz="1600" dirty="0">
                  <a:solidFill>
                    <a:srgbClr val="007DC3"/>
                  </a:solidFill>
                </a:rPr>
              </a:br>
              <a:r>
                <a:rPr lang="en-US" sz="1600" dirty="0">
                  <a:solidFill>
                    <a:srgbClr val="007DC3"/>
                  </a:solidFill>
                </a:rPr>
                <a:t>Computing</a:t>
              </a:r>
            </a:p>
          </p:txBody>
        </p:sp>
        <p:pic>
          <p:nvPicPr>
            <p:cNvPr id="24587" name="Picture 25" descr="network.gif"/>
            <p:cNvPicPr>
              <a:picLocks noChangeAspect="1"/>
            </p:cNvPicPr>
            <p:nvPr/>
          </p:nvPicPr>
          <p:blipFill>
            <a:blip r:embed="rId7"/>
            <a:srcRect/>
            <a:stretch>
              <a:fillRect/>
            </a:stretch>
          </p:blipFill>
          <p:spPr bwMode="gray">
            <a:xfrm>
              <a:off x="4457697" y="1037461"/>
              <a:ext cx="2195830" cy="1265492"/>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2"/>
          <p:cNvGrpSpPr>
            <a:grpSpLocks/>
          </p:cNvGrpSpPr>
          <p:nvPr/>
        </p:nvGrpSpPr>
        <p:grpSpPr bwMode="auto">
          <a:xfrm>
            <a:off x="0" y="1895475"/>
            <a:ext cx="9144000" cy="3376613"/>
            <a:chOff x="0" y="2842415"/>
            <a:chExt cx="18288000" cy="5064569"/>
          </a:xfrm>
        </p:grpSpPr>
        <p:grpSp>
          <p:nvGrpSpPr>
            <p:cNvPr id="26627" name="Group 135"/>
            <p:cNvGrpSpPr>
              <a:grpSpLocks/>
            </p:cNvGrpSpPr>
            <p:nvPr/>
          </p:nvGrpSpPr>
          <p:grpSpPr bwMode="auto">
            <a:xfrm>
              <a:off x="4565193" y="4898876"/>
              <a:ext cx="8743096" cy="881799"/>
              <a:chOff x="4058346" y="4354556"/>
              <a:chExt cx="7772400" cy="783821"/>
            </a:xfrm>
          </p:grpSpPr>
          <p:sp>
            <p:nvSpPr>
              <p:cNvPr id="137" name="Pentagon 136"/>
              <p:cNvSpPr/>
              <p:nvPr/>
            </p:nvSpPr>
            <p:spPr>
              <a:xfrm>
                <a:off x="4058346" y="4354556"/>
                <a:ext cx="7772400" cy="783821"/>
              </a:xfrm>
              <a:prstGeom prst="homePlate">
                <a:avLst/>
              </a:prstGeom>
              <a:gradFill flip="none" rotWithShape="1">
                <a:gsLst>
                  <a:gs pos="64000">
                    <a:schemeClr val="accent4">
                      <a:alpha val="50000"/>
                    </a:schemeClr>
                  </a:gs>
                  <a:gs pos="100000">
                    <a:schemeClr val="accent4">
                      <a:alpha val="70000"/>
                    </a:schemeClr>
                  </a:gs>
                  <a:gs pos="0">
                    <a:schemeClr val="accent4">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0945" tIns="30472" rIns="60945" bIns="30472" anchor="ctr"/>
              <a:lstStyle/>
              <a:p>
                <a:pPr algn="ctr">
                  <a:spcAft>
                    <a:spcPct val="40000"/>
                  </a:spcAft>
                  <a:defRPr/>
                </a:pPr>
                <a:endParaRPr lang="en-US"/>
              </a:p>
            </p:txBody>
          </p:sp>
          <p:sp>
            <p:nvSpPr>
              <p:cNvPr id="138" name="Rectangle 137"/>
              <p:cNvSpPr/>
              <p:nvPr/>
            </p:nvSpPr>
            <p:spPr>
              <a:xfrm>
                <a:off x="6096595" y="4454741"/>
                <a:ext cx="3697472" cy="533363"/>
              </a:xfrm>
              <a:prstGeom prst="rect">
                <a:avLst/>
              </a:prstGeom>
            </p:spPr>
            <p:txBody>
              <a:bodyPr wrap="none">
                <a:spAutoFit/>
              </a:bodyPr>
              <a:lstStyle/>
              <a:p>
                <a:pPr algn="ctr" defTabSz="914323">
                  <a:spcAft>
                    <a:spcPct val="40000"/>
                  </a:spcAft>
                  <a:defRPr/>
                </a:pPr>
                <a:r>
                  <a:rPr lang="en-US" sz="2000" b="1" cap="all" dirty="0">
                    <a:solidFill>
                      <a:schemeClr val="tx2"/>
                    </a:solidFill>
                    <a:latin typeface="Arial" pitchFamily="34" charset="0"/>
                    <a:cs typeface="Arial" pitchFamily="34" charset="0"/>
                  </a:rPr>
                  <a:t>Applications</a:t>
                </a:r>
              </a:p>
            </p:txBody>
          </p:sp>
        </p:grpSp>
        <p:grpSp>
          <p:nvGrpSpPr>
            <p:cNvPr id="26628" name="Group 138"/>
            <p:cNvGrpSpPr>
              <a:grpSpLocks/>
            </p:cNvGrpSpPr>
            <p:nvPr/>
          </p:nvGrpSpPr>
          <p:grpSpPr bwMode="auto">
            <a:xfrm>
              <a:off x="13394005" y="2842415"/>
              <a:ext cx="3599205" cy="1533969"/>
              <a:chOff x="11906946" y="2526591"/>
              <a:chExt cx="3199606" cy="1363528"/>
            </a:xfrm>
          </p:grpSpPr>
          <p:grpSp>
            <p:nvGrpSpPr>
              <p:cNvPr id="26720" name="Group 139"/>
              <p:cNvGrpSpPr>
                <a:grpSpLocks/>
              </p:cNvGrpSpPr>
              <p:nvPr/>
            </p:nvGrpSpPr>
            <p:grpSpPr bwMode="auto">
              <a:xfrm>
                <a:off x="11906946" y="2526591"/>
                <a:ext cx="1363663" cy="1363528"/>
                <a:chOff x="1253646" y="4800600"/>
                <a:chExt cx="1022381" cy="1022646"/>
              </a:xfrm>
            </p:grpSpPr>
            <p:sp>
              <p:nvSpPr>
                <p:cNvPr id="150" name="Oval 149"/>
                <p:cNvSpPr/>
                <p:nvPr/>
              </p:nvSpPr>
              <p:spPr bwMode="gray">
                <a:xfrm>
                  <a:off x="1253646" y="4800600"/>
                  <a:ext cx="1022381" cy="1022646"/>
                </a:xfrm>
                <a:prstGeom prst="ellipse">
                  <a:avLst/>
                </a:prstGeom>
                <a:gradFill flip="none" rotWithShape="1">
                  <a:gsLst>
                    <a:gs pos="20000">
                      <a:schemeClr val="accent5">
                        <a:lumMod val="75000"/>
                      </a:schemeClr>
                    </a:gs>
                    <a:gs pos="50000">
                      <a:schemeClr val="accent5"/>
                    </a:gs>
                    <a:gs pos="80000">
                      <a:schemeClr val="accent5">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algn="ctr" defTabSz="511993">
                    <a:spcAft>
                      <a:spcPct val="40000"/>
                    </a:spcAft>
                    <a:defRPr/>
                  </a:pPr>
                  <a:endParaRPr lang="en-US" sz="1000" kern="0" cap="all" dirty="0">
                    <a:solidFill>
                      <a:srgbClr val="FFFFFF"/>
                    </a:solidFill>
                    <a:cs typeface="+mn-cs"/>
                  </a:endParaRPr>
                </a:p>
              </p:txBody>
            </p:sp>
            <p:sp>
              <p:nvSpPr>
                <p:cNvPr id="151" name="Oval 150"/>
                <p:cNvSpPr>
                  <a:spLocks noChangeAspect="1"/>
                </p:cNvSpPr>
                <p:nvPr/>
              </p:nvSpPr>
              <p:spPr bwMode="gray">
                <a:xfrm>
                  <a:off x="1291620" y="4838583"/>
                  <a:ext cx="946433" cy="946679"/>
                </a:xfrm>
                <a:prstGeom prst="ellipse">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algn="ctr" defTabSz="511993">
                    <a:spcAft>
                      <a:spcPct val="40000"/>
                    </a:spcAft>
                    <a:defRPr/>
                  </a:pPr>
                  <a:endParaRPr lang="en-US" sz="1000" kern="0" cap="all" dirty="0">
                    <a:solidFill>
                      <a:srgbClr val="FFFFFF"/>
                    </a:solidFill>
                    <a:cs typeface="+mn-cs"/>
                  </a:endParaRPr>
                </a:p>
              </p:txBody>
            </p:sp>
          </p:grpSp>
          <p:sp>
            <p:nvSpPr>
              <p:cNvPr id="26721" name="Rectangle 140"/>
              <p:cNvSpPr>
                <a:spLocks noChangeArrowheads="1"/>
              </p:cNvSpPr>
              <p:nvPr/>
            </p:nvSpPr>
            <p:spPr bwMode="auto">
              <a:xfrm>
                <a:off x="13336095" y="2683164"/>
                <a:ext cx="1770457" cy="943848"/>
              </a:xfrm>
              <a:prstGeom prst="rect">
                <a:avLst/>
              </a:prstGeom>
              <a:noFill/>
              <a:ln w="9525">
                <a:noFill/>
                <a:miter lim="800000"/>
                <a:headEnd/>
                <a:tailEnd/>
              </a:ln>
            </p:spPr>
            <p:txBody>
              <a:bodyPr wrap="none">
                <a:spAutoFit/>
              </a:bodyPr>
              <a:lstStyle/>
              <a:p>
                <a:pPr algn="ctr" defTabSz="1023938">
                  <a:spcAft>
                    <a:spcPct val="40000"/>
                  </a:spcAft>
                </a:pPr>
                <a:r>
                  <a:rPr lang="en-US" sz="2000" b="1">
                    <a:solidFill>
                      <a:schemeClr val="tx2"/>
                    </a:solidFill>
                  </a:rPr>
                  <a:t>Mobile</a:t>
                </a:r>
                <a:br>
                  <a:rPr lang="en-US" sz="2000" b="1">
                    <a:solidFill>
                      <a:schemeClr val="tx2"/>
                    </a:solidFill>
                  </a:rPr>
                </a:br>
                <a:r>
                  <a:rPr lang="en-US" sz="2000" b="1">
                    <a:solidFill>
                      <a:schemeClr val="tx2"/>
                    </a:solidFill>
                  </a:rPr>
                  <a:t>Users</a:t>
                </a:r>
              </a:p>
            </p:txBody>
          </p:sp>
          <p:grpSp>
            <p:nvGrpSpPr>
              <p:cNvPr id="6" name="Group 5"/>
              <p:cNvGrpSpPr>
                <a:grpSpLocks noChangeAspect="1"/>
              </p:cNvGrpSpPr>
              <p:nvPr/>
            </p:nvGrpSpPr>
            <p:grpSpPr bwMode="gray">
              <a:xfrm>
                <a:off x="12188137" y="2842768"/>
                <a:ext cx="801280" cy="731175"/>
                <a:chOff x="533" y="1536"/>
                <a:chExt cx="881" cy="804"/>
              </a:xfrm>
              <a:solidFill>
                <a:schemeClr val="bg1"/>
              </a:solidFill>
            </p:grpSpPr>
            <p:sp>
              <p:nvSpPr>
                <p:cNvPr id="143" name="Oval 6"/>
                <p:cNvSpPr>
                  <a:spLocks noChangeArrowheads="1"/>
                </p:cNvSpPr>
                <p:nvPr/>
              </p:nvSpPr>
              <p:spPr bwMode="gray">
                <a:xfrm>
                  <a:off x="846" y="1581"/>
                  <a:ext cx="231" cy="229"/>
                </a:xfrm>
                <a:prstGeom prst="ellipse">
                  <a:avLst/>
                </a:prstGeom>
                <a:grpFill/>
                <a:ln>
                  <a:noFill/>
                </a:ln>
                <a:extLst/>
              </p:spPr>
              <p:txBody>
                <a:bodyPr/>
                <a:lstStyle/>
                <a:p>
                  <a:pPr algn="ctr">
                    <a:spcAft>
                      <a:spcPct val="40000"/>
                    </a:spcAft>
                    <a:defRPr/>
                  </a:pPr>
                  <a:endParaRPr lang="en-US">
                    <a:cs typeface="+mn-cs"/>
                  </a:endParaRPr>
                </a:p>
              </p:txBody>
            </p:sp>
            <p:sp>
              <p:nvSpPr>
                <p:cNvPr id="144" name="Freeform 7"/>
                <p:cNvSpPr>
                  <a:spLocks/>
                </p:cNvSpPr>
                <p:nvPr/>
              </p:nvSpPr>
              <p:spPr bwMode="gray">
                <a:xfrm>
                  <a:off x="798" y="1834"/>
                  <a:ext cx="327" cy="506"/>
                </a:xfrm>
                <a:custGeom>
                  <a:avLst/>
                  <a:gdLst>
                    <a:gd name="T0" fmla="*/ 81 w 109"/>
                    <a:gd name="T1" fmla="*/ 0 h 168"/>
                    <a:gd name="T2" fmla="*/ 28 w 109"/>
                    <a:gd name="T3" fmla="*/ 0 h 168"/>
                    <a:gd name="T4" fmla="*/ 0 w 109"/>
                    <a:gd name="T5" fmla="*/ 27 h 168"/>
                    <a:gd name="T6" fmla="*/ 12 w 109"/>
                    <a:gd name="T7" fmla="*/ 140 h 168"/>
                    <a:gd name="T8" fmla="*/ 40 w 109"/>
                    <a:gd name="T9" fmla="*/ 168 h 168"/>
                    <a:gd name="T10" fmla="*/ 69 w 109"/>
                    <a:gd name="T11" fmla="*/ 168 h 168"/>
                    <a:gd name="T12" fmla="*/ 97 w 109"/>
                    <a:gd name="T13" fmla="*/ 140 h 168"/>
                    <a:gd name="T14" fmla="*/ 109 w 109"/>
                    <a:gd name="T15" fmla="*/ 27 h 168"/>
                    <a:gd name="T16" fmla="*/ 81 w 109"/>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68">
                      <a:moveTo>
                        <a:pt x="81" y="0"/>
                      </a:moveTo>
                      <a:cubicBezTo>
                        <a:pt x="28" y="0"/>
                        <a:pt x="28" y="0"/>
                        <a:pt x="28" y="0"/>
                      </a:cubicBezTo>
                      <a:cubicBezTo>
                        <a:pt x="12" y="0"/>
                        <a:pt x="0" y="12"/>
                        <a:pt x="0" y="27"/>
                      </a:cubicBezTo>
                      <a:cubicBezTo>
                        <a:pt x="12" y="140"/>
                        <a:pt x="12" y="140"/>
                        <a:pt x="12" y="140"/>
                      </a:cubicBezTo>
                      <a:cubicBezTo>
                        <a:pt x="12" y="156"/>
                        <a:pt x="24" y="168"/>
                        <a:pt x="40" y="168"/>
                      </a:cubicBezTo>
                      <a:cubicBezTo>
                        <a:pt x="69" y="168"/>
                        <a:pt x="69" y="168"/>
                        <a:pt x="69" y="168"/>
                      </a:cubicBezTo>
                      <a:cubicBezTo>
                        <a:pt x="85" y="168"/>
                        <a:pt x="97" y="156"/>
                        <a:pt x="97" y="140"/>
                      </a:cubicBezTo>
                      <a:cubicBezTo>
                        <a:pt x="109" y="27"/>
                        <a:pt x="109" y="27"/>
                        <a:pt x="109" y="27"/>
                      </a:cubicBezTo>
                      <a:cubicBezTo>
                        <a:pt x="109" y="12"/>
                        <a:pt x="97" y="0"/>
                        <a:pt x="81" y="0"/>
                      </a:cubicBezTo>
                      <a:close/>
                    </a:path>
                  </a:pathLst>
                </a:custGeom>
                <a:grpFill/>
                <a:ln>
                  <a:noFill/>
                </a:ln>
                <a:extLst/>
              </p:spPr>
              <p:txBody>
                <a:bodyPr/>
                <a:lstStyle/>
                <a:p>
                  <a:pPr algn="ctr">
                    <a:spcAft>
                      <a:spcPct val="40000"/>
                    </a:spcAft>
                    <a:defRPr/>
                  </a:pPr>
                  <a:endParaRPr lang="en-US">
                    <a:cs typeface="+mn-cs"/>
                  </a:endParaRPr>
                </a:p>
              </p:txBody>
            </p:sp>
            <p:sp>
              <p:nvSpPr>
                <p:cNvPr id="145" name="Oval 8"/>
                <p:cNvSpPr>
                  <a:spLocks noChangeArrowheads="1"/>
                </p:cNvSpPr>
                <p:nvPr/>
              </p:nvSpPr>
              <p:spPr bwMode="gray">
                <a:xfrm>
                  <a:off x="581" y="1536"/>
                  <a:ext cx="232" cy="232"/>
                </a:xfrm>
                <a:prstGeom prst="ellipse">
                  <a:avLst/>
                </a:prstGeom>
                <a:grpFill/>
                <a:ln>
                  <a:noFill/>
                </a:ln>
                <a:extLst/>
              </p:spPr>
              <p:txBody>
                <a:bodyPr/>
                <a:lstStyle/>
                <a:p>
                  <a:pPr algn="ctr">
                    <a:spcAft>
                      <a:spcPct val="40000"/>
                    </a:spcAft>
                    <a:defRPr/>
                  </a:pPr>
                  <a:endParaRPr lang="en-US">
                    <a:cs typeface="+mn-cs"/>
                  </a:endParaRPr>
                </a:p>
              </p:txBody>
            </p:sp>
            <p:sp>
              <p:nvSpPr>
                <p:cNvPr id="146" name="Oval 9"/>
                <p:cNvSpPr>
                  <a:spLocks noChangeArrowheads="1"/>
                </p:cNvSpPr>
                <p:nvPr/>
              </p:nvSpPr>
              <p:spPr bwMode="gray">
                <a:xfrm>
                  <a:off x="1134" y="1536"/>
                  <a:ext cx="229" cy="232"/>
                </a:xfrm>
                <a:prstGeom prst="ellipse">
                  <a:avLst/>
                </a:prstGeom>
                <a:grpFill/>
                <a:ln>
                  <a:noFill/>
                </a:ln>
                <a:extLst/>
              </p:spPr>
              <p:txBody>
                <a:bodyPr/>
                <a:lstStyle/>
                <a:p>
                  <a:pPr algn="ctr">
                    <a:spcAft>
                      <a:spcPct val="40000"/>
                    </a:spcAft>
                    <a:defRPr/>
                  </a:pPr>
                  <a:endParaRPr lang="en-US">
                    <a:cs typeface="+mn-cs"/>
                  </a:endParaRPr>
                </a:p>
              </p:txBody>
            </p:sp>
            <p:sp>
              <p:nvSpPr>
                <p:cNvPr id="147" name="Freeform 10"/>
                <p:cNvSpPr>
                  <a:spLocks noEditPoints="1"/>
                </p:cNvSpPr>
                <p:nvPr/>
              </p:nvSpPr>
              <p:spPr bwMode="gray">
                <a:xfrm>
                  <a:off x="533" y="1789"/>
                  <a:ext cx="304" cy="509"/>
                </a:xfrm>
                <a:custGeom>
                  <a:avLst/>
                  <a:gdLst>
                    <a:gd name="T0" fmla="*/ 79 w 101"/>
                    <a:gd name="T1" fmla="*/ 43 h 169"/>
                    <a:gd name="T2" fmla="*/ 79 w 101"/>
                    <a:gd name="T3" fmla="*/ 42 h 169"/>
                    <a:gd name="T4" fmla="*/ 101 w 101"/>
                    <a:gd name="T5" fmla="*/ 9 h 169"/>
                    <a:gd name="T6" fmla="*/ 82 w 101"/>
                    <a:gd name="T7" fmla="*/ 0 h 169"/>
                    <a:gd name="T8" fmla="*/ 28 w 101"/>
                    <a:gd name="T9" fmla="*/ 0 h 169"/>
                    <a:gd name="T10" fmla="*/ 0 w 101"/>
                    <a:gd name="T11" fmla="*/ 28 h 169"/>
                    <a:gd name="T12" fmla="*/ 12 w 101"/>
                    <a:gd name="T13" fmla="*/ 141 h 169"/>
                    <a:gd name="T14" fmla="*/ 40 w 101"/>
                    <a:gd name="T15" fmla="*/ 169 h 169"/>
                    <a:gd name="T16" fmla="*/ 70 w 101"/>
                    <a:gd name="T17" fmla="*/ 169 h 169"/>
                    <a:gd name="T18" fmla="*/ 91 w 101"/>
                    <a:gd name="T19" fmla="*/ 158 h 169"/>
                    <a:gd name="T20" fmla="*/ 91 w 101"/>
                    <a:gd name="T21" fmla="*/ 156 h 169"/>
                    <a:gd name="T22" fmla="*/ 79 w 101"/>
                    <a:gd name="T23" fmla="*/ 43 h 169"/>
                    <a:gd name="T24" fmla="*/ 56 w 101"/>
                    <a:gd name="T25" fmla="*/ 101 h 169"/>
                    <a:gd name="T26" fmla="*/ 53 w 101"/>
                    <a:gd name="T27" fmla="*/ 101 h 169"/>
                    <a:gd name="T28" fmla="*/ 46 w 101"/>
                    <a:gd name="T29" fmla="*/ 94 h 169"/>
                    <a:gd name="T30" fmla="*/ 53 w 101"/>
                    <a:gd name="T31" fmla="*/ 27 h 169"/>
                    <a:gd name="T32" fmla="*/ 56 w 101"/>
                    <a:gd name="T33" fmla="*/ 27 h 169"/>
                    <a:gd name="T34" fmla="*/ 63 w 101"/>
                    <a:gd name="T35" fmla="*/ 94 h 169"/>
                    <a:gd name="T36" fmla="*/ 56 w 101"/>
                    <a:gd name="T37" fmla="*/ 101 h 169"/>
                    <a:gd name="T38" fmla="*/ 66 w 101"/>
                    <a:gd name="T39" fmla="*/ 12 h 169"/>
                    <a:gd name="T40" fmla="*/ 56 w 101"/>
                    <a:gd name="T41" fmla="*/ 22 h 169"/>
                    <a:gd name="T42" fmla="*/ 53 w 101"/>
                    <a:gd name="T43" fmla="*/ 22 h 169"/>
                    <a:gd name="T44" fmla="*/ 43 w 101"/>
                    <a:gd name="T45" fmla="*/ 12 h 169"/>
                    <a:gd name="T46" fmla="*/ 43 w 101"/>
                    <a:gd name="T47" fmla="*/ 9 h 169"/>
                    <a:gd name="T48" fmla="*/ 66 w 101"/>
                    <a:gd name="T49" fmla="*/ 9 h 169"/>
                    <a:gd name="T50" fmla="*/ 66 w 101"/>
                    <a:gd name="T51" fmla="*/ 1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1" h="169">
                      <a:moveTo>
                        <a:pt x="79" y="43"/>
                      </a:moveTo>
                      <a:cubicBezTo>
                        <a:pt x="79" y="42"/>
                        <a:pt x="79" y="42"/>
                        <a:pt x="79" y="42"/>
                      </a:cubicBezTo>
                      <a:cubicBezTo>
                        <a:pt x="79" y="27"/>
                        <a:pt x="88" y="14"/>
                        <a:pt x="101" y="9"/>
                      </a:cubicBezTo>
                      <a:cubicBezTo>
                        <a:pt x="96" y="4"/>
                        <a:pt x="89" y="0"/>
                        <a:pt x="82" y="0"/>
                      </a:cubicBezTo>
                      <a:cubicBezTo>
                        <a:pt x="28" y="0"/>
                        <a:pt x="28" y="0"/>
                        <a:pt x="28" y="0"/>
                      </a:cubicBezTo>
                      <a:cubicBezTo>
                        <a:pt x="12" y="0"/>
                        <a:pt x="0" y="13"/>
                        <a:pt x="0" y="28"/>
                      </a:cubicBezTo>
                      <a:cubicBezTo>
                        <a:pt x="12" y="141"/>
                        <a:pt x="12" y="141"/>
                        <a:pt x="12" y="141"/>
                      </a:cubicBezTo>
                      <a:cubicBezTo>
                        <a:pt x="12" y="156"/>
                        <a:pt x="24" y="169"/>
                        <a:pt x="40" y="169"/>
                      </a:cubicBezTo>
                      <a:cubicBezTo>
                        <a:pt x="70" y="169"/>
                        <a:pt x="70" y="169"/>
                        <a:pt x="70" y="169"/>
                      </a:cubicBezTo>
                      <a:cubicBezTo>
                        <a:pt x="78" y="169"/>
                        <a:pt x="86" y="165"/>
                        <a:pt x="91" y="158"/>
                      </a:cubicBezTo>
                      <a:cubicBezTo>
                        <a:pt x="91" y="157"/>
                        <a:pt x="91" y="157"/>
                        <a:pt x="91" y="156"/>
                      </a:cubicBezTo>
                      <a:lnTo>
                        <a:pt x="79" y="43"/>
                      </a:lnTo>
                      <a:close/>
                      <a:moveTo>
                        <a:pt x="56" y="101"/>
                      </a:moveTo>
                      <a:cubicBezTo>
                        <a:pt x="55" y="102"/>
                        <a:pt x="54" y="102"/>
                        <a:pt x="53" y="101"/>
                      </a:cubicBezTo>
                      <a:cubicBezTo>
                        <a:pt x="46" y="94"/>
                        <a:pt x="46" y="94"/>
                        <a:pt x="46" y="94"/>
                      </a:cubicBezTo>
                      <a:cubicBezTo>
                        <a:pt x="53" y="27"/>
                        <a:pt x="53" y="27"/>
                        <a:pt x="53" y="27"/>
                      </a:cubicBezTo>
                      <a:cubicBezTo>
                        <a:pt x="54" y="26"/>
                        <a:pt x="55" y="26"/>
                        <a:pt x="56" y="27"/>
                      </a:cubicBezTo>
                      <a:cubicBezTo>
                        <a:pt x="63" y="94"/>
                        <a:pt x="63" y="94"/>
                        <a:pt x="63" y="94"/>
                      </a:cubicBezTo>
                      <a:lnTo>
                        <a:pt x="56" y="101"/>
                      </a:lnTo>
                      <a:close/>
                      <a:moveTo>
                        <a:pt x="66" y="12"/>
                      </a:moveTo>
                      <a:cubicBezTo>
                        <a:pt x="56" y="22"/>
                        <a:pt x="56" y="22"/>
                        <a:pt x="56" y="22"/>
                      </a:cubicBezTo>
                      <a:cubicBezTo>
                        <a:pt x="55" y="23"/>
                        <a:pt x="54" y="23"/>
                        <a:pt x="53" y="22"/>
                      </a:cubicBezTo>
                      <a:cubicBezTo>
                        <a:pt x="43" y="12"/>
                        <a:pt x="43" y="12"/>
                        <a:pt x="43" y="12"/>
                      </a:cubicBezTo>
                      <a:cubicBezTo>
                        <a:pt x="42" y="11"/>
                        <a:pt x="42" y="10"/>
                        <a:pt x="43" y="9"/>
                      </a:cubicBezTo>
                      <a:cubicBezTo>
                        <a:pt x="66" y="9"/>
                        <a:pt x="66" y="9"/>
                        <a:pt x="66" y="9"/>
                      </a:cubicBezTo>
                      <a:cubicBezTo>
                        <a:pt x="67" y="10"/>
                        <a:pt x="67" y="11"/>
                        <a:pt x="66" y="12"/>
                      </a:cubicBezTo>
                      <a:close/>
                    </a:path>
                  </a:pathLst>
                </a:custGeom>
                <a:grpFill/>
                <a:ln>
                  <a:noFill/>
                </a:ln>
                <a:extLst/>
              </p:spPr>
              <p:txBody>
                <a:bodyPr/>
                <a:lstStyle/>
                <a:p>
                  <a:pPr algn="ctr">
                    <a:spcAft>
                      <a:spcPct val="40000"/>
                    </a:spcAft>
                    <a:defRPr/>
                  </a:pPr>
                  <a:endParaRPr lang="en-US">
                    <a:cs typeface="+mn-cs"/>
                  </a:endParaRPr>
                </a:p>
              </p:txBody>
            </p:sp>
            <p:sp>
              <p:nvSpPr>
                <p:cNvPr id="148" name="Freeform 11"/>
                <p:cNvSpPr>
                  <a:spLocks noEditPoints="1"/>
                </p:cNvSpPr>
                <p:nvPr/>
              </p:nvSpPr>
              <p:spPr bwMode="gray">
                <a:xfrm>
                  <a:off x="1237" y="1913"/>
                  <a:ext cx="96" cy="165"/>
                </a:xfrm>
                <a:custGeom>
                  <a:avLst/>
                  <a:gdLst>
                    <a:gd name="T0" fmla="*/ 4 w 32"/>
                    <a:gd name="T1" fmla="*/ 0 h 55"/>
                    <a:gd name="T2" fmla="*/ 0 w 32"/>
                    <a:gd name="T3" fmla="*/ 51 h 55"/>
                    <a:gd name="T4" fmla="*/ 28 w 32"/>
                    <a:gd name="T5" fmla="*/ 55 h 55"/>
                    <a:gd name="T6" fmla="*/ 32 w 32"/>
                    <a:gd name="T7" fmla="*/ 5 h 55"/>
                    <a:gd name="T8" fmla="*/ 9 w 32"/>
                    <a:gd name="T9" fmla="*/ 28 h 55"/>
                    <a:gd name="T10" fmla="*/ 5 w 32"/>
                    <a:gd name="T11" fmla="*/ 29 h 55"/>
                    <a:gd name="T12" fmla="*/ 4 w 32"/>
                    <a:gd name="T13" fmla="*/ 25 h 55"/>
                    <a:gd name="T14" fmla="*/ 8 w 32"/>
                    <a:gd name="T15" fmla="*/ 24 h 55"/>
                    <a:gd name="T16" fmla="*/ 9 w 32"/>
                    <a:gd name="T17" fmla="*/ 28 h 55"/>
                    <a:gd name="T18" fmla="*/ 8 w 32"/>
                    <a:gd name="T19" fmla="*/ 20 h 55"/>
                    <a:gd name="T20" fmla="*/ 4 w 32"/>
                    <a:gd name="T21" fmla="*/ 19 h 55"/>
                    <a:gd name="T22" fmla="*/ 5 w 32"/>
                    <a:gd name="T23" fmla="*/ 15 h 55"/>
                    <a:gd name="T24" fmla="*/ 9 w 32"/>
                    <a:gd name="T25" fmla="*/ 16 h 55"/>
                    <a:gd name="T26" fmla="*/ 9 w 32"/>
                    <a:gd name="T27" fmla="*/ 10 h 55"/>
                    <a:gd name="T28" fmla="*/ 5 w 32"/>
                    <a:gd name="T29" fmla="*/ 11 h 55"/>
                    <a:gd name="T30" fmla="*/ 4 w 32"/>
                    <a:gd name="T31" fmla="*/ 7 h 55"/>
                    <a:gd name="T32" fmla="*/ 8 w 32"/>
                    <a:gd name="T33" fmla="*/ 6 h 55"/>
                    <a:gd name="T34" fmla="*/ 9 w 32"/>
                    <a:gd name="T35" fmla="*/ 10 h 55"/>
                    <a:gd name="T36" fmla="*/ 18 w 32"/>
                    <a:gd name="T37" fmla="*/ 29 h 55"/>
                    <a:gd name="T38" fmla="*/ 14 w 32"/>
                    <a:gd name="T39" fmla="*/ 28 h 55"/>
                    <a:gd name="T40" fmla="*/ 14 w 32"/>
                    <a:gd name="T41" fmla="*/ 24 h 55"/>
                    <a:gd name="T42" fmla="*/ 18 w 32"/>
                    <a:gd name="T43" fmla="*/ 25 h 55"/>
                    <a:gd name="T44" fmla="*/ 18 w 32"/>
                    <a:gd name="T45" fmla="*/ 19 h 55"/>
                    <a:gd name="T46" fmla="*/ 14 w 32"/>
                    <a:gd name="T47" fmla="*/ 20 h 55"/>
                    <a:gd name="T48" fmla="*/ 14 w 32"/>
                    <a:gd name="T49" fmla="*/ 16 h 55"/>
                    <a:gd name="T50" fmla="*/ 18 w 32"/>
                    <a:gd name="T51" fmla="*/ 15 h 55"/>
                    <a:gd name="T52" fmla="*/ 18 w 32"/>
                    <a:gd name="T53" fmla="*/ 19 h 55"/>
                    <a:gd name="T54" fmla="*/ 18 w 32"/>
                    <a:gd name="T55" fmla="*/ 11 h 55"/>
                    <a:gd name="T56" fmla="*/ 14 w 32"/>
                    <a:gd name="T57" fmla="*/ 10 h 55"/>
                    <a:gd name="T58" fmla="*/ 14 w 32"/>
                    <a:gd name="T59" fmla="*/ 6 h 55"/>
                    <a:gd name="T60" fmla="*/ 18 w 32"/>
                    <a:gd name="T61" fmla="*/ 7 h 55"/>
                    <a:gd name="T62" fmla="*/ 28 w 32"/>
                    <a:gd name="T63" fmla="*/ 19 h 55"/>
                    <a:gd name="T64" fmla="*/ 24 w 32"/>
                    <a:gd name="T65" fmla="*/ 20 h 55"/>
                    <a:gd name="T66" fmla="*/ 23 w 32"/>
                    <a:gd name="T67" fmla="*/ 16 h 55"/>
                    <a:gd name="T68" fmla="*/ 27 w 32"/>
                    <a:gd name="T69" fmla="*/ 15 h 55"/>
                    <a:gd name="T70" fmla="*/ 28 w 32"/>
                    <a:gd name="T71" fmla="*/ 19 h 55"/>
                    <a:gd name="T72" fmla="*/ 27 w 32"/>
                    <a:gd name="T73" fmla="*/ 11 h 55"/>
                    <a:gd name="T74" fmla="*/ 23 w 32"/>
                    <a:gd name="T75" fmla="*/ 10 h 55"/>
                    <a:gd name="T76" fmla="*/ 24 w 32"/>
                    <a:gd name="T77" fmla="*/ 6 h 55"/>
                    <a:gd name="T78" fmla="*/ 28 w 32"/>
                    <a:gd name="T79"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55">
                      <a:moveTo>
                        <a:pt x="28" y="0"/>
                      </a:moveTo>
                      <a:cubicBezTo>
                        <a:pt x="4" y="0"/>
                        <a:pt x="4" y="0"/>
                        <a:pt x="4" y="0"/>
                      </a:cubicBezTo>
                      <a:cubicBezTo>
                        <a:pt x="2" y="0"/>
                        <a:pt x="0" y="2"/>
                        <a:pt x="0" y="5"/>
                      </a:cubicBezTo>
                      <a:cubicBezTo>
                        <a:pt x="0" y="51"/>
                        <a:pt x="0" y="51"/>
                        <a:pt x="0" y="51"/>
                      </a:cubicBezTo>
                      <a:cubicBezTo>
                        <a:pt x="0" y="53"/>
                        <a:pt x="2" y="55"/>
                        <a:pt x="4" y="55"/>
                      </a:cubicBezTo>
                      <a:cubicBezTo>
                        <a:pt x="28" y="55"/>
                        <a:pt x="28" y="55"/>
                        <a:pt x="28" y="55"/>
                      </a:cubicBezTo>
                      <a:cubicBezTo>
                        <a:pt x="30" y="55"/>
                        <a:pt x="32" y="53"/>
                        <a:pt x="32" y="51"/>
                      </a:cubicBezTo>
                      <a:cubicBezTo>
                        <a:pt x="32" y="5"/>
                        <a:pt x="32" y="5"/>
                        <a:pt x="32" y="5"/>
                      </a:cubicBezTo>
                      <a:cubicBezTo>
                        <a:pt x="32" y="2"/>
                        <a:pt x="30" y="0"/>
                        <a:pt x="28" y="0"/>
                      </a:cubicBezTo>
                      <a:close/>
                      <a:moveTo>
                        <a:pt x="9" y="28"/>
                      </a:moveTo>
                      <a:cubicBezTo>
                        <a:pt x="9" y="28"/>
                        <a:pt x="9" y="29"/>
                        <a:pt x="8" y="29"/>
                      </a:cubicBezTo>
                      <a:cubicBezTo>
                        <a:pt x="5" y="29"/>
                        <a:pt x="5" y="29"/>
                        <a:pt x="5" y="29"/>
                      </a:cubicBezTo>
                      <a:cubicBezTo>
                        <a:pt x="5" y="29"/>
                        <a:pt x="4" y="28"/>
                        <a:pt x="4" y="28"/>
                      </a:cubicBezTo>
                      <a:cubicBezTo>
                        <a:pt x="4" y="25"/>
                        <a:pt x="4" y="25"/>
                        <a:pt x="4" y="25"/>
                      </a:cubicBezTo>
                      <a:cubicBezTo>
                        <a:pt x="4" y="24"/>
                        <a:pt x="5" y="24"/>
                        <a:pt x="5" y="24"/>
                      </a:cubicBezTo>
                      <a:cubicBezTo>
                        <a:pt x="8" y="24"/>
                        <a:pt x="8" y="24"/>
                        <a:pt x="8" y="24"/>
                      </a:cubicBezTo>
                      <a:cubicBezTo>
                        <a:pt x="9" y="24"/>
                        <a:pt x="9" y="24"/>
                        <a:pt x="9" y="25"/>
                      </a:cubicBezTo>
                      <a:lnTo>
                        <a:pt x="9" y="28"/>
                      </a:lnTo>
                      <a:close/>
                      <a:moveTo>
                        <a:pt x="9" y="19"/>
                      </a:moveTo>
                      <a:cubicBezTo>
                        <a:pt x="9" y="20"/>
                        <a:pt x="9" y="20"/>
                        <a:pt x="8" y="20"/>
                      </a:cubicBezTo>
                      <a:cubicBezTo>
                        <a:pt x="5" y="20"/>
                        <a:pt x="5" y="20"/>
                        <a:pt x="5" y="20"/>
                      </a:cubicBezTo>
                      <a:cubicBezTo>
                        <a:pt x="5" y="20"/>
                        <a:pt x="4" y="20"/>
                        <a:pt x="4" y="19"/>
                      </a:cubicBezTo>
                      <a:cubicBezTo>
                        <a:pt x="4" y="16"/>
                        <a:pt x="4" y="16"/>
                        <a:pt x="4" y="16"/>
                      </a:cubicBezTo>
                      <a:cubicBezTo>
                        <a:pt x="4" y="16"/>
                        <a:pt x="5" y="15"/>
                        <a:pt x="5" y="15"/>
                      </a:cubicBezTo>
                      <a:cubicBezTo>
                        <a:pt x="8" y="15"/>
                        <a:pt x="8" y="15"/>
                        <a:pt x="8" y="15"/>
                      </a:cubicBezTo>
                      <a:cubicBezTo>
                        <a:pt x="9" y="15"/>
                        <a:pt x="9" y="16"/>
                        <a:pt x="9" y="16"/>
                      </a:cubicBezTo>
                      <a:lnTo>
                        <a:pt x="9" y="19"/>
                      </a:lnTo>
                      <a:close/>
                      <a:moveTo>
                        <a:pt x="9" y="10"/>
                      </a:moveTo>
                      <a:cubicBezTo>
                        <a:pt x="9" y="11"/>
                        <a:pt x="9" y="11"/>
                        <a:pt x="8" y="11"/>
                      </a:cubicBezTo>
                      <a:cubicBezTo>
                        <a:pt x="5" y="11"/>
                        <a:pt x="5" y="11"/>
                        <a:pt x="5" y="11"/>
                      </a:cubicBezTo>
                      <a:cubicBezTo>
                        <a:pt x="5" y="11"/>
                        <a:pt x="4" y="11"/>
                        <a:pt x="4" y="10"/>
                      </a:cubicBezTo>
                      <a:cubicBezTo>
                        <a:pt x="4" y="7"/>
                        <a:pt x="4" y="7"/>
                        <a:pt x="4" y="7"/>
                      </a:cubicBezTo>
                      <a:cubicBezTo>
                        <a:pt x="4" y="6"/>
                        <a:pt x="5" y="6"/>
                        <a:pt x="5" y="6"/>
                      </a:cubicBezTo>
                      <a:cubicBezTo>
                        <a:pt x="8" y="6"/>
                        <a:pt x="8" y="6"/>
                        <a:pt x="8" y="6"/>
                      </a:cubicBezTo>
                      <a:cubicBezTo>
                        <a:pt x="9" y="6"/>
                        <a:pt x="9" y="6"/>
                        <a:pt x="9" y="7"/>
                      </a:cubicBezTo>
                      <a:lnTo>
                        <a:pt x="9" y="10"/>
                      </a:lnTo>
                      <a:close/>
                      <a:moveTo>
                        <a:pt x="18" y="28"/>
                      </a:moveTo>
                      <a:cubicBezTo>
                        <a:pt x="18" y="28"/>
                        <a:pt x="18" y="29"/>
                        <a:pt x="18" y="29"/>
                      </a:cubicBezTo>
                      <a:cubicBezTo>
                        <a:pt x="14" y="29"/>
                        <a:pt x="14" y="29"/>
                        <a:pt x="14" y="29"/>
                      </a:cubicBezTo>
                      <a:cubicBezTo>
                        <a:pt x="14" y="29"/>
                        <a:pt x="14" y="28"/>
                        <a:pt x="14" y="28"/>
                      </a:cubicBezTo>
                      <a:cubicBezTo>
                        <a:pt x="14" y="25"/>
                        <a:pt x="14" y="25"/>
                        <a:pt x="14" y="25"/>
                      </a:cubicBezTo>
                      <a:cubicBezTo>
                        <a:pt x="14" y="24"/>
                        <a:pt x="14" y="24"/>
                        <a:pt x="14" y="24"/>
                      </a:cubicBezTo>
                      <a:cubicBezTo>
                        <a:pt x="18" y="24"/>
                        <a:pt x="18" y="24"/>
                        <a:pt x="18" y="24"/>
                      </a:cubicBezTo>
                      <a:cubicBezTo>
                        <a:pt x="18" y="24"/>
                        <a:pt x="18" y="24"/>
                        <a:pt x="18" y="25"/>
                      </a:cubicBezTo>
                      <a:lnTo>
                        <a:pt x="18" y="28"/>
                      </a:lnTo>
                      <a:close/>
                      <a:moveTo>
                        <a:pt x="18" y="19"/>
                      </a:moveTo>
                      <a:cubicBezTo>
                        <a:pt x="18" y="20"/>
                        <a:pt x="18" y="20"/>
                        <a:pt x="18" y="20"/>
                      </a:cubicBezTo>
                      <a:cubicBezTo>
                        <a:pt x="14" y="20"/>
                        <a:pt x="14" y="20"/>
                        <a:pt x="14" y="20"/>
                      </a:cubicBezTo>
                      <a:cubicBezTo>
                        <a:pt x="14" y="20"/>
                        <a:pt x="14" y="20"/>
                        <a:pt x="14" y="19"/>
                      </a:cubicBezTo>
                      <a:cubicBezTo>
                        <a:pt x="14" y="16"/>
                        <a:pt x="14" y="16"/>
                        <a:pt x="14" y="16"/>
                      </a:cubicBezTo>
                      <a:cubicBezTo>
                        <a:pt x="14" y="16"/>
                        <a:pt x="14" y="15"/>
                        <a:pt x="14" y="15"/>
                      </a:cubicBezTo>
                      <a:cubicBezTo>
                        <a:pt x="18" y="15"/>
                        <a:pt x="18" y="15"/>
                        <a:pt x="18" y="15"/>
                      </a:cubicBezTo>
                      <a:cubicBezTo>
                        <a:pt x="18" y="15"/>
                        <a:pt x="18" y="16"/>
                        <a:pt x="18" y="16"/>
                      </a:cubicBezTo>
                      <a:lnTo>
                        <a:pt x="18" y="19"/>
                      </a:lnTo>
                      <a:close/>
                      <a:moveTo>
                        <a:pt x="18" y="10"/>
                      </a:moveTo>
                      <a:cubicBezTo>
                        <a:pt x="18" y="11"/>
                        <a:pt x="18" y="11"/>
                        <a:pt x="18" y="11"/>
                      </a:cubicBezTo>
                      <a:cubicBezTo>
                        <a:pt x="14" y="11"/>
                        <a:pt x="14" y="11"/>
                        <a:pt x="14" y="11"/>
                      </a:cubicBezTo>
                      <a:cubicBezTo>
                        <a:pt x="14" y="11"/>
                        <a:pt x="14" y="11"/>
                        <a:pt x="14" y="10"/>
                      </a:cubicBezTo>
                      <a:cubicBezTo>
                        <a:pt x="14" y="7"/>
                        <a:pt x="14" y="7"/>
                        <a:pt x="14" y="7"/>
                      </a:cubicBezTo>
                      <a:cubicBezTo>
                        <a:pt x="14" y="6"/>
                        <a:pt x="14" y="6"/>
                        <a:pt x="14" y="6"/>
                      </a:cubicBezTo>
                      <a:cubicBezTo>
                        <a:pt x="18" y="6"/>
                        <a:pt x="18" y="6"/>
                        <a:pt x="18" y="6"/>
                      </a:cubicBezTo>
                      <a:cubicBezTo>
                        <a:pt x="18" y="6"/>
                        <a:pt x="18" y="6"/>
                        <a:pt x="18" y="7"/>
                      </a:cubicBezTo>
                      <a:lnTo>
                        <a:pt x="18" y="10"/>
                      </a:lnTo>
                      <a:close/>
                      <a:moveTo>
                        <a:pt x="28" y="19"/>
                      </a:moveTo>
                      <a:cubicBezTo>
                        <a:pt x="28" y="20"/>
                        <a:pt x="28" y="20"/>
                        <a:pt x="27" y="20"/>
                      </a:cubicBezTo>
                      <a:cubicBezTo>
                        <a:pt x="24" y="20"/>
                        <a:pt x="24" y="20"/>
                        <a:pt x="24" y="20"/>
                      </a:cubicBezTo>
                      <a:cubicBezTo>
                        <a:pt x="23" y="20"/>
                        <a:pt x="23" y="20"/>
                        <a:pt x="23" y="19"/>
                      </a:cubicBezTo>
                      <a:cubicBezTo>
                        <a:pt x="23" y="16"/>
                        <a:pt x="23" y="16"/>
                        <a:pt x="23" y="16"/>
                      </a:cubicBezTo>
                      <a:cubicBezTo>
                        <a:pt x="23" y="16"/>
                        <a:pt x="23" y="15"/>
                        <a:pt x="24" y="15"/>
                      </a:cubicBezTo>
                      <a:cubicBezTo>
                        <a:pt x="27" y="15"/>
                        <a:pt x="27" y="15"/>
                        <a:pt x="27" y="15"/>
                      </a:cubicBezTo>
                      <a:cubicBezTo>
                        <a:pt x="28" y="15"/>
                        <a:pt x="28" y="16"/>
                        <a:pt x="28" y="16"/>
                      </a:cubicBezTo>
                      <a:lnTo>
                        <a:pt x="28" y="19"/>
                      </a:lnTo>
                      <a:close/>
                      <a:moveTo>
                        <a:pt x="28" y="10"/>
                      </a:moveTo>
                      <a:cubicBezTo>
                        <a:pt x="28" y="11"/>
                        <a:pt x="28" y="11"/>
                        <a:pt x="27" y="11"/>
                      </a:cubicBezTo>
                      <a:cubicBezTo>
                        <a:pt x="24" y="11"/>
                        <a:pt x="24" y="11"/>
                        <a:pt x="24" y="11"/>
                      </a:cubicBezTo>
                      <a:cubicBezTo>
                        <a:pt x="23" y="11"/>
                        <a:pt x="23" y="11"/>
                        <a:pt x="23" y="10"/>
                      </a:cubicBezTo>
                      <a:cubicBezTo>
                        <a:pt x="23" y="7"/>
                        <a:pt x="23" y="7"/>
                        <a:pt x="23" y="7"/>
                      </a:cubicBezTo>
                      <a:cubicBezTo>
                        <a:pt x="23" y="6"/>
                        <a:pt x="23" y="6"/>
                        <a:pt x="24" y="6"/>
                      </a:cubicBezTo>
                      <a:cubicBezTo>
                        <a:pt x="27" y="6"/>
                        <a:pt x="27" y="6"/>
                        <a:pt x="27" y="6"/>
                      </a:cubicBezTo>
                      <a:cubicBezTo>
                        <a:pt x="28" y="6"/>
                        <a:pt x="28" y="6"/>
                        <a:pt x="28" y="7"/>
                      </a:cubicBezTo>
                      <a:lnTo>
                        <a:pt x="28" y="10"/>
                      </a:lnTo>
                      <a:close/>
                    </a:path>
                  </a:pathLst>
                </a:custGeom>
                <a:blipFill dpi="0" rotWithShape="1">
                  <a:blip r:embed="rId3" cstate="email">
                    <a:alphaModFix amt="75000"/>
                  </a:blip>
                  <a:srcRect/>
                  <a:tile tx="0" ty="0" sx="25000" sy="25000" flip="none" algn="tl"/>
                </a:blipFill>
                <a:ln w="9" cap="flat">
                  <a:noFill/>
                  <a:prstDash val="solid"/>
                  <a:miter lim="800000"/>
                  <a:headEnd/>
                  <a:tailEnd/>
                </a:ln>
              </p:spPr>
              <p:txBody>
                <a:bodyPr/>
                <a:lstStyle/>
                <a:p>
                  <a:pPr algn="ctr" defTabSz="511993">
                    <a:spcAft>
                      <a:spcPct val="40000"/>
                    </a:spcAft>
                    <a:defRPr/>
                  </a:pPr>
                  <a:endParaRPr lang="en-US" sz="1000" kern="0" dirty="0">
                    <a:solidFill>
                      <a:sysClr val="windowText" lastClr="000000"/>
                    </a:solidFill>
                    <a:cs typeface="+mn-cs"/>
                  </a:endParaRPr>
                </a:p>
              </p:txBody>
            </p:sp>
            <p:sp>
              <p:nvSpPr>
                <p:cNvPr id="149" name="Freeform 12"/>
                <p:cNvSpPr>
                  <a:spLocks noEditPoints="1"/>
                </p:cNvSpPr>
                <p:nvPr/>
              </p:nvSpPr>
              <p:spPr bwMode="gray">
                <a:xfrm>
                  <a:off x="1101" y="1789"/>
                  <a:ext cx="313" cy="509"/>
                </a:xfrm>
                <a:custGeom>
                  <a:avLst/>
                  <a:gdLst>
                    <a:gd name="T0" fmla="*/ 76 w 104"/>
                    <a:gd name="T1" fmla="*/ 0 h 169"/>
                    <a:gd name="T2" fmla="*/ 22 w 104"/>
                    <a:gd name="T3" fmla="*/ 0 h 169"/>
                    <a:gd name="T4" fmla="*/ 0 w 104"/>
                    <a:gd name="T5" fmla="*/ 12 h 169"/>
                    <a:gd name="T6" fmla="*/ 17 w 104"/>
                    <a:gd name="T7" fmla="*/ 42 h 169"/>
                    <a:gd name="T8" fmla="*/ 17 w 104"/>
                    <a:gd name="T9" fmla="*/ 43 h 169"/>
                    <a:gd name="T10" fmla="*/ 6 w 104"/>
                    <a:gd name="T11" fmla="*/ 141 h 169"/>
                    <a:gd name="T12" fmla="*/ 34 w 104"/>
                    <a:gd name="T13" fmla="*/ 169 h 169"/>
                    <a:gd name="T14" fmla="*/ 64 w 104"/>
                    <a:gd name="T15" fmla="*/ 169 h 169"/>
                    <a:gd name="T16" fmla="*/ 92 w 104"/>
                    <a:gd name="T17" fmla="*/ 141 h 169"/>
                    <a:gd name="T18" fmla="*/ 104 w 104"/>
                    <a:gd name="T19" fmla="*/ 28 h 169"/>
                    <a:gd name="T20" fmla="*/ 76 w 104"/>
                    <a:gd name="T21" fmla="*/ 0 h 169"/>
                    <a:gd name="T22" fmla="*/ 81 w 104"/>
                    <a:gd name="T23" fmla="*/ 92 h 169"/>
                    <a:gd name="T24" fmla="*/ 73 w 104"/>
                    <a:gd name="T25" fmla="*/ 101 h 169"/>
                    <a:gd name="T26" fmla="*/ 49 w 104"/>
                    <a:gd name="T27" fmla="*/ 101 h 169"/>
                    <a:gd name="T28" fmla="*/ 41 w 104"/>
                    <a:gd name="T29" fmla="*/ 92 h 169"/>
                    <a:gd name="T30" fmla="*/ 41 w 104"/>
                    <a:gd name="T31" fmla="*/ 46 h 169"/>
                    <a:gd name="T32" fmla="*/ 49 w 104"/>
                    <a:gd name="T33" fmla="*/ 37 h 169"/>
                    <a:gd name="T34" fmla="*/ 73 w 104"/>
                    <a:gd name="T35" fmla="*/ 37 h 169"/>
                    <a:gd name="T36" fmla="*/ 81 w 104"/>
                    <a:gd name="T37" fmla="*/ 46 h 169"/>
                    <a:gd name="T38" fmla="*/ 81 w 104"/>
                    <a:gd name="T39" fmla="*/ 9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69">
                      <a:moveTo>
                        <a:pt x="76" y="0"/>
                      </a:moveTo>
                      <a:cubicBezTo>
                        <a:pt x="22" y="0"/>
                        <a:pt x="22" y="0"/>
                        <a:pt x="22" y="0"/>
                      </a:cubicBezTo>
                      <a:cubicBezTo>
                        <a:pt x="13" y="0"/>
                        <a:pt x="5" y="5"/>
                        <a:pt x="0" y="12"/>
                      </a:cubicBezTo>
                      <a:cubicBezTo>
                        <a:pt x="10" y="18"/>
                        <a:pt x="17" y="30"/>
                        <a:pt x="17" y="42"/>
                      </a:cubicBezTo>
                      <a:cubicBezTo>
                        <a:pt x="17" y="43"/>
                        <a:pt x="17" y="43"/>
                        <a:pt x="17" y="43"/>
                      </a:cubicBezTo>
                      <a:cubicBezTo>
                        <a:pt x="6" y="141"/>
                        <a:pt x="6" y="141"/>
                        <a:pt x="6" y="141"/>
                      </a:cubicBezTo>
                      <a:cubicBezTo>
                        <a:pt x="6" y="156"/>
                        <a:pt x="19" y="169"/>
                        <a:pt x="34" y="169"/>
                      </a:cubicBezTo>
                      <a:cubicBezTo>
                        <a:pt x="64" y="169"/>
                        <a:pt x="64" y="169"/>
                        <a:pt x="64" y="169"/>
                      </a:cubicBezTo>
                      <a:cubicBezTo>
                        <a:pt x="79" y="169"/>
                        <a:pt x="92" y="156"/>
                        <a:pt x="92" y="141"/>
                      </a:cubicBezTo>
                      <a:cubicBezTo>
                        <a:pt x="104" y="28"/>
                        <a:pt x="104" y="28"/>
                        <a:pt x="104" y="28"/>
                      </a:cubicBezTo>
                      <a:cubicBezTo>
                        <a:pt x="104" y="13"/>
                        <a:pt x="91" y="0"/>
                        <a:pt x="76" y="0"/>
                      </a:cubicBezTo>
                      <a:close/>
                      <a:moveTo>
                        <a:pt x="81" y="92"/>
                      </a:moveTo>
                      <a:cubicBezTo>
                        <a:pt x="81" y="97"/>
                        <a:pt x="77" y="101"/>
                        <a:pt x="73" y="101"/>
                      </a:cubicBezTo>
                      <a:cubicBezTo>
                        <a:pt x="49" y="101"/>
                        <a:pt x="49" y="101"/>
                        <a:pt x="49" y="101"/>
                      </a:cubicBezTo>
                      <a:cubicBezTo>
                        <a:pt x="45" y="101"/>
                        <a:pt x="41" y="97"/>
                        <a:pt x="41" y="92"/>
                      </a:cubicBezTo>
                      <a:cubicBezTo>
                        <a:pt x="41" y="46"/>
                        <a:pt x="41" y="46"/>
                        <a:pt x="41" y="46"/>
                      </a:cubicBezTo>
                      <a:cubicBezTo>
                        <a:pt x="41" y="41"/>
                        <a:pt x="45" y="37"/>
                        <a:pt x="49" y="37"/>
                      </a:cubicBezTo>
                      <a:cubicBezTo>
                        <a:pt x="73" y="37"/>
                        <a:pt x="73" y="37"/>
                        <a:pt x="73" y="37"/>
                      </a:cubicBezTo>
                      <a:cubicBezTo>
                        <a:pt x="77" y="37"/>
                        <a:pt x="81" y="41"/>
                        <a:pt x="81" y="46"/>
                      </a:cubicBezTo>
                      <a:lnTo>
                        <a:pt x="81" y="92"/>
                      </a:lnTo>
                      <a:close/>
                    </a:path>
                  </a:pathLst>
                </a:custGeom>
                <a:grpFill/>
                <a:ln>
                  <a:noFill/>
                </a:ln>
                <a:extLst/>
              </p:spPr>
              <p:txBody>
                <a:bodyPr/>
                <a:lstStyle/>
                <a:p>
                  <a:pPr algn="ctr">
                    <a:spcAft>
                      <a:spcPct val="40000"/>
                    </a:spcAft>
                    <a:defRPr/>
                  </a:pPr>
                  <a:endParaRPr lang="en-US">
                    <a:cs typeface="+mn-cs"/>
                  </a:endParaRPr>
                </a:p>
              </p:txBody>
            </p:sp>
          </p:grpSp>
        </p:grpSp>
        <p:grpSp>
          <p:nvGrpSpPr>
            <p:cNvPr id="26629" name="Group 151"/>
            <p:cNvGrpSpPr>
              <a:grpSpLocks/>
            </p:cNvGrpSpPr>
            <p:nvPr/>
          </p:nvGrpSpPr>
          <p:grpSpPr bwMode="auto">
            <a:xfrm>
              <a:off x="13394006" y="4572790"/>
              <a:ext cx="4893994" cy="1533969"/>
              <a:chOff x="11906946" y="4064702"/>
              <a:chExt cx="4350642" cy="1363528"/>
            </a:xfrm>
          </p:grpSpPr>
          <p:grpSp>
            <p:nvGrpSpPr>
              <p:cNvPr id="26700" name="Group 152"/>
              <p:cNvGrpSpPr>
                <a:grpSpLocks/>
              </p:cNvGrpSpPr>
              <p:nvPr/>
            </p:nvGrpSpPr>
            <p:grpSpPr bwMode="auto">
              <a:xfrm>
                <a:off x="11906946" y="4064702"/>
                <a:ext cx="1363663" cy="1363528"/>
                <a:chOff x="1253646" y="4800600"/>
                <a:chExt cx="1022381" cy="1022646"/>
              </a:xfrm>
            </p:grpSpPr>
            <p:sp>
              <p:nvSpPr>
                <p:cNvPr id="163" name="Oval 162"/>
                <p:cNvSpPr/>
                <p:nvPr/>
              </p:nvSpPr>
              <p:spPr bwMode="gray">
                <a:xfrm>
                  <a:off x="1253646" y="4800600"/>
                  <a:ext cx="1022381" cy="1022646"/>
                </a:xfrm>
                <a:prstGeom prst="ellipse">
                  <a:avLst/>
                </a:prstGeom>
                <a:gradFill flip="none" rotWithShape="1">
                  <a:gsLst>
                    <a:gs pos="20000">
                      <a:schemeClr val="accent4">
                        <a:lumMod val="75000"/>
                      </a:schemeClr>
                    </a:gs>
                    <a:gs pos="50000">
                      <a:schemeClr val="accent4"/>
                    </a:gs>
                    <a:gs pos="80000">
                      <a:schemeClr val="accent4">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algn="ctr" defTabSz="511993">
                    <a:spcAft>
                      <a:spcPct val="40000"/>
                    </a:spcAft>
                    <a:defRPr/>
                  </a:pPr>
                  <a:endParaRPr lang="en-US" sz="1000" kern="0" cap="all" dirty="0">
                    <a:solidFill>
                      <a:srgbClr val="FFFFFF"/>
                    </a:solidFill>
                    <a:cs typeface="+mn-cs"/>
                  </a:endParaRPr>
                </a:p>
              </p:txBody>
            </p:sp>
            <p:sp>
              <p:nvSpPr>
                <p:cNvPr id="164" name="Oval 163"/>
                <p:cNvSpPr>
                  <a:spLocks noChangeAspect="1"/>
                </p:cNvSpPr>
                <p:nvPr/>
              </p:nvSpPr>
              <p:spPr bwMode="gray">
                <a:xfrm>
                  <a:off x="1291620" y="4838583"/>
                  <a:ext cx="946433" cy="946679"/>
                </a:xfrm>
                <a:prstGeom prst="ellipse">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algn="ctr" defTabSz="511993">
                    <a:spcAft>
                      <a:spcPct val="40000"/>
                    </a:spcAft>
                    <a:defRPr/>
                  </a:pPr>
                  <a:endParaRPr lang="en-US" sz="1000" kern="0" cap="all" dirty="0">
                    <a:solidFill>
                      <a:srgbClr val="FFFFFF"/>
                    </a:solidFill>
                    <a:cs typeface="+mn-cs"/>
                  </a:endParaRPr>
                </a:p>
              </p:txBody>
            </p:sp>
          </p:grpSp>
          <p:sp>
            <p:nvSpPr>
              <p:cNvPr id="26701" name="Rectangle 153"/>
              <p:cNvSpPr>
                <a:spLocks noChangeArrowheads="1"/>
              </p:cNvSpPr>
              <p:nvPr/>
            </p:nvSpPr>
            <p:spPr bwMode="auto">
              <a:xfrm>
                <a:off x="13336095" y="4193177"/>
                <a:ext cx="2921493" cy="943848"/>
              </a:xfrm>
              <a:prstGeom prst="rect">
                <a:avLst/>
              </a:prstGeom>
              <a:noFill/>
              <a:ln w="9525">
                <a:noFill/>
                <a:miter lim="800000"/>
                <a:headEnd/>
                <a:tailEnd/>
              </a:ln>
            </p:spPr>
            <p:txBody>
              <a:bodyPr>
                <a:spAutoFit/>
              </a:bodyPr>
              <a:lstStyle/>
              <a:p>
                <a:pPr algn="ctr" defTabSz="1023938">
                  <a:spcAft>
                    <a:spcPct val="40000"/>
                  </a:spcAft>
                </a:pPr>
                <a:r>
                  <a:rPr lang="en-US" sz="2000" b="1">
                    <a:solidFill>
                      <a:schemeClr val="tx2"/>
                    </a:solidFill>
                  </a:rPr>
                  <a:t>New Apps </a:t>
                </a:r>
                <a:br>
                  <a:rPr lang="en-US" sz="2000" b="1">
                    <a:solidFill>
                      <a:schemeClr val="tx2"/>
                    </a:solidFill>
                  </a:rPr>
                </a:br>
                <a:r>
                  <a:rPr lang="en-US" sz="2000" b="1">
                    <a:solidFill>
                      <a:schemeClr val="tx2"/>
                    </a:solidFill>
                  </a:rPr>
                  <a:t>&amp; Big Data</a:t>
                </a:r>
              </a:p>
            </p:txBody>
          </p:sp>
          <p:grpSp>
            <p:nvGrpSpPr>
              <p:cNvPr id="26702" name="Group 154"/>
              <p:cNvGrpSpPr>
                <a:grpSpLocks/>
              </p:cNvGrpSpPr>
              <p:nvPr/>
            </p:nvGrpSpPr>
            <p:grpSpPr bwMode="auto">
              <a:xfrm>
                <a:off x="12160275" y="4444243"/>
                <a:ext cx="857005" cy="604446"/>
                <a:chOff x="6940958" y="838200"/>
                <a:chExt cx="755242" cy="532726"/>
              </a:xfrm>
            </p:grpSpPr>
            <p:sp>
              <p:nvSpPr>
                <p:cNvPr id="156" name="Freeform 6"/>
                <p:cNvSpPr>
                  <a:spLocks/>
                </p:cNvSpPr>
                <p:nvPr/>
              </p:nvSpPr>
              <p:spPr bwMode="gray">
                <a:xfrm>
                  <a:off x="7335246" y="1136441"/>
                  <a:ext cx="198001" cy="194496"/>
                </a:xfrm>
                <a:custGeom>
                  <a:avLst/>
                  <a:gdLst>
                    <a:gd name="T0" fmla="*/ 0 w 96"/>
                    <a:gd name="T1" fmla="*/ 16 h 94"/>
                    <a:gd name="T2" fmla="*/ 16 w 96"/>
                    <a:gd name="T3" fmla="*/ 0 h 94"/>
                    <a:gd name="T4" fmla="*/ 80 w 96"/>
                    <a:gd name="T5" fmla="*/ 0 h 94"/>
                    <a:gd name="T6" fmla="*/ 96 w 96"/>
                    <a:gd name="T7" fmla="*/ 16 h 94"/>
                    <a:gd name="T8" fmla="*/ 96 w 96"/>
                    <a:gd name="T9" fmla="*/ 78 h 94"/>
                    <a:gd name="T10" fmla="*/ 80 w 96"/>
                    <a:gd name="T11" fmla="*/ 94 h 94"/>
                    <a:gd name="T12" fmla="*/ 16 w 96"/>
                    <a:gd name="T13" fmla="*/ 94 h 94"/>
                    <a:gd name="T14" fmla="*/ 0 w 96"/>
                    <a:gd name="T15" fmla="*/ 78 h 94"/>
                    <a:gd name="T16" fmla="*/ 0 w 96"/>
                    <a:gd name="T17" fmla="*/ 1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94">
                      <a:moveTo>
                        <a:pt x="0" y="16"/>
                      </a:moveTo>
                      <a:cubicBezTo>
                        <a:pt x="0" y="7"/>
                        <a:pt x="7" y="0"/>
                        <a:pt x="16" y="0"/>
                      </a:cubicBezTo>
                      <a:cubicBezTo>
                        <a:pt x="80" y="0"/>
                        <a:pt x="80" y="0"/>
                        <a:pt x="80" y="0"/>
                      </a:cubicBezTo>
                      <a:cubicBezTo>
                        <a:pt x="89" y="0"/>
                        <a:pt x="96" y="7"/>
                        <a:pt x="96" y="16"/>
                      </a:cubicBezTo>
                      <a:cubicBezTo>
                        <a:pt x="96" y="78"/>
                        <a:pt x="96" y="78"/>
                        <a:pt x="96" y="78"/>
                      </a:cubicBezTo>
                      <a:cubicBezTo>
                        <a:pt x="96" y="87"/>
                        <a:pt x="89" y="94"/>
                        <a:pt x="80" y="94"/>
                      </a:cubicBezTo>
                      <a:cubicBezTo>
                        <a:pt x="16" y="94"/>
                        <a:pt x="16" y="94"/>
                        <a:pt x="16" y="94"/>
                      </a:cubicBezTo>
                      <a:cubicBezTo>
                        <a:pt x="7" y="94"/>
                        <a:pt x="0" y="87"/>
                        <a:pt x="0" y="78"/>
                      </a:cubicBezTo>
                      <a:lnTo>
                        <a:pt x="0" y="16"/>
                      </a:lnTo>
                      <a:close/>
                    </a:path>
                  </a:pathLst>
                </a:custGeom>
                <a:blipFill dpi="0" rotWithShape="1">
                  <a:blip r:embed="rId3" cstate="email">
                    <a:alphaModFix amt="75000"/>
                  </a:blip>
                  <a:srcRect/>
                  <a:tile tx="0" ty="0" sx="25000" sy="25000" flip="none" algn="tl"/>
                </a:blipFill>
                <a:ln w="9" cap="flat">
                  <a:noFill/>
                  <a:prstDash val="solid"/>
                  <a:miter lim="800000"/>
                  <a:headEnd/>
                  <a:tailEnd/>
                </a:ln>
              </p:spPr>
              <p:txBody>
                <a:bodyPr/>
                <a:lstStyle/>
                <a:p>
                  <a:pPr algn="ctr" defTabSz="511993">
                    <a:spcAft>
                      <a:spcPct val="40000"/>
                    </a:spcAft>
                    <a:defRPr/>
                  </a:pPr>
                  <a:endParaRPr lang="en-US" sz="1000" kern="0" dirty="0">
                    <a:solidFill>
                      <a:sysClr val="windowText" lastClr="000000"/>
                    </a:solidFill>
                    <a:cs typeface="+mn-cs"/>
                  </a:endParaRPr>
                </a:p>
              </p:txBody>
            </p:sp>
            <p:sp>
              <p:nvSpPr>
                <p:cNvPr id="26706" name="Freeform 7"/>
                <p:cNvSpPr>
                  <a:spLocks/>
                </p:cNvSpPr>
                <p:nvPr/>
              </p:nvSpPr>
              <p:spPr bwMode="gray">
                <a:xfrm>
                  <a:off x="7090812" y="1136441"/>
                  <a:ext cx="198877" cy="194496"/>
                </a:xfrm>
                <a:custGeom>
                  <a:avLst/>
                  <a:gdLst>
                    <a:gd name="T0" fmla="*/ 0 w 96"/>
                    <a:gd name="T1" fmla="*/ 2147483647 h 94"/>
                    <a:gd name="T2" fmla="*/ 2147483647 w 96"/>
                    <a:gd name="T3" fmla="*/ 0 h 94"/>
                    <a:gd name="T4" fmla="*/ 2147483647 w 96"/>
                    <a:gd name="T5" fmla="*/ 0 h 94"/>
                    <a:gd name="T6" fmla="*/ 2147483647 w 96"/>
                    <a:gd name="T7" fmla="*/ 2147483647 h 94"/>
                    <a:gd name="T8" fmla="*/ 2147483647 w 96"/>
                    <a:gd name="T9" fmla="*/ 2147483647 h 94"/>
                    <a:gd name="T10" fmla="*/ 2147483647 w 96"/>
                    <a:gd name="T11" fmla="*/ 2147483647 h 94"/>
                    <a:gd name="T12" fmla="*/ 2147483647 w 96"/>
                    <a:gd name="T13" fmla="*/ 2147483647 h 94"/>
                    <a:gd name="T14" fmla="*/ 0 w 96"/>
                    <a:gd name="T15" fmla="*/ 2147483647 h 94"/>
                    <a:gd name="T16" fmla="*/ 0 w 9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94"/>
                    <a:gd name="T29" fmla="*/ 96 w 9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94">
                      <a:moveTo>
                        <a:pt x="0" y="16"/>
                      </a:moveTo>
                      <a:cubicBezTo>
                        <a:pt x="0" y="7"/>
                        <a:pt x="7" y="0"/>
                        <a:pt x="16" y="0"/>
                      </a:cubicBezTo>
                      <a:cubicBezTo>
                        <a:pt x="80" y="0"/>
                        <a:pt x="80" y="0"/>
                        <a:pt x="80" y="0"/>
                      </a:cubicBezTo>
                      <a:cubicBezTo>
                        <a:pt x="89" y="0"/>
                        <a:pt x="96" y="7"/>
                        <a:pt x="96" y="16"/>
                      </a:cubicBezTo>
                      <a:cubicBezTo>
                        <a:pt x="96" y="78"/>
                        <a:pt x="96" y="78"/>
                        <a:pt x="96" y="78"/>
                      </a:cubicBezTo>
                      <a:cubicBezTo>
                        <a:pt x="96" y="87"/>
                        <a:pt x="89" y="94"/>
                        <a:pt x="80" y="94"/>
                      </a:cubicBezTo>
                      <a:cubicBezTo>
                        <a:pt x="16" y="94"/>
                        <a:pt x="16" y="94"/>
                        <a:pt x="16" y="94"/>
                      </a:cubicBezTo>
                      <a:cubicBezTo>
                        <a:pt x="7" y="94"/>
                        <a:pt x="0" y="87"/>
                        <a:pt x="0" y="78"/>
                      </a:cubicBezTo>
                      <a:lnTo>
                        <a:pt x="0" y="16"/>
                      </a:lnTo>
                      <a:close/>
                    </a:path>
                  </a:pathLst>
                </a:custGeom>
                <a:solidFill>
                  <a:srgbClr val="FFFFFF"/>
                </a:solidFill>
                <a:ln w="9" cap="flat">
                  <a:noFill/>
                  <a:prstDash val="solid"/>
                  <a:miter lim="800000"/>
                  <a:headEnd/>
                  <a:tailEnd/>
                </a:ln>
              </p:spPr>
              <p:txBody>
                <a:bodyPr/>
                <a:lstStyle/>
                <a:p>
                  <a:endParaRPr lang="bg-BG"/>
                </a:p>
              </p:txBody>
            </p:sp>
            <p:sp>
              <p:nvSpPr>
                <p:cNvPr id="26707" name="Freeform 28"/>
                <p:cNvSpPr>
                  <a:spLocks/>
                </p:cNvSpPr>
                <p:nvPr/>
              </p:nvSpPr>
              <p:spPr bwMode="gray">
                <a:xfrm>
                  <a:off x="6940958" y="949451"/>
                  <a:ext cx="755242" cy="123154"/>
                </a:xfrm>
                <a:custGeom>
                  <a:avLst/>
                  <a:gdLst>
                    <a:gd name="T0" fmla="*/ 2147483647 w 392"/>
                    <a:gd name="T1" fmla="*/ 0 h 64"/>
                    <a:gd name="T2" fmla="*/ 2147483647 w 392"/>
                    <a:gd name="T3" fmla="*/ 2147483647 h 64"/>
                    <a:gd name="T4" fmla="*/ 2147483647 w 392"/>
                    <a:gd name="T5" fmla="*/ 2147483647 h 64"/>
                    <a:gd name="T6" fmla="*/ 2147483647 w 392"/>
                    <a:gd name="T7" fmla="*/ 2147483647 h 64"/>
                    <a:gd name="T8" fmla="*/ 2147483647 w 392"/>
                    <a:gd name="T9" fmla="*/ 2147483647 h 64"/>
                    <a:gd name="T10" fmla="*/ 2147483647 w 392"/>
                    <a:gd name="T11" fmla="*/ 0 h 64"/>
                    <a:gd name="T12" fmla="*/ 0 60000 65536"/>
                    <a:gd name="T13" fmla="*/ 0 60000 65536"/>
                    <a:gd name="T14" fmla="*/ 0 60000 65536"/>
                    <a:gd name="T15" fmla="*/ 0 60000 65536"/>
                    <a:gd name="T16" fmla="*/ 0 60000 65536"/>
                    <a:gd name="T17" fmla="*/ 0 60000 65536"/>
                    <a:gd name="T18" fmla="*/ 0 w 392"/>
                    <a:gd name="T19" fmla="*/ 0 h 64"/>
                    <a:gd name="T20" fmla="*/ 392 w 392"/>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392" h="64">
                      <a:moveTo>
                        <a:pt x="348" y="0"/>
                      </a:moveTo>
                      <a:cubicBezTo>
                        <a:pt x="390" y="58"/>
                        <a:pt x="390" y="58"/>
                        <a:pt x="390" y="58"/>
                      </a:cubicBezTo>
                      <a:cubicBezTo>
                        <a:pt x="392" y="61"/>
                        <a:pt x="391" y="64"/>
                        <a:pt x="386" y="64"/>
                      </a:cubicBezTo>
                      <a:cubicBezTo>
                        <a:pt x="6" y="64"/>
                        <a:pt x="6" y="64"/>
                        <a:pt x="6" y="64"/>
                      </a:cubicBezTo>
                      <a:cubicBezTo>
                        <a:pt x="1" y="64"/>
                        <a:pt x="0" y="61"/>
                        <a:pt x="2" y="57"/>
                      </a:cubicBezTo>
                      <a:cubicBezTo>
                        <a:pt x="42" y="0"/>
                        <a:pt x="42" y="0"/>
                        <a:pt x="42" y="0"/>
                      </a:cubicBezTo>
                    </a:path>
                  </a:pathLst>
                </a:custGeom>
                <a:noFill/>
                <a:ln w="19050" cap="rnd">
                  <a:solidFill>
                    <a:schemeClr val="bg1"/>
                  </a:solidFill>
                  <a:prstDash val="solid"/>
                  <a:round/>
                  <a:headEnd/>
                  <a:tailEnd/>
                </a:ln>
              </p:spPr>
              <p:txBody>
                <a:bodyPr/>
                <a:lstStyle/>
                <a:p>
                  <a:endParaRPr lang="bg-BG"/>
                </a:p>
              </p:txBody>
            </p:sp>
            <p:grpSp>
              <p:nvGrpSpPr>
                <p:cNvPr id="26708" name="Group 158"/>
                <p:cNvGrpSpPr>
                  <a:grpSpLocks/>
                </p:cNvGrpSpPr>
                <p:nvPr/>
              </p:nvGrpSpPr>
              <p:grpSpPr bwMode="auto">
                <a:xfrm rot="10800000">
                  <a:off x="7090812" y="838200"/>
                  <a:ext cx="442435" cy="194496"/>
                  <a:chOff x="7195282" y="838200"/>
                  <a:chExt cx="442435" cy="194496"/>
                </a:xfrm>
              </p:grpSpPr>
              <p:sp>
                <p:nvSpPr>
                  <p:cNvPr id="161" name="Freeform 6"/>
                  <p:cNvSpPr>
                    <a:spLocks/>
                  </p:cNvSpPr>
                  <p:nvPr/>
                </p:nvSpPr>
                <p:spPr bwMode="gray">
                  <a:xfrm>
                    <a:off x="7439716" y="838200"/>
                    <a:ext cx="198001" cy="194496"/>
                  </a:xfrm>
                  <a:custGeom>
                    <a:avLst/>
                    <a:gdLst>
                      <a:gd name="T0" fmla="*/ 0 w 96"/>
                      <a:gd name="T1" fmla="*/ 16 h 94"/>
                      <a:gd name="T2" fmla="*/ 16 w 96"/>
                      <a:gd name="T3" fmla="*/ 0 h 94"/>
                      <a:gd name="T4" fmla="*/ 80 w 96"/>
                      <a:gd name="T5" fmla="*/ 0 h 94"/>
                      <a:gd name="T6" fmla="*/ 96 w 96"/>
                      <a:gd name="T7" fmla="*/ 16 h 94"/>
                      <a:gd name="T8" fmla="*/ 96 w 96"/>
                      <a:gd name="T9" fmla="*/ 78 h 94"/>
                      <a:gd name="T10" fmla="*/ 80 w 96"/>
                      <a:gd name="T11" fmla="*/ 94 h 94"/>
                      <a:gd name="T12" fmla="*/ 16 w 96"/>
                      <a:gd name="T13" fmla="*/ 94 h 94"/>
                      <a:gd name="T14" fmla="*/ 0 w 96"/>
                      <a:gd name="T15" fmla="*/ 78 h 94"/>
                      <a:gd name="T16" fmla="*/ 0 w 96"/>
                      <a:gd name="T17" fmla="*/ 1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94">
                        <a:moveTo>
                          <a:pt x="0" y="16"/>
                        </a:moveTo>
                        <a:cubicBezTo>
                          <a:pt x="0" y="7"/>
                          <a:pt x="7" y="0"/>
                          <a:pt x="16" y="0"/>
                        </a:cubicBezTo>
                        <a:cubicBezTo>
                          <a:pt x="80" y="0"/>
                          <a:pt x="80" y="0"/>
                          <a:pt x="80" y="0"/>
                        </a:cubicBezTo>
                        <a:cubicBezTo>
                          <a:pt x="89" y="0"/>
                          <a:pt x="96" y="7"/>
                          <a:pt x="96" y="16"/>
                        </a:cubicBezTo>
                        <a:cubicBezTo>
                          <a:pt x="96" y="78"/>
                          <a:pt x="96" y="78"/>
                          <a:pt x="96" y="78"/>
                        </a:cubicBezTo>
                        <a:cubicBezTo>
                          <a:pt x="96" y="87"/>
                          <a:pt x="89" y="94"/>
                          <a:pt x="80" y="94"/>
                        </a:cubicBezTo>
                        <a:cubicBezTo>
                          <a:pt x="16" y="94"/>
                          <a:pt x="16" y="94"/>
                          <a:pt x="16" y="94"/>
                        </a:cubicBezTo>
                        <a:cubicBezTo>
                          <a:pt x="7" y="94"/>
                          <a:pt x="0" y="87"/>
                          <a:pt x="0" y="78"/>
                        </a:cubicBezTo>
                        <a:lnTo>
                          <a:pt x="0" y="16"/>
                        </a:lnTo>
                        <a:close/>
                      </a:path>
                    </a:pathLst>
                  </a:custGeom>
                  <a:blipFill dpi="0" rotWithShape="1">
                    <a:blip r:embed="rId3" cstate="email">
                      <a:alphaModFix amt="75000"/>
                    </a:blip>
                    <a:srcRect/>
                    <a:tile tx="0" ty="0" sx="25000" sy="25000" flip="none" algn="tl"/>
                  </a:blipFill>
                  <a:ln w="9" cap="flat">
                    <a:noFill/>
                    <a:prstDash val="solid"/>
                    <a:miter lim="800000"/>
                    <a:headEnd/>
                    <a:tailEnd/>
                  </a:ln>
                </p:spPr>
                <p:txBody>
                  <a:bodyPr/>
                  <a:lstStyle/>
                  <a:p>
                    <a:pPr algn="ctr" defTabSz="511993">
                      <a:spcAft>
                        <a:spcPct val="40000"/>
                      </a:spcAft>
                      <a:defRPr/>
                    </a:pPr>
                    <a:endParaRPr lang="en-US" sz="1000" kern="0" dirty="0">
                      <a:solidFill>
                        <a:sysClr val="windowText" lastClr="000000"/>
                      </a:solidFill>
                      <a:cs typeface="+mn-cs"/>
                    </a:endParaRPr>
                  </a:p>
                </p:txBody>
              </p:sp>
              <p:sp>
                <p:nvSpPr>
                  <p:cNvPr id="26713" name="Freeform 7"/>
                  <p:cNvSpPr>
                    <a:spLocks/>
                  </p:cNvSpPr>
                  <p:nvPr/>
                </p:nvSpPr>
                <p:spPr bwMode="gray">
                  <a:xfrm>
                    <a:off x="7195282" y="838200"/>
                    <a:ext cx="198877" cy="194496"/>
                  </a:xfrm>
                  <a:custGeom>
                    <a:avLst/>
                    <a:gdLst>
                      <a:gd name="T0" fmla="*/ 0 w 96"/>
                      <a:gd name="T1" fmla="*/ 2147483647 h 94"/>
                      <a:gd name="T2" fmla="*/ 2147483647 w 96"/>
                      <a:gd name="T3" fmla="*/ 0 h 94"/>
                      <a:gd name="T4" fmla="*/ 2147483647 w 96"/>
                      <a:gd name="T5" fmla="*/ 0 h 94"/>
                      <a:gd name="T6" fmla="*/ 2147483647 w 96"/>
                      <a:gd name="T7" fmla="*/ 2147483647 h 94"/>
                      <a:gd name="T8" fmla="*/ 2147483647 w 96"/>
                      <a:gd name="T9" fmla="*/ 2147483647 h 94"/>
                      <a:gd name="T10" fmla="*/ 2147483647 w 96"/>
                      <a:gd name="T11" fmla="*/ 2147483647 h 94"/>
                      <a:gd name="T12" fmla="*/ 2147483647 w 96"/>
                      <a:gd name="T13" fmla="*/ 2147483647 h 94"/>
                      <a:gd name="T14" fmla="*/ 0 w 96"/>
                      <a:gd name="T15" fmla="*/ 2147483647 h 94"/>
                      <a:gd name="T16" fmla="*/ 0 w 9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94"/>
                      <a:gd name="T29" fmla="*/ 96 w 9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94">
                        <a:moveTo>
                          <a:pt x="0" y="16"/>
                        </a:moveTo>
                        <a:cubicBezTo>
                          <a:pt x="0" y="7"/>
                          <a:pt x="7" y="0"/>
                          <a:pt x="16" y="0"/>
                        </a:cubicBezTo>
                        <a:cubicBezTo>
                          <a:pt x="80" y="0"/>
                          <a:pt x="80" y="0"/>
                          <a:pt x="80" y="0"/>
                        </a:cubicBezTo>
                        <a:cubicBezTo>
                          <a:pt x="89" y="0"/>
                          <a:pt x="96" y="7"/>
                          <a:pt x="96" y="16"/>
                        </a:cubicBezTo>
                        <a:cubicBezTo>
                          <a:pt x="96" y="78"/>
                          <a:pt x="96" y="78"/>
                          <a:pt x="96" y="78"/>
                        </a:cubicBezTo>
                        <a:cubicBezTo>
                          <a:pt x="96" y="87"/>
                          <a:pt x="89" y="94"/>
                          <a:pt x="80" y="94"/>
                        </a:cubicBezTo>
                        <a:cubicBezTo>
                          <a:pt x="16" y="94"/>
                          <a:pt x="16" y="94"/>
                          <a:pt x="16" y="94"/>
                        </a:cubicBezTo>
                        <a:cubicBezTo>
                          <a:pt x="7" y="94"/>
                          <a:pt x="0" y="87"/>
                          <a:pt x="0" y="78"/>
                        </a:cubicBezTo>
                        <a:lnTo>
                          <a:pt x="0" y="16"/>
                        </a:lnTo>
                        <a:close/>
                      </a:path>
                    </a:pathLst>
                  </a:custGeom>
                  <a:solidFill>
                    <a:srgbClr val="FFFFFF"/>
                  </a:solidFill>
                  <a:ln w="9" cap="flat">
                    <a:noFill/>
                    <a:prstDash val="solid"/>
                    <a:miter lim="800000"/>
                    <a:headEnd/>
                    <a:tailEnd/>
                  </a:ln>
                </p:spPr>
                <p:txBody>
                  <a:bodyPr/>
                  <a:lstStyle/>
                  <a:p>
                    <a:endParaRPr lang="bg-BG"/>
                  </a:p>
                </p:txBody>
              </p:sp>
            </p:grpSp>
            <p:sp>
              <p:nvSpPr>
                <p:cNvPr id="26709" name="Freeform 28"/>
                <p:cNvSpPr>
                  <a:spLocks/>
                </p:cNvSpPr>
                <p:nvPr/>
              </p:nvSpPr>
              <p:spPr bwMode="gray">
                <a:xfrm>
                  <a:off x="6940958" y="1247772"/>
                  <a:ext cx="755242" cy="123154"/>
                </a:xfrm>
                <a:custGeom>
                  <a:avLst/>
                  <a:gdLst>
                    <a:gd name="T0" fmla="*/ 2147483647 w 392"/>
                    <a:gd name="T1" fmla="*/ 0 h 64"/>
                    <a:gd name="T2" fmla="*/ 2147483647 w 392"/>
                    <a:gd name="T3" fmla="*/ 2147483647 h 64"/>
                    <a:gd name="T4" fmla="*/ 2147483647 w 392"/>
                    <a:gd name="T5" fmla="*/ 2147483647 h 64"/>
                    <a:gd name="T6" fmla="*/ 2147483647 w 392"/>
                    <a:gd name="T7" fmla="*/ 2147483647 h 64"/>
                    <a:gd name="T8" fmla="*/ 2147483647 w 392"/>
                    <a:gd name="T9" fmla="*/ 2147483647 h 64"/>
                    <a:gd name="T10" fmla="*/ 2147483647 w 392"/>
                    <a:gd name="T11" fmla="*/ 0 h 64"/>
                    <a:gd name="T12" fmla="*/ 0 60000 65536"/>
                    <a:gd name="T13" fmla="*/ 0 60000 65536"/>
                    <a:gd name="T14" fmla="*/ 0 60000 65536"/>
                    <a:gd name="T15" fmla="*/ 0 60000 65536"/>
                    <a:gd name="T16" fmla="*/ 0 60000 65536"/>
                    <a:gd name="T17" fmla="*/ 0 60000 65536"/>
                    <a:gd name="T18" fmla="*/ 0 w 392"/>
                    <a:gd name="T19" fmla="*/ 0 h 64"/>
                    <a:gd name="T20" fmla="*/ 392 w 392"/>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392" h="64">
                      <a:moveTo>
                        <a:pt x="348" y="0"/>
                      </a:moveTo>
                      <a:cubicBezTo>
                        <a:pt x="390" y="58"/>
                        <a:pt x="390" y="58"/>
                        <a:pt x="390" y="58"/>
                      </a:cubicBezTo>
                      <a:cubicBezTo>
                        <a:pt x="392" y="61"/>
                        <a:pt x="391" y="64"/>
                        <a:pt x="386" y="64"/>
                      </a:cubicBezTo>
                      <a:cubicBezTo>
                        <a:pt x="6" y="64"/>
                        <a:pt x="6" y="64"/>
                        <a:pt x="6" y="64"/>
                      </a:cubicBezTo>
                      <a:cubicBezTo>
                        <a:pt x="1" y="64"/>
                        <a:pt x="0" y="61"/>
                        <a:pt x="2" y="57"/>
                      </a:cubicBezTo>
                      <a:cubicBezTo>
                        <a:pt x="42" y="0"/>
                        <a:pt x="42" y="0"/>
                        <a:pt x="42" y="0"/>
                      </a:cubicBezTo>
                    </a:path>
                  </a:pathLst>
                </a:custGeom>
                <a:noFill/>
                <a:ln w="19050" cap="rnd">
                  <a:solidFill>
                    <a:schemeClr val="bg1"/>
                  </a:solidFill>
                  <a:prstDash val="solid"/>
                  <a:round/>
                  <a:headEnd/>
                  <a:tailEnd/>
                </a:ln>
              </p:spPr>
              <p:txBody>
                <a:bodyPr/>
                <a:lstStyle/>
                <a:p>
                  <a:endParaRPr lang="bg-BG"/>
                </a:p>
              </p:txBody>
            </p:sp>
          </p:grpSp>
        </p:grpSp>
        <p:grpSp>
          <p:nvGrpSpPr>
            <p:cNvPr id="26630" name="Group 164"/>
            <p:cNvGrpSpPr>
              <a:grpSpLocks/>
            </p:cNvGrpSpPr>
            <p:nvPr/>
          </p:nvGrpSpPr>
          <p:grpSpPr bwMode="auto">
            <a:xfrm>
              <a:off x="13394005" y="6373015"/>
              <a:ext cx="3717829" cy="1533969"/>
              <a:chOff x="11906946" y="5664902"/>
              <a:chExt cx="3305060" cy="1363528"/>
            </a:xfrm>
          </p:grpSpPr>
          <p:sp>
            <p:nvSpPr>
              <p:cNvPr id="26686" name="Rectangle 165"/>
              <p:cNvSpPr>
                <a:spLocks noChangeArrowheads="1"/>
              </p:cNvSpPr>
              <p:nvPr/>
            </p:nvSpPr>
            <p:spPr bwMode="auto">
              <a:xfrm>
                <a:off x="13336095" y="6085057"/>
                <a:ext cx="1875911" cy="533480"/>
              </a:xfrm>
              <a:prstGeom prst="rect">
                <a:avLst/>
              </a:prstGeom>
              <a:noFill/>
              <a:ln w="9525">
                <a:noFill/>
                <a:miter lim="800000"/>
                <a:headEnd/>
                <a:tailEnd/>
              </a:ln>
            </p:spPr>
            <p:txBody>
              <a:bodyPr wrap="none">
                <a:spAutoFit/>
              </a:bodyPr>
              <a:lstStyle/>
              <a:p>
                <a:pPr algn="ctr" defTabSz="1023938">
                  <a:spcAft>
                    <a:spcPct val="40000"/>
                  </a:spcAft>
                </a:pPr>
                <a:r>
                  <a:rPr lang="en-US" sz="2000" b="1">
                    <a:solidFill>
                      <a:schemeClr val="tx2"/>
                    </a:solidFill>
                  </a:rPr>
                  <a:t>Clouds</a:t>
                </a:r>
              </a:p>
            </p:txBody>
          </p:sp>
          <p:grpSp>
            <p:nvGrpSpPr>
              <p:cNvPr id="26687" name="Group 166"/>
              <p:cNvGrpSpPr>
                <a:grpSpLocks/>
              </p:cNvGrpSpPr>
              <p:nvPr/>
            </p:nvGrpSpPr>
            <p:grpSpPr bwMode="auto">
              <a:xfrm>
                <a:off x="11906946" y="5664902"/>
                <a:ext cx="1363663" cy="1363528"/>
                <a:chOff x="11901123" y="5459392"/>
                <a:chExt cx="1363663" cy="1363528"/>
              </a:xfrm>
            </p:grpSpPr>
            <p:grpSp>
              <p:nvGrpSpPr>
                <p:cNvPr id="26688" name="Group 167"/>
                <p:cNvGrpSpPr>
                  <a:grpSpLocks/>
                </p:cNvGrpSpPr>
                <p:nvPr/>
              </p:nvGrpSpPr>
              <p:grpSpPr bwMode="auto">
                <a:xfrm>
                  <a:off x="11901123" y="5459392"/>
                  <a:ext cx="1363663" cy="1363528"/>
                  <a:chOff x="1253646" y="4800600"/>
                  <a:chExt cx="1022381" cy="1022646"/>
                </a:xfrm>
              </p:grpSpPr>
              <p:sp>
                <p:nvSpPr>
                  <p:cNvPr id="172" name="Oval 171"/>
                  <p:cNvSpPr/>
                  <p:nvPr/>
                </p:nvSpPr>
                <p:spPr bwMode="gray">
                  <a:xfrm>
                    <a:off x="1253646" y="4800600"/>
                    <a:ext cx="1022381" cy="1022646"/>
                  </a:xfrm>
                  <a:prstGeom prst="ellipse">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algn="ctr" defTabSz="511993">
                      <a:spcAft>
                        <a:spcPct val="40000"/>
                      </a:spcAft>
                      <a:defRPr/>
                    </a:pPr>
                    <a:endParaRPr lang="en-US" sz="1000" kern="0" cap="all" dirty="0">
                      <a:solidFill>
                        <a:srgbClr val="FFFFFF"/>
                      </a:solidFill>
                      <a:cs typeface="+mn-cs"/>
                    </a:endParaRPr>
                  </a:p>
                </p:txBody>
              </p:sp>
              <p:sp>
                <p:nvSpPr>
                  <p:cNvPr id="173" name="Oval 172"/>
                  <p:cNvSpPr>
                    <a:spLocks noChangeAspect="1"/>
                  </p:cNvSpPr>
                  <p:nvPr/>
                </p:nvSpPr>
                <p:spPr bwMode="gray">
                  <a:xfrm>
                    <a:off x="1291620" y="4838583"/>
                    <a:ext cx="946433" cy="946679"/>
                  </a:xfrm>
                  <a:prstGeom prst="ellipse">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algn="ctr" defTabSz="511993">
                      <a:spcAft>
                        <a:spcPct val="40000"/>
                      </a:spcAft>
                      <a:defRPr/>
                    </a:pPr>
                    <a:endParaRPr lang="en-US" sz="1000" kern="0" cap="all" dirty="0">
                      <a:solidFill>
                        <a:srgbClr val="FFFFFF"/>
                      </a:solidFill>
                      <a:cs typeface="+mn-cs"/>
                    </a:endParaRPr>
                  </a:p>
                </p:txBody>
              </p:sp>
            </p:grpSp>
            <p:grpSp>
              <p:nvGrpSpPr>
                <p:cNvPr id="26689" name="Group 168"/>
                <p:cNvGrpSpPr>
                  <a:grpSpLocks/>
                </p:cNvGrpSpPr>
                <p:nvPr/>
              </p:nvGrpSpPr>
              <p:grpSpPr bwMode="auto">
                <a:xfrm>
                  <a:off x="12092097" y="5825564"/>
                  <a:ext cx="981714" cy="631184"/>
                  <a:chOff x="12092097" y="5837608"/>
                  <a:chExt cx="981714" cy="631184"/>
                </a:xfrm>
              </p:grpSpPr>
              <p:sp>
                <p:nvSpPr>
                  <p:cNvPr id="170" name="Freeform 6"/>
                  <p:cNvSpPr>
                    <a:spLocks/>
                  </p:cNvSpPr>
                  <p:nvPr/>
                </p:nvSpPr>
                <p:spPr bwMode="gray">
                  <a:xfrm>
                    <a:off x="12092097" y="5837608"/>
                    <a:ext cx="981714" cy="607097"/>
                  </a:xfrm>
                  <a:custGeom>
                    <a:avLst/>
                    <a:gdLst>
                      <a:gd name="T0" fmla="*/ 2727 w 4195"/>
                      <a:gd name="T1" fmla="*/ 10 h 2595"/>
                      <a:gd name="T2" fmla="*/ 1869 w 4195"/>
                      <a:gd name="T3" fmla="*/ 606 h 2595"/>
                      <a:gd name="T4" fmla="*/ 1557 w 4195"/>
                      <a:gd name="T5" fmla="*/ 533 h 2595"/>
                      <a:gd name="T6" fmla="*/ 786 w 4195"/>
                      <a:gd name="T7" fmla="*/ 1133 h 2595"/>
                      <a:gd name="T8" fmla="*/ 635 w 4195"/>
                      <a:gd name="T9" fmla="*/ 1112 h 2595"/>
                      <a:gd name="T10" fmla="*/ 8 w 4195"/>
                      <a:gd name="T11" fmla="*/ 1699 h 2595"/>
                      <a:gd name="T12" fmla="*/ 606 w 4195"/>
                      <a:gd name="T13" fmla="*/ 2315 h 2595"/>
                      <a:gd name="T14" fmla="*/ 901 w 4195"/>
                      <a:gd name="T15" fmla="*/ 2249 h 2595"/>
                      <a:gd name="T16" fmla="*/ 1566 w 4195"/>
                      <a:gd name="T17" fmla="*/ 2514 h 2595"/>
                      <a:gd name="T18" fmla="*/ 2143 w 4195"/>
                      <a:gd name="T19" fmla="*/ 2361 h 2595"/>
                      <a:gd name="T20" fmla="*/ 2641 w 4195"/>
                      <a:gd name="T21" fmla="*/ 2589 h 2595"/>
                      <a:gd name="T22" fmla="*/ 3255 w 4195"/>
                      <a:gd name="T23" fmla="*/ 2254 h 2595"/>
                      <a:gd name="T24" fmla="*/ 3533 w 4195"/>
                      <a:gd name="T25" fmla="*/ 2336 h 2595"/>
                      <a:gd name="T26" fmla="*/ 4185 w 4195"/>
                      <a:gd name="T27" fmla="*/ 1625 h 2595"/>
                      <a:gd name="T28" fmla="*/ 3606 w 4195"/>
                      <a:gd name="T29" fmla="*/ 885 h 2595"/>
                      <a:gd name="T30" fmla="*/ 2727 w 4195"/>
                      <a:gd name="T31" fmla="*/ 1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95" h="2595">
                        <a:moveTo>
                          <a:pt x="2727" y="10"/>
                        </a:moveTo>
                        <a:cubicBezTo>
                          <a:pt x="2344" y="0"/>
                          <a:pt x="2011" y="248"/>
                          <a:pt x="1869" y="606"/>
                        </a:cubicBezTo>
                        <a:cubicBezTo>
                          <a:pt x="1774" y="561"/>
                          <a:pt x="1669" y="536"/>
                          <a:pt x="1557" y="533"/>
                        </a:cubicBezTo>
                        <a:cubicBezTo>
                          <a:pt x="1181" y="524"/>
                          <a:pt x="863" y="782"/>
                          <a:pt x="786" y="1133"/>
                        </a:cubicBezTo>
                        <a:cubicBezTo>
                          <a:pt x="738" y="1120"/>
                          <a:pt x="687" y="1113"/>
                          <a:pt x="635" y="1112"/>
                        </a:cubicBezTo>
                        <a:cubicBezTo>
                          <a:pt x="297" y="1104"/>
                          <a:pt x="16" y="1367"/>
                          <a:pt x="8" y="1699"/>
                        </a:cubicBezTo>
                        <a:cubicBezTo>
                          <a:pt x="0" y="2031"/>
                          <a:pt x="268" y="2306"/>
                          <a:pt x="606" y="2315"/>
                        </a:cubicBezTo>
                        <a:cubicBezTo>
                          <a:pt x="712" y="2317"/>
                          <a:pt x="813" y="2294"/>
                          <a:pt x="901" y="2249"/>
                        </a:cubicBezTo>
                        <a:cubicBezTo>
                          <a:pt x="1048" y="2402"/>
                          <a:pt x="1290" y="2507"/>
                          <a:pt x="1566" y="2514"/>
                        </a:cubicBezTo>
                        <a:cubicBezTo>
                          <a:pt x="1788" y="2519"/>
                          <a:pt x="1991" y="2460"/>
                          <a:pt x="2143" y="2361"/>
                        </a:cubicBezTo>
                        <a:cubicBezTo>
                          <a:pt x="2267" y="2497"/>
                          <a:pt x="2444" y="2584"/>
                          <a:pt x="2641" y="2589"/>
                        </a:cubicBezTo>
                        <a:cubicBezTo>
                          <a:pt x="2898" y="2595"/>
                          <a:pt x="3127" y="2461"/>
                          <a:pt x="3255" y="2254"/>
                        </a:cubicBezTo>
                        <a:cubicBezTo>
                          <a:pt x="3338" y="2304"/>
                          <a:pt x="3433" y="2334"/>
                          <a:pt x="3533" y="2336"/>
                        </a:cubicBezTo>
                        <a:cubicBezTo>
                          <a:pt x="3883" y="2345"/>
                          <a:pt x="4176" y="2025"/>
                          <a:pt x="4185" y="1625"/>
                        </a:cubicBezTo>
                        <a:cubicBezTo>
                          <a:pt x="4195" y="1237"/>
                          <a:pt x="3938" y="916"/>
                          <a:pt x="3606" y="885"/>
                        </a:cubicBezTo>
                        <a:cubicBezTo>
                          <a:pt x="3561" y="402"/>
                          <a:pt x="3189" y="21"/>
                          <a:pt x="2727" y="10"/>
                        </a:cubicBezTo>
                        <a:close/>
                      </a:path>
                    </a:pathLst>
                  </a:custGeom>
                  <a:blipFill dpi="0" rotWithShape="1">
                    <a:blip r:embed="rId3" cstate="email">
                      <a:alphaModFix amt="75000"/>
                    </a:blip>
                    <a:srcRect/>
                    <a:tile tx="0" ty="0" sx="25000" sy="25000" flip="none" algn="tl"/>
                  </a:blipFill>
                  <a:ln w="19050" cap="flat">
                    <a:noFill/>
                    <a:prstDash val="solid"/>
                    <a:miter lim="800000"/>
                    <a:headEnd/>
                    <a:tailEnd/>
                  </a:ln>
                </p:spPr>
                <p:txBody>
                  <a:bodyPr/>
                  <a:lstStyle/>
                  <a:p>
                    <a:pPr algn="ctr" defTabSz="511993">
                      <a:spcAft>
                        <a:spcPct val="40000"/>
                      </a:spcAft>
                      <a:defRPr/>
                    </a:pPr>
                    <a:endParaRPr lang="en-US" sz="1000" kern="0" dirty="0">
                      <a:solidFill>
                        <a:sysClr val="windowText" lastClr="000000"/>
                      </a:solidFill>
                      <a:cs typeface="+mn-cs"/>
                    </a:endParaRPr>
                  </a:p>
                </p:txBody>
              </p:sp>
              <p:sp>
                <p:nvSpPr>
                  <p:cNvPr id="171" name="Freeform 6"/>
                  <p:cNvSpPr>
                    <a:spLocks/>
                  </p:cNvSpPr>
                  <p:nvPr/>
                </p:nvSpPr>
                <p:spPr bwMode="gray">
                  <a:xfrm>
                    <a:off x="12212772" y="6153445"/>
                    <a:ext cx="485469" cy="315361"/>
                  </a:xfrm>
                  <a:custGeom>
                    <a:avLst/>
                    <a:gdLst>
                      <a:gd name="T0" fmla="*/ 2727 w 4195"/>
                      <a:gd name="T1" fmla="*/ 10 h 2595"/>
                      <a:gd name="T2" fmla="*/ 1869 w 4195"/>
                      <a:gd name="T3" fmla="*/ 606 h 2595"/>
                      <a:gd name="T4" fmla="*/ 1557 w 4195"/>
                      <a:gd name="T5" fmla="*/ 533 h 2595"/>
                      <a:gd name="T6" fmla="*/ 786 w 4195"/>
                      <a:gd name="T7" fmla="*/ 1133 h 2595"/>
                      <a:gd name="T8" fmla="*/ 635 w 4195"/>
                      <a:gd name="T9" fmla="*/ 1112 h 2595"/>
                      <a:gd name="T10" fmla="*/ 8 w 4195"/>
                      <a:gd name="T11" fmla="*/ 1699 h 2595"/>
                      <a:gd name="T12" fmla="*/ 606 w 4195"/>
                      <a:gd name="T13" fmla="*/ 2315 h 2595"/>
                      <a:gd name="T14" fmla="*/ 901 w 4195"/>
                      <a:gd name="T15" fmla="*/ 2249 h 2595"/>
                      <a:gd name="T16" fmla="*/ 1566 w 4195"/>
                      <a:gd name="T17" fmla="*/ 2514 h 2595"/>
                      <a:gd name="T18" fmla="*/ 2143 w 4195"/>
                      <a:gd name="T19" fmla="*/ 2361 h 2595"/>
                      <a:gd name="T20" fmla="*/ 2641 w 4195"/>
                      <a:gd name="T21" fmla="*/ 2589 h 2595"/>
                      <a:gd name="T22" fmla="*/ 3255 w 4195"/>
                      <a:gd name="T23" fmla="*/ 2254 h 2595"/>
                      <a:gd name="T24" fmla="*/ 3533 w 4195"/>
                      <a:gd name="T25" fmla="*/ 2336 h 2595"/>
                      <a:gd name="T26" fmla="*/ 4185 w 4195"/>
                      <a:gd name="T27" fmla="*/ 1625 h 2595"/>
                      <a:gd name="T28" fmla="*/ 3606 w 4195"/>
                      <a:gd name="T29" fmla="*/ 885 h 2595"/>
                      <a:gd name="T30" fmla="*/ 2727 w 4195"/>
                      <a:gd name="T31" fmla="*/ 1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95" h="2595">
                        <a:moveTo>
                          <a:pt x="2727" y="10"/>
                        </a:moveTo>
                        <a:cubicBezTo>
                          <a:pt x="2344" y="0"/>
                          <a:pt x="2011" y="248"/>
                          <a:pt x="1869" y="606"/>
                        </a:cubicBezTo>
                        <a:cubicBezTo>
                          <a:pt x="1774" y="561"/>
                          <a:pt x="1669" y="536"/>
                          <a:pt x="1557" y="533"/>
                        </a:cubicBezTo>
                        <a:cubicBezTo>
                          <a:pt x="1181" y="524"/>
                          <a:pt x="863" y="782"/>
                          <a:pt x="786" y="1133"/>
                        </a:cubicBezTo>
                        <a:cubicBezTo>
                          <a:pt x="738" y="1120"/>
                          <a:pt x="687" y="1113"/>
                          <a:pt x="635" y="1112"/>
                        </a:cubicBezTo>
                        <a:cubicBezTo>
                          <a:pt x="297" y="1104"/>
                          <a:pt x="16" y="1367"/>
                          <a:pt x="8" y="1699"/>
                        </a:cubicBezTo>
                        <a:cubicBezTo>
                          <a:pt x="0" y="2031"/>
                          <a:pt x="268" y="2306"/>
                          <a:pt x="606" y="2315"/>
                        </a:cubicBezTo>
                        <a:cubicBezTo>
                          <a:pt x="712" y="2317"/>
                          <a:pt x="813" y="2294"/>
                          <a:pt x="901" y="2249"/>
                        </a:cubicBezTo>
                        <a:cubicBezTo>
                          <a:pt x="1048" y="2402"/>
                          <a:pt x="1290" y="2507"/>
                          <a:pt x="1566" y="2514"/>
                        </a:cubicBezTo>
                        <a:cubicBezTo>
                          <a:pt x="1788" y="2519"/>
                          <a:pt x="1991" y="2460"/>
                          <a:pt x="2143" y="2361"/>
                        </a:cubicBezTo>
                        <a:cubicBezTo>
                          <a:pt x="2267" y="2497"/>
                          <a:pt x="2444" y="2584"/>
                          <a:pt x="2641" y="2589"/>
                        </a:cubicBezTo>
                        <a:cubicBezTo>
                          <a:pt x="2898" y="2595"/>
                          <a:pt x="3127" y="2461"/>
                          <a:pt x="3255" y="2254"/>
                        </a:cubicBezTo>
                        <a:cubicBezTo>
                          <a:pt x="3338" y="2304"/>
                          <a:pt x="3433" y="2334"/>
                          <a:pt x="3533" y="2336"/>
                        </a:cubicBezTo>
                        <a:cubicBezTo>
                          <a:pt x="3883" y="2345"/>
                          <a:pt x="4176" y="2025"/>
                          <a:pt x="4185" y="1625"/>
                        </a:cubicBezTo>
                        <a:cubicBezTo>
                          <a:pt x="4195" y="1237"/>
                          <a:pt x="3938" y="916"/>
                          <a:pt x="3606" y="885"/>
                        </a:cubicBezTo>
                        <a:cubicBezTo>
                          <a:pt x="3561" y="402"/>
                          <a:pt x="3189" y="21"/>
                          <a:pt x="2727" y="10"/>
                        </a:cubicBezTo>
                        <a:close/>
                      </a:path>
                    </a:pathLst>
                  </a:custGeom>
                  <a:solidFill>
                    <a:schemeClr val="bg1"/>
                  </a:solidFill>
                  <a:ln w="19050" cap="flat">
                    <a:solidFill>
                      <a:schemeClr val="bg1"/>
                    </a:solidFill>
                    <a:prstDash val="solid"/>
                    <a:miter lim="800000"/>
                    <a:headEnd/>
                    <a:tailEnd/>
                  </a:ln>
                </p:spPr>
                <p:txBody>
                  <a:bodyPr/>
                  <a:lstStyle/>
                  <a:p>
                    <a:pPr algn="ctr" defTabSz="511993">
                      <a:spcAft>
                        <a:spcPct val="40000"/>
                      </a:spcAft>
                      <a:defRPr/>
                    </a:pPr>
                    <a:endParaRPr lang="en-US" sz="1000" kern="0" dirty="0">
                      <a:solidFill>
                        <a:sysClr val="windowText" lastClr="000000"/>
                      </a:solidFill>
                      <a:cs typeface="+mn-cs"/>
                    </a:endParaRPr>
                  </a:p>
                </p:txBody>
              </p:sp>
            </p:grpSp>
          </p:grpSp>
        </p:grpSp>
        <p:grpSp>
          <p:nvGrpSpPr>
            <p:cNvPr id="26631" name="Group 173"/>
            <p:cNvGrpSpPr>
              <a:grpSpLocks/>
            </p:cNvGrpSpPr>
            <p:nvPr/>
          </p:nvGrpSpPr>
          <p:grpSpPr bwMode="auto">
            <a:xfrm>
              <a:off x="4565193" y="3168501"/>
              <a:ext cx="8743096" cy="881799"/>
              <a:chOff x="4058346" y="2816445"/>
              <a:chExt cx="7772400" cy="783821"/>
            </a:xfrm>
          </p:grpSpPr>
          <p:sp>
            <p:nvSpPr>
              <p:cNvPr id="175" name="Pentagon 174"/>
              <p:cNvSpPr/>
              <p:nvPr/>
            </p:nvSpPr>
            <p:spPr>
              <a:xfrm>
                <a:off x="4058346" y="2816445"/>
                <a:ext cx="7772400" cy="783821"/>
              </a:xfrm>
              <a:prstGeom prst="homePlate">
                <a:avLst/>
              </a:prstGeom>
              <a:gradFill flip="none" rotWithShape="1">
                <a:gsLst>
                  <a:gs pos="64000">
                    <a:schemeClr val="accent5">
                      <a:alpha val="50000"/>
                    </a:schemeClr>
                  </a:gs>
                  <a:gs pos="100000">
                    <a:schemeClr val="accent5">
                      <a:alpha val="70000"/>
                    </a:schemeClr>
                  </a:gs>
                  <a:gs pos="0">
                    <a:schemeClr val="accent5">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0945" tIns="30472" rIns="60945" bIns="30472" anchor="ctr"/>
              <a:lstStyle/>
              <a:p>
                <a:pPr algn="ctr">
                  <a:spcAft>
                    <a:spcPct val="40000"/>
                  </a:spcAft>
                  <a:defRPr/>
                </a:pPr>
                <a:endParaRPr lang="en-US"/>
              </a:p>
            </p:txBody>
          </p:sp>
          <p:sp>
            <p:nvSpPr>
              <p:cNvPr id="176" name="Rectangle 175"/>
              <p:cNvSpPr/>
              <p:nvPr/>
            </p:nvSpPr>
            <p:spPr>
              <a:xfrm>
                <a:off x="6827623" y="2916030"/>
                <a:ext cx="2235418" cy="533363"/>
              </a:xfrm>
              <a:prstGeom prst="rect">
                <a:avLst/>
              </a:prstGeom>
            </p:spPr>
            <p:txBody>
              <a:bodyPr wrap="none">
                <a:spAutoFit/>
              </a:bodyPr>
              <a:lstStyle/>
              <a:p>
                <a:pPr algn="ctr" defTabSz="914323">
                  <a:spcAft>
                    <a:spcPct val="40000"/>
                  </a:spcAft>
                  <a:defRPr/>
                </a:pPr>
                <a:r>
                  <a:rPr lang="en-US" sz="2000" b="1" cap="all" dirty="0">
                    <a:solidFill>
                      <a:schemeClr val="tx2"/>
                    </a:solidFill>
                    <a:latin typeface="Arial" pitchFamily="34" charset="0"/>
                    <a:cs typeface="Arial" pitchFamily="34" charset="0"/>
                  </a:rPr>
                  <a:t>Access</a:t>
                </a:r>
              </a:p>
            </p:txBody>
          </p:sp>
        </p:grpSp>
        <p:grpSp>
          <p:nvGrpSpPr>
            <p:cNvPr id="26632" name="Group 176"/>
            <p:cNvGrpSpPr>
              <a:grpSpLocks/>
            </p:cNvGrpSpPr>
            <p:nvPr/>
          </p:nvGrpSpPr>
          <p:grpSpPr bwMode="auto">
            <a:xfrm>
              <a:off x="4565193" y="6699101"/>
              <a:ext cx="8743096" cy="881799"/>
              <a:chOff x="4058346" y="5954756"/>
              <a:chExt cx="7772400" cy="783821"/>
            </a:xfrm>
          </p:grpSpPr>
          <p:sp>
            <p:nvSpPr>
              <p:cNvPr id="178" name="Pentagon 177"/>
              <p:cNvSpPr/>
              <p:nvPr/>
            </p:nvSpPr>
            <p:spPr>
              <a:xfrm>
                <a:off x="4058346" y="5954756"/>
                <a:ext cx="7772400" cy="783821"/>
              </a:xfrm>
              <a:prstGeom prst="homePlate">
                <a:avLst/>
              </a:prstGeom>
              <a:gradFill flip="none" rotWithShape="1">
                <a:gsLst>
                  <a:gs pos="64000">
                    <a:schemeClr val="accent1">
                      <a:alpha val="50000"/>
                    </a:schemeClr>
                  </a:gs>
                  <a:gs pos="100000">
                    <a:schemeClr val="accent1">
                      <a:alpha val="70000"/>
                    </a:schemeClr>
                  </a:gs>
                  <a:gs pos="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0945" tIns="30472" rIns="60945" bIns="30472" anchor="ctr"/>
              <a:lstStyle/>
              <a:p>
                <a:pPr algn="ctr">
                  <a:spcAft>
                    <a:spcPct val="40000"/>
                  </a:spcAft>
                  <a:defRPr/>
                </a:pPr>
                <a:endParaRPr lang="en-US"/>
              </a:p>
            </p:txBody>
          </p:sp>
          <p:sp>
            <p:nvSpPr>
              <p:cNvPr id="179" name="Rectangle 178"/>
              <p:cNvSpPr/>
              <p:nvPr/>
            </p:nvSpPr>
            <p:spPr>
              <a:xfrm>
                <a:off x="5673220" y="6054830"/>
                <a:ext cx="4544222" cy="533363"/>
              </a:xfrm>
              <a:prstGeom prst="rect">
                <a:avLst/>
              </a:prstGeom>
            </p:spPr>
            <p:txBody>
              <a:bodyPr wrap="none">
                <a:spAutoFit/>
              </a:bodyPr>
              <a:lstStyle/>
              <a:p>
                <a:pPr algn="ctr" defTabSz="914323">
                  <a:spcAft>
                    <a:spcPct val="40000"/>
                  </a:spcAft>
                  <a:defRPr/>
                </a:pPr>
                <a:r>
                  <a:rPr lang="en-US" sz="2000" b="1" cap="all" dirty="0">
                    <a:solidFill>
                      <a:schemeClr val="tx2"/>
                    </a:solidFill>
                    <a:latin typeface="Arial" pitchFamily="34" charset="0"/>
                    <a:cs typeface="Arial" pitchFamily="34" charset="0"/>
                  </a:rPr>
                  <a:t>Infrastructure</a:t>
                </a:r>
              </a:p>
            </p:txBody>
          </p:sp>
        </p:grpSp>
        <p:grpSp>
          <p:nvGrpSpPr>
            <p:cNvPr id="26633" name="Group 179"/>
            <p:cNvGrpSpPr>
              <a:grpSpLocks/>
            </p:cNvGrpSpPr>
            <p:nvPr/>
          </p:nvGrpSpPr>
          <p:grpSpPr bwMode="auto">
            <a:xfrm>
              <a:off x="0" y="4572790"/>
              <a:ext cx="4907096" cy="1533969"/>
              <a:chOff x="0" y="4064702"/>
              <a:chExt cx="4362289" cy="1363528"/>
            </a:xfrm>
          </p:grpSpPr>
          <p:grpSp>
            <p:nvGrpSpPr>
              <p:cNvPr id="26665" name="Group 180"/>
              <p:cNvGrpSpPr>
                <a:grpSpLocks/>
              </p:cNvGrpSpPr>
              <p:nvPr/>
            </p:nvGrpSpPr>
            <p:grpSpPr bwMode="auto">
              <a:xfrm>
                <a:off x="2998626" y="4064702"/>
                <a:ext cx="1363663" cy="1363528"/>
                <a:chOff x="1253646" y="4800600"/>
                <a:chExt cx="1022381" cy="1022646"/>
              </a:xfrm>
            </p:grpSpPr>
            <p:sp>
              <p:nvSpPr>
                <p:cNvPr id="186" name="Oval 185"/>
                <p:cNvSpPr/>
                <p:nvPr/>
              </p:nvSpPr>
              <p:spPr bwMode="gray">
                <a:xfrm>
                  <a:off x="1253646" y="4800600"/>
                  <a:ext cx="1022381" cy="1022646"/>
                </a:xfrm>
                <a:prstGeom prst="ellipse">
                  <a:avLst/>
                </a:prstGeom>
                <a:gradFill flip="none" rotWithShape="1">
                  <a:gsLst>
                    <a:gs pos="20000">
                      <a:schemeClr val="accent4">
                        <a:lumMod val="75000"/>
                      </a:schemeClr>
                    </a:gs>
                    <a:gs pos="50000">
                      <a:schemeClr val="accent4"/>
                    </a:gs>
                    <a:gs pos="80000">
                      <a:schemeClr val="accent4">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algn="ctr" defTabSz="511993">
                    <a:spcAft>
                      <a:spcPct val="40000"/>
                    </a:spcAft>
                    <a:defRPr/>
                  </a:pPr>
                  <a:endParaRPr lang="en-US" sz="1000" kern="0" cap="all" dirty="0">
                    <a:solidFill>
                      <a:srgbClr val="FFFFFF"/>
                    </a:solidFill>
                    <a:cs typeface="+mn-cs"/>
                  </a:endParaRPr>
                </a:p>
              </p:txBody>
            </p:sp>
            <p:sp>
              <p:nvSpPr>
                <p:cNvPr id="187" name="Oval 186"/>
                <p:cNvSpPr>
                  <a:spLocks noChangeAspect="1"/>
                </p:cNvSpPr>
                <p:nvPr/>
              </p:nvSpPr>
              <p:spPr bwMode="gray">
                <a:xfrm>
                  <a:off x="1291620" y="4838583"/>
                  <a:ext cx="946433" cy="946679"/>
                </a:xfrm>
                <a:prstGeom prst="ellipse">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algn="ctr" defTabSz="511993">
                    <a:spcAft>
                      <a:spcPct val="40000"/>
                    </a:spcAft>
                    <a:defRPr/>
                  </a:pPr>
                  <a:endParaRPr lang="en-US" sz="1000" kern="0" cap="all" dirty="0">
                    <a:solidFill>
                      <a:srgbClr val="FFFFFF"/>
                    </a:solidFill>
                    <a:cs typeface="+mn-cs"/>
                  </a:endParaRPr>
                </a:p>
              </p:txBody>
            </p:sp>
          </p:grpSp>
          <p:sp>
            <p:nvSpPr>
              <p:cNvPr id="26666" name="Rectangle 181"/>
              <p:cNvSpPr>
                <a:spLocks noChangeArrowheads="1"/>
              </p:cNvSpPr>
              <p:nvPr/>
            </p:nvSpPr>
            <p:spPr bwMode="auto">
              <a:xfrm>
                <a:off x="0" y="4244027"/>
                <a:ext cx="2859022" cy="943848"/>
              </a:xfrm>
              <a:prstGeom prst="rect">
                <a:avLst/>
              </a:prstGeom>
              <a:noFill/>
              <a:ln w="9525">
                <a:noFill/>
                <a:miter lim="800000"/>
                <a:headEnd/>
                <a:tailEnd/>
              </a:ln>
            </p:spPr>
            <p:txBody>
              <a:bodyPr>
                <a:spAutoFit/>
              </a:bodyPr>
              <a:lstStyle/>
              <a:p>
                <a:pPr algn="r" defTabSz="1023938">
                  <a:spcAft>
                    <a:spcPct val="40000"/>
                  </a:spcAft>
                </a:pPr>
                <a:r>
                  <a:rPr lang="en-US" sz="2000" b="1">
                    <a:solidFill>
                      <a:schemeClr val="tx2"/>
                    </a:solidFill>
                  </a:rPr>
                  <a:t>Existing</a:t>
                </a:r>
                <a:br>
                  <a:rPr lang="en-US" sz="2000" b="1">
                    <a:solidFill>
                      <a:schemeClr val="tx2"/>
                    </a:solidFill>
                  </a:rPr>
                </a:br>
                <a:r>
                  <a:rPr lang="en-US" sz="2000" b="1">
                    <a:solidFill>
                      <a:schemeClr val="tx2"/>
                    </a:solidFill>
                  </a:rPr>
                  <a:t>Apps</a:t>
                </a:r>
              </a:p>
            </p:txBody>
          </p:sp>
          <p:grpSp>
            <p:nvGrpSpPr>
              <p:cNvPr id="26667" name="Group 182"/>
              <p:cNvGrpSpPr>
                <a:grpSpLocks/>
              </p:cNvGrpSpPr>
              <p:nvPr/>
            </p:nvGrpSpPr>
            <p:grpSpPr bwMode="auto">
              <a:xfrm>
                <a:off x="3341097" y="4393139"/>
                <a:ext cx="678720" cy="706654"/>
                <a:chOff x="3337777" y="4244258"/>
                <a:chExt cx="505744" cy="526561"/>
              </a:xfrm>
            </p:grpSpPr>
            <p:sp>
              <p:nvSpPr>
                <p:cNvPr id="184" name="Rounded Rectangle 183"/>
                <p:cNvSpPr/>
                <p:nvPr/>
              </p:nvSpPr>
              <p:spPr>
                <a:xfrm>
                  <a:off x="3337777" y="4244258"/>
                  <a:ext cx="505744" cy="379038"/>
                </a:xfrm>
                <a:prstGeom prst="roundRect">
                  <a:avLst/>
                </a:prstGeom>
                <a:blipFill dpi="0" rotWithShape="1">
                  <a:blip r:embed="rId3" cstate="email">
                    <a:alphaModFix amt="75000"/>
                  </a:blip>
                  <a:srcRect/>
                  <a:tile tx="0" ty="0" sx="25000" sy="25000" flip="none" algn="tl"/>
                </a:blipFill>
                <a:ln w="19050" cap="flat">
                  <a:noFill/>
                  <a:prstDash val="solid"/>
                  <a:miter lim="800000"/>
                  <a:headEnd/>
                  <a:tailEnd/>
                </a:ln>
              </p:spPr>
              <p:txBody>
                <a:bodyPr/>
                <a:lstStyle/>
                <a:p>
                  <a:pPr algn="ctr" defTabSz="511993">
                    <a:spcAft>
                      <a:spcPct val="40000"/>
                    </a:spcAft>
                    <a:defRPr/>
                  </a:pPr>
                  <a:endParaRPr lang="en-US" sz="1000" kern="0" dirty="0">
                    <a:solidFill>
                      <a:sysClr val="windowText" lastClr="000000"/>
                    </a:solidFill>
                    <a:cs typeface="+mn-cs"/>
                  </a:endParaRPr>
                </a:p>
              </p:txBody>
            </p:sp>
            <p:sp>
              <p:nvSpPr>
                <p:cNvPr id="185" name="Freeform 13"/>
                <p:cNvSpPr>
                  <a:spLocks/>
                </p:cNvSpPr>
                <p:nvPr/>
              </p:nvSpPr>
              <p:spPr bwMode="gray">
                <a:xfrm>
                  <a:off x="3586502" y="4400559"/>
                  <a:ext cx="187182" cy="370622"/>
                </a:xfrm>
                <a:custGeom>
                  <a:avLst/>
                  <a:gdLst>
                    <a:gd name="T0" fmla="*/ 89 w 114"/>
                    <a:gd name="T1" fmla="*/ 223 h 223"/>
                    <a:gd name="T2" fmla="*/ 114 w 114"/>
                    <a:gd name="T3" fmla="*/ 223 h 223"/>
                    <a:gd name="T4" fmla="*/ 114 w 114"/>
                    <a:gd name="T5" fmla="*/ 198 h 223"/>
                    <a:gd name="T6" fmla="*/ 101 w 114"/>
                    <a:gd name="T7" fmla="*/ 198 h 223"/>
                    <a:gd name="T8" fmla="*/ 101 w 114"/>
                    <a:gd name="T9" fmla="*/ 173 h 223"/>
                    <a:gd name="T10" fmla="*/ 88 w 114"/>
                    <a:gd name="T11" fmla="*/ 173 h 223"/>
                    <a:gd name="T12" fmla="*/ 88 w 114"/>
                    <a:gd name="T13" fmla="*/ 149 h 223"/>
                    <a:gd name="T14" fmla="*/ 76 w 114"/>
                    <a:gd name="T15" fmla="*/ 149 h 223"/>
                    <a:gd name="T16" fmla="*/ 76 w 114"/>
                    <a:gd name="T17" fmla="*/ 112 h 223"/>
                    <a:gd name="T18" fmla="*/ 76 w 114"/>
                    <a:gd name="T19" fmla="*/ 112 h 223"/>
                    <a:gd name="T20" fmla="*/ 89 w 114"/>
                    <a:gd name="T21" fmla="*/ 112 h 223"/>
                    <a:gd name="T22" fmla="*/ 114 w 114"/>
                    <a:gd name="T23" fmla="*/ 112 h 223"/>
                    <a:gd name="T24" fmla="*/ 114 w 114"/>
                    <a:gd name="T25" fmla="*/ 102 h 223"/>
                    <a:gd name="T26" fmla="*/ 114 w 114"/>
                    <a:gd name="T27" fmla="*/ 102 h 223"/>
                    <a:gd name="T28" fmla="*/ 102 w 114"/>
                    <a:gd name="T29" fmla="*/ 102 h 223"/>
                    <a:gd name="T30" fmla="*/ 102 w 114"/>
                    <a:gd name="T31" fmla="*/ 89 h 223"/>
                    <a:gd name="T32" fmla="*/ 102 w 114"/>
                    <a:gd name="T33" fmla="*/ 89 h 223"/>
                    <a:gd name="T34" fmla="*/ 89 w 114"/>
                    <a:gd name="T35" fmla="*/ 89 h 223"/>
                    <a:gd name="T36" fmla="*/ 89 w 114"/>
                    <a:gd name="T37" fmla="*/ 76 h 223"/>
                    <a:gd name="T38" fmla="*/ 89 w 114"/>
                    <a:gd name="T39" fmla="*/ 76 h 223"/>
                    <a:gd name="T40" fmla="*/ 76 w 114"/>
                    <a:gd name="T41" fmla="*/ 76 h 223"/>
                    <a:gd name="T42" fmla="*/ 76 w 114"/>
                    <a:gd name="T43" fmla="*/ 64 h 223"/>
                    <a:gd name="T44" fmla="*/ 76 w 114"/>
                    <a:gd name="T45" fmla="*/ 64 h 223"/>
                    <a:gd name="T46" fmla="*/ 64 w 114"/>
                    <a:gd name="T47" fmla="*/ 64 h 223"/>
                    <a:gd name="T48" fmla="*/ 64 w 114"/>
                    <a:gd name="T49" fmla="*/ 51 h 223"/>
                    <a:gd name="T50" fmla="*/ 64 w 114"/>
                    <a:gd name="T51" fmla="*/ 51 h 223"/>
                    <a:gd name="T52" fmla="*/ 51 w 114"/>
                    <a:gd name="T53" fmla="*/ 51 h 223"/>
                    <a:gd name="T54" fmla="*/ 51 w 114"/>
                    <a:gd name="T55" fmla="*/ 38 h 223"/>
                    <a:gd name="T56" fmla="*/ 51 w 114"/>
                    <a:gd name="T57" fmla="*/ 38 h 223"/>
                    <a:gd name="T58" fmla="*/ 38 w 114"/>
                    <a:gd name="T59" fmla="*/ 38 h 223"/>
                    <a:gd name="T60" fmla="*/ 38 w 114"/>
                    <a:gd name="T61" fmla="*/ 26 h 223"/>
                    <a:gd name="T62" fmla="*/ 38 w 114"/>
                    <a:gd name="T63" fmla="*/ 26 h 223"/>
                    <a:gd name="T64" fmla="*/ 26 w 114"/>
                    <a:gd name="T65" fmla="*/ 26 h 223"/>
                    <a:gd name="T66" fmla="*/ 26 w 114"/>
                    <a:gd name="T67" fmla="*/ 13 h 223"/>
                    <a:gd name="T68" fmla="*/ 26 w 114"/>
                    <a:gd name="T69" fmla="*/ 13 h 223"/>
                    <a:gd name="T70" fmla="*/ 13 w 114"/>
                    <a:gd name="T71" fmla="*/ 13 h 223"/>
                    <a:gd name="T72" fmla="*/ 13 w 114"/>
                    <a:gd name="T73" fmla="*/ 0 h 223"/>
                    <a:gd name="T74" fmla="*/ 13 w 114"/>
                    <a:gd name="T75" fmla="*/ 0 h 223"/>
                    <a:gd name="T76" fmla="*/ 0 w 114"/>
                    <a:gd name="T77" fmla="*/ 0 h 223"/>
                    <a:gd name="T78" fmla="*/ 0 w 114"/>
                    <a:gd name="T79" fmla="*/ 175 h 223"/>
                    <a:gd name="T80" fmla="*/ 13 w 114"/>
                    <a:gd name="T81" fmla="*/ 175 h 223"/>
                    <a:gd name="T82" fmla="*/ 13 w 114"/>
                    <a:gd name="T83" fmla="*/ 175 h 223"/>
                    <a:gd name="T84" fmla="*/ 13 w 114"/>
                    <a:gd name="T85" fmla="*/ 162 h 223"/>
                    <a:gd name="T86" fmla="*/ 26 w 114"/>
                    <a:gd name="T87" fmla="*/ 162 h 223"/>
                    <a:gd name="T88" fmla="*/ 26 w 114"/>
                    <a:gd name="T89" fmla="*/ 162 h 223"/>
                    <a:gd name="T90" fmla="*/ 26 w 114"/>
                    <a:gd name="T91" fmla="*/ 149 h 223"/>
                    <a:gd name="T92" fmla="*/ 38 w 114"/>
                    <a:gd name="T93" fmla="*/ 149 h 223"/>
                    <a:gd name="T94" fmla="*/ 38 w 114"/>
                    <a:gd name="T95" fmla="*/ 125 h 223"/>
                    <a:gd name="T96" fmla="*/ 51 w 114"/>
                    <a:gd name="T97" fmla="*/ 125 h 223"/>
                    <a:gd name="T98" fmla="*/ 51 w 114"/>
                    <a:gd name="T99" fmla="*/ 149 h 223"/>
                    <a:gd name="T100" fmla="*/ 64 w 114"/>
                    <a:gd name="T101" fmla="*/ 149 h 223"/>
                    <a:gd name="T102" fmla="*/ 64 w 114"/>
                    <a:gd name="T103" fmla="*/ 174 h 223"/>
                    <a:gd name="T104" fmla="*/ 76 w 114"/>
                    <a:gd name="T105" fmla="*/ 174 h 223"/>
                    <a:gd name="T106" fmla="*/ 76 w 114"/>
                    <a:gd name="T107" fmla="*/ 198 h 223"/>
                    <a:gd name="T108" fmla="*/ 76 w 114"/>
                    <a:gd name="T109" fmla="*/ 198 h 223"/>
                    <a:gd name="T110" fmla="*/ 89 w 114"/>
                    <a:gd name="T111" fmla="*/ 198 h 223"/>
                    <a:gd name="T112" fmla="*/ 89 w 114"/>
                    <a:gd name="T113"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4" h="223">
                      <a:moveTo>
                        <a:pt x="89" y="223"/>
                      </a:moveTo>
                      <a:lnTo>
                        <a:pt x="114" y="223"/>
                      </a:lnTo>
                      <a:lnTo>
                        <a:pt x="114" y="198"/>
                      </a:lnTo>
                      <a:lnTo>
                        <a:pt x="101" y="198"/>
                      </a:lnTo>
                      <a:lnTo>
                        <a:pt x="101" y="173"/>
                      </a:lnTo>
                      <a:lnTo>
                        <a:pt x="88" y="173"/>
                      </a:lnTo>
                      <a:lnTo>
                        <a:pt x="88" y="149"/>
                      </a:lnTo>
                      <a:lnTo>
                        <a:pt x="76" y="149"/>
                      </a:lnTo>
                      <a:lnTo>
                        <a:pt x="76" y="112"/>
                      </a:lnTo>
                      <a:lnTo>
                        <a:pt x="76" y="112"/>
                      </a:lnTo>
                      <a:lnTo>
                        <a:pt x="89" y="112"/>
                      </a:lnTo>
                      <a:lnTo>
                        <a:pt x="114" y="112"/>
                      </a:lnTo>
                      <a:lnTo>
                        <a:pt x="114" y="102"/>
                      </a:lnTo>
                      <a:lnTo>
                        <a:pt x="114" y="102"/>
                      </a:lnTo>
                      <a:lnTo>
                        <a:pt x="102" y="102"/>
                      </a:lnTo>
                      <a:lnTo>
                        <a:pt x="102" y="89"/>
                      </a:lnTo>
                      <a:lnTo>
                        <a:pt x="102" y="89"/>
                      </a:lnTo>
                      <a:lnTo>
                        <a:pt x="89" y="89"/>
                      </a:lnTo>
                      <a:lnTo>
                        <a:pt x="89" y="76"/>
                      </a:lnTo>
                      <a:lnTo>
                        <a:pt x="89" y="76"/>
                      </a:lnTo>
                      <a:lnTo>
                        <a:pt x="76" y="76"/>
                      </a:lnTo>
                      <a:lnTo>
                        <a:pt x="76" y="64"/>
                      </a:lnTo>
                      <a:lnTo>
                        <a:pt x="76" y="64"/>
                      </a:lnTo>
                      <a:lnTo>
                        <a:pt x="64" y="64"/>
                      </a:lnTo>
                      <a:lnTo>
                        <a:pt x="64" y="51"/>
                      </a:lnTo>
                      <a:lnTo>
                        <a:pt x="64" y="51"/>
                      </a:lnTo>
                      <a:lnTo>
                        <a:pt x="51" y="51"/>
                      </a:lnTo>
                      <a:lnTo>
                        <a:pt x="51" y="38"/>
                      </a:lnTo>
                      <a:lnTo>
                        <a:pt x="51" y="38"/>
                      </a:lnTo>
                      <a:lnTo>
                        <a:pt x="38" y="38"/>
                      </a:lnTo>
                      <a:lnTo>
                        <a:pt x="38" y="26"/>
                      </a:lnTo>
                      <a:lnTo>
                        <a:pt x="38" y="26"/>
                      </a:lnTo>
                      <a:lnTo>
                        <a:pt x="26" y="26"/>
                      </a:lnTo>
                      <a:lnTo>
                        <a:pt x="26" y="13"/>
                      </a:lnTo>
                      <a:lnTo>
                        <a:pt x="26" y="13"/>
                      </a:lnTo>
                      <a:lnTo>
                        <a:pt x="13" y="13"/>
                      </a:lnTo>
                      <a:lnTo>
                        <a:pt x="13" y="0"/>
                      </a:lnTo>
                      <a:lnTo>
                        <a:pt x="13" y="0"/>
                      </a:lnTo>
                      <a:lnTo>
                        <a:pt x="0" y="0"/>
                      </a:lnTo>
                      <a:lnTo>
                        <a:pt x="0" y="175"/>
                      </a:lnTo>
                      <a:lnTo>
                        <a:pt x="13" y="175"/>
                      </a:lnTo>
                      <a:lnTo>
                        <a:pt x="13" y="175"/>
                      </a:lnTo>
                      <a:lnTo>
                        <a:pt x="13" y="162"/>
                      </a:lnTo>
                      <a:lnTo>
                        <a:pt x="26" y="162"/>
                      </a:lnTo>
                      <a:lnTo>
                        <a:pt x="26" y="162"/>
                      </a:lnTo>
                      <a:lnTo>
                        <a:pt x="26" y="149"/>
                      </a:lnTo>
                      <a:lnTo>
                        <a:pt x="38" y="149"/>
                      </a:lnTo>
                      <a:lnTo>
                        <a:pt x="38" y="125"/>
                      </a:lnTo>
                      <a:lnTo>
                        <a:pt x="51" y="125"/>
                      </a:lnTo>
                      <a:lnTo>
                        <a:pt x="51" y="149"/>
                      </a:lnTo>
                      <a:lnTo>
                        <a:pt x="64" y="149"/>
                      </a:lnTo>
                      <a:lnTo>
                        <a:pt x="64" y="174"/>
                      </a:lnTo>
                      <a:lnTo>
                        <a:pt x="76" y="174"/>
                      </a:lnTo>
                      <a:lnTo>
                        <a:pt x="76" y="198"/>
                      </a:lnTo>
                      <a:lnTo>
                        <a:pt x="76" y="198"/>
                      </a:lnTo>
                      <a:lnTo>
                        <a:pt x="89" y="198"/>
                      </a:lnTo>
                      <a:lnTo>
                        <a:pt x="89" y="223"/>
                      </a:lnTo>
                      <a:close/>
                    </a:path>
                  </a:pathLst>
                </a:custGeom>
                <a:solidFill>
                  <a:schemeClr val="bg1"/>
                </a:solidFill>
                <a:ln>
                  <a:noFill/>
                </a:ln>
                <a:extLst/>
              </p:spPr>
              <p:txBody>
                <a:bodyPr/>
                <a:lstStyle/>
                <a:p>
                  <a:pPr algn="ctr">
                    <a:spcAft>
                      <a:spcPct val="40000"/>
                    </a:spcAft>
                    <a:defRPr/>
                  </a:pPr>
                  <a:endParaRPr lang="en-US" cap="all" dirty="0">
                    <a:cs typeface="+mn-cs"/>
                  </a:endParaRPr>
                </a:p>
              </p:txBody>
            </p:sp>
          </p:grpSp>
        </p:grpSp>
        <p:grpSp>
          <p:nvGrpSpPr>
            <p:cNvPr id="26634" name="Group 187"/>
            <p:cNvGrpSpPr>
              <a:grpSpLocks/>
            </p:cNvGrpSpPr>
            <p:nvPr/>
          </p:nvGrpSpPr>
          <p:grpSpPr bwMode="auto">
            <a:xfrm>
              <a:off x="964829" y="6373015"/>
              <a:ext cx="3942267" cy="1533969"/>
              <a:chOff x="857709" y="5664902"/>
              <a:chExt cx="3504580" cy="1363528"/>
            </a:xfrm>
          </p:grpSpPr>
          <p:grpSp>
            <p:nvGrpSpPr>
              <p:cNvPr id="26650" name="Group 188"/>
              <p:cNvGrpSpPr>
                <a:grpSpLocks/>
              </p:cNvGrpSpPr>
              <p:nvPr/>
            </p:nvGrpSpPr>
            <p:grpSpPr bwMode="auto">
              <a:xfrm>
                <a:off x="857709" y="5664902"/>
                <a:ext cx="3504580" cy="1363528"/>
                <a:chOff x="857709" y="5664902"/>
                <a:chExt cx="3504580" cy="1363528"/>
              </a:xfrm>
            </p:grpSpPr>
            <p:grpSp>
              <p:nvGrpSpPr>
                <p:cNvPr id="26657" name="Group 193"/>
                <p:cNvGrpSpPr>
                  <a:grpSpLocks/>
                </p:cNvGrpSpPr>
                <p:nvPr/>
              </p:nvGrpSpPr>
              <p:grpSpPr bwMode="auto">
                <a:xfrm>
                  <a:off x="2998626" y="5664902"/>
                  <a:ext cx="1363663" cy="1363528"/>
                  <a:chOff x="1253646" y="4800600"/>
                  <a:chExt cx="1022381" cy="1022646"/>
                </a:xfrm>
              </p:grpSpPr>
              <p:sp>
                <p:nvSpPr>
                  <p:cNvPr id="196" name="Oval 195"/>
                  <p:cNvSpPr/>
                  <p:nvPr/>
                </p:nvSpPr>
                <p:spPr bwMode="gray">
                  <a:xfrm>
                    <a:off x="1253646" y="4800600"/>
                    <a:ext cx="1022381" cy="1022646"/>
                  </a:xfrm>
                  <a:prstGeom prst="ellipse">
                    <a:avLst/>
                  </a:prstGeom>
                  <a:gradFill flip="none" rotWithShape="1">
                    <a:gsLst>
                      <a:gs pos="20000">
                        <a:schemeClr val="accent1">
                          <a:lumMod val="75000"/>
                        </a:schemeClr>
                      </a:gs>
                      <a:gs pos="50000">
                        <a:schemeClr val="accent1"/>
                      </a:gs>
                      <a:gs pos="80000">
                        <a:schemeClr val="accent1">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algn="ctr" defTabSz="511993">
                      <a:spcAft>
                        <a:spcPct val="40000"/>
                      </a:spcAft>
                      <a:defRPr/>
                    </a:pPr>
                    <a:endParaRPr lang="en-US" sz="1000" kern="0" cap="all" dirty="0">
                      <a:solidFill>
                        <a:srgbClr val="FFFFFF"/>
                      </a:solidFill>
                      <a:cs typeface="+mn-cs"/>
                    </a:endParaRPr>
                  </a:p>
                </p:txBody>
              </p:sp>
              <p:sp>
                <p:nvSpPr>
                  <p:cNvPr id="197" name="Oval 196"/>
                  <p:cNvSpPr>
                    <a:spLocks noChangeAspect="1"/>
                  </p:cNvSpPr>
                  <p:nvPr/>
                </p:nvSpPr>
                <p:spPr bwMode="gray">
                  <a:xfrm>
                    <a:off x="1291620" y="4838583"/>
                    <a:ext cx="946433" cy="946679"/>
                  </a:xfrm>
                  <a:prstGeom prst="ellipse">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algn="ctr" defTabSz="511993">
                      <a:spcAft>
                        <a:spcPct val="40000"/>
                      </a:spcAft>
                      <a:defRPr/>
                    </a:pPr>
                    <a:endParaRPr lang="en-US" sz="1000" kern="0" cap="all" dirty="0">
                      <a:solidFill>
                        <a:srgbClr val="FFFFFF"/>
                      </a:solidFill>
                      <a:cs typeface="+mn-cs"/>
                    </a:endParaRPr>
                  </a:p>
                </p:txBody>
              </p:sp>
            </p:grpSp>
            <p:sp>
              <p:nvSpPr>
                <p:cNvPr id="26658" name="Rectangle 194"/>
                <p:cNvSpPr>
                  <a:spLocks noChangeArrowheads="1"/>
                </p:cNvSpPr>
                <p:nvPr/>
              </p:nvSpPr>
              <p:spPr bwMode="auto">
                <a:xfrm>
                  <a:off x="857709" y="6071409"/>
                  <a:ext cx="2001313" cy="533480"/>
                </a:xfrm>
                <a:prstGeom prst="rect">
                  <a:avLst/>
                </a:prstGeom>
                <a:noFill/>
                <a:ln w="9525">
                  <a:noFill/>
                  <a:miter lim="800000"/>
                  <a:headEnd/>
                  <a:tailEnd/>
                </a:ln>
              </p:spPr>
              <p:txBody>
                <a:bodyPr wrap="none">
                  <a:spAutoFit/>
                </a:bodyPr>
                <a:lstStyle/>
                <a:p>
                  <a:pPr algn="r" defTabSz="1023938">
                    <a:spcAft>
                      <a:spcPct val="40000"/>
                    </a:spcAft>
                  </a:pPr>
                  <a:r>
                    <a:rPr lang="en-US" sz="2000" b="1">
                      <a:solidFill>
                        <a:schemeClr val="tx2"/>
                      </a:solidFill>
                    </a:rPr>
                    <a:t>Servers</a:t>
                  </a:r>
                </a:p>
              </p:txBody>
            </p:sp>
          </p:grpSp>
          <p:grpSp>
            <p:nvGrpSpPr>
              <p:cNvPr id="26651" name="Group 189"/>
              <p:cNvGrpSpPr>
                <a:grpSpLocks/>
              </p:cNvGrpSpPr>
              <p:nvPr/>
            </p:nvGrpSpPr>
            <p:grpSpPr bwMode="auto">
              <a:xfrm>
                <a:off x="3332413" y="6051933"/>
                <a:ext cx="696088" cy="589467"/>
                <a:chOff x="3335274" y="5943600"/>
                <a:chExt cx="696088" cy="589467"/>
              </a:xfrm>
            </p:grpSpPr>
            <p:sp>
              <p:nvSpPr>
                <p:cNvPr id="191" name="Oval 185"/>
                <p:cNvSpPr/>
                <p:nvPr/>
              </p:nvSpPr>
              <p:spPr>
                <a:xfrm>
                  <a:off x="3336231" y="6363452"/>
                  <a:ext cx="716915" cy="169322"/>
                </a:xfrm>
                <a:custGeom>
                  <a:avLst/>
                  <a:gdLst/>
                  <a:ahLst/>
                  <a:cxnLst/>
                  <a:rect l="l" t="t" r="r" b="b"/>
                  <a:pathLst>
                    <a:path w="696088" h="170367">
                      <a:moveTo>
                        <a:pt x="348044" y="52888"/>
                      </a:moveTo>
                      <a:cubicBezTo>
                        <a:pt x="330208" y="52888"/>
                        <a:pt x="315749" y="67347"/>
                        <a:pt x="315749" y="85183"/>
                      </a:cubicBezTo>
                      <a:cubicBezTo>
                        <a:pt x="315749" y="103019"/>
                        <a:pt x="330208" y="117478"/>
                        <a:pt x="348044" y="117478"/>
                      </a:cubicBezTo>
                      <a:cubicBezTo>
                        <a:pt x="365880" y="117478"/>
                        <a:pt x="380339" y="103019"/>
                        <a:pt x="380339" y="85183"/>
                      </a:cubicBezTo>
                      <a:cubicBezTo>
                        <a:pt x="380339" y="67347"/>
                        <a:pt x="365880" y="52888"/>
                        <a:pt x="348044" y="52888"/>
                      </a:cubicBezTo>
                      <a:close/>
                      <a:moveTo>
                        <a:pt x="28395" y="0"/>
                      </a:moveTo>
                      <a:lnTo>
                        <a:pt x="667693" y="0"/>
                      </a:lnTo>
                      <a:cubicBezTo>
                        <a:pt x="683375" y="0"/>
                        <a:pt x="696088" y="12713"/>
                        <a:pt x="696088" y="28395"/>
                      </a:cubicBezTo>
                      <a:lnTo>
                        <a:pt x="696088" y="141972"/>
                      </a:lnTo>
                      <a:cubicBezTo>
                        <a:pt x="696088" y="157654"/>
                        <a:pt x="683375" y="170367"/>
                        <a:pt x="667693" y="170367"/>
                      </a:cubicBezTo>
                      <a:lnTo>
                        <a:pt x="28395" y="170367"/>
                      </a:lnTo>
                      <a:cubicBezTo>
                        <a:pt x="12713" y="170367"/>
                        <a:pt x="0" y="157654"/>
                        <a:pt x="0" y="141972"/>
                      </a:cubicBezTo>
                      <a:lnTo>
                        <a:pt x="0" y="28395"/>
                      </a:lnTo>
                      <a:cubicBezTo>
                        <a:pt x="0" y="12713"/>
                        <a:pt x="12713" y="0"/>
                        <a:pt x="28395" y="0"/>
                      </a:cubicBezTo>
                      <a:close/>
                    </a:path>
                  </a:pathLst>
                </a:custGeom>
                <a:solidFill>
                  <a:schemeClr val="bg1"/>
                </a:solidFill>
                <a:ln>
                  <a:noFill/>
                </a:ln>
                <a:extLst/>
              </p:spPr>
              <p:txBody>
                <a:bodyPr/>
                <a:lstStyle/>
                <a:p>
                  <a:pPr algn="ctr">
                    <a:spcAft>
                      <a:spcPct val="40000"/>
                    </a:spcAft>
                    <a:defRPr/>
                  </a:pPr>
                  <a:endParaRPr lang="en-US" cap="all">
                    <a:solidFill>
                      <a:schemeClr val="tx1"/>
                    </a:solidFill>
                    <a:cs typeface="+mn-cs"/>
                  </a:endParaRPr>
                </a:p>
              </p:txBody>
            </p:sp>
            <p:sp>
              <p:nvSpPr>
                <p:cNvPr id="192" name="Oval 185"/>
                <p:cNvSpPr/>
                <p:nvPr/>
              </p:nvSpPr>
              <p:spPr>
                <a:xfrm>
                  <a:off x="3335274" y="6153150"/>
                  <a:ext cx="696088" cy="170367"/>
                </a:xfrm>
                <a:custGeom>
                  <a:avLst/>
                  <a:gdLst/>
                  <a:ahLst/>
                  <a:cxnLst/>
                  <a:rect l="l" t="t" r="r" b="b"/>
                  <a:pathLst>
                    <a:path w="696088" h="170367">
                      <a:moveTo>
                        <a:pt x="348044" y="52888"/>
                      </a:moveTo>
                      <a:cubicBezTo>
                        <a:pt x="330208" y="52888"/>
                        <a:pt x="315749" y="67347"/>
                        <a:pt x="315749" y="85183"/>
                      </a:cubicBezTo>
                      <a:cubicBezTo>
                        <a:pt x="315749" y="103019"/>
                        <a:pt x="330208" y="117478"/>
                        <a:pt x="348044" y="117478"/>
                      </a:cubicBezTo>
                      <a:cubicBezTo>
                        <a:pt x="365880" y="117478"/>
                        <a:pt x="380339" y="103019"/>
                        <a:pt x="380339" y="85183"/>
                      </a:cubicBezTo>
                      <a:cubicBezTo>
                        <a:pt x="380339" y="67347"/>
                        <a:pt x="365880" y="52888"/>
                        <a:pt x="348044" y="52888"/>
                      </a:cubicBezTo>
                      <a:close/>
                      <a:moveTo>
                        <a:pt x="28395" y="0"/>
                      </a:moveTo>
                      <a:lnTo>
                        <a:pt x="667693" y="0"/>
                      </a:lnTo>
                      <a:cubicBezTo>
                        <a:pt x="683375" y="0"/>
                        <a:pt x="696088" y="12713"/>
                        <a:pt x="696088" y="28395"/>
                      </a:cubicBezTo>
                      <a:lnTo>
                        <a:pt x="696088" y="141972"/>
                      </a:lnTo>
                      <a:cubicBezTo>
                        <a:pt x="696088" y="157654"/>
                        <a:pt x="683375" y="170367"/>
                        <a:pt x="667693" y="170367"/>
                      </a:cubicBezTo>
                      <a:lnTo>
                        <a:pt x="28395" y="170367"/>
                      </a:lnTo>
                      <a:cubicBezTo>
                        <a:pt x="12713" y="170367"/>
                        <a:pt x="0" y="157654"/>
                        <a:pt x="0" y="141972"/>
                      </a:cubicBezTo>
                      <a:lnTo>
                        <a:pt x="0" y="28395"/>
                      </a:lnTo>
                      <a:cubicBezTo>
                        <a:pt x="0" y="12713"/>
                        <a:pt x="12713" y="0"/>
                        <a:pt x="28395" y="0"/>
                      </a:cubicBezTo>
                      <a:close/>
                    </a:path>
                  </a:pathLst>
                </a:custGeom>
                <a:blipFill dpi="0" rotWithShape="1">
                  <a:blip r:embed="rId3" cstate="email">
                    <a:alphaModFix amt="75000"/>
                  </a:blip>
                  <a:srcRect/>
                  <a:tile tx="0" ty="0" sx="25000" sy="25000" flip="none" algn="tl"/>
                </a:blipFill>
                <a:ln w="19050" cap="flat">
                  <a:noFill/>
                  <a:prstDash val="solid"/>
                  <a:miter lim="800000"/>
                  <a:headEnd/>
                  <a:tailEnd/>
                </a:ln>
              </p:spPr>
              <p:txBody>
                <a:bodyPr/>
                <a:lstStyle/>
                <a:p>
                  <a:pPr algn="ctr" defTabSz="511993">
                    <a:spcAft>
                      <a:spcPct val="40000"/>
                    </a:spcAft>
                    <a:defRPr/>
                  </a:pPr>
                  <a:endParaRPr lang="en-US" sz="1000" kern="0" dirty="0">
                    <a:solidFill>
                      <a:sysClr val="windowText" lastClr="000000"/>
                    </a:solidFill>
                    <a:cs typeface="+mn-cs"/>
                  </a:endParaRPr>
                </a:p>
              </p:txBody>
            </p:sp>
            <p:sp>
              <p:nvSpPr>
                <p:cNvPr id="193" name="Oval 185"/>
                <p:cNvSpPr/>
                <p:nvPr/>
              </p:nvSpPr>
              <p:spPr>
                <a:xfrm>
                  <a:off x="3336231" y="5944381"/>
                  <a:ext cx="716915" cy="169322"/>
                </a:xfrm>
                <a:custGeom>
                  <a:avLst/>
                  <a:gdLst/>
                  <a:ahLst/>
                  <a:cxnLst/>
                  <a:rect l="l" t="t" r="r" b="b"/>
                  <a:pathLst>
                    <a:path w="696088" h="170367">
                      <a:moveTo>
                        <a:pt x="348044" y="52888"/>
                      </a:moveTo>
                      <a:cubicBezTo>
                        <a:pt x="330208" y="52888"/>
                        <a:pt x="315749" y="67347"/>
                        <a:pt x="315749" y="85183"/>
                      </a:cubicBezTo>
                      <a:cubicBezTo>
                        <a:pt x="315749" y="103019"/>
                        <a:pt x="330208" y="117478"/>
                        <a:pt x="348044" y="117478"/>
                      </a:cubicBezTo>
                      <a:cubicBezTo>
                        <a:pt x="365880" y="117478"/>
                        <a:pt x="380339" y="103019"/>
                        <a:pt x="380339" y="85183"/>
                      </a:cubicBezTo>
                      <a:cubicBezTo>
                        <a:pt x="380339" y="67347"/>
                        <a:pt x="365880" y="52888"/>
                        <a:pt x="348044" y="52888"/>
                      </a:cubicBezTo>
                      <a:close/>
                      <a:moveTo>
                        <a:pt x="28395" y="0"/>
                      </a:moveTo>
                      <a:lnTo>
                        <a:pt x="667693" y="0"/>
                      </a:lnTo>
                      <a:cubicBezTo>
                        <a:pt x="683375" y="0"/>
                        <a:pt x="696088" y="12713"/>
                        <a:pt x="696088" y="28395"/>
                      </a:cubicBezTo>
                      <a:lnTo>
                        <a:pt x="696088" y="141972"/>
                      </a:lnTo>
                      <a:cubicBezTo>
                        <a:pt x="696088" y="157654"/>
                        <a:pt x="683375" y="170367"/>
                        <a:pt x="667693" y="170367"/>
                      </a:cubicBezTo>
                      <a:lnTo>
                        <a:pt x="28395" y="170367"/>
                      </a:lnTo>
                      <a:cubicBezTo>
                        <a:pt x="12713" y="170367"/>
                        <a:pt x="0" y="157654"/>
                        <a:pt x="0" y="141972"/>
                      </a:cubicBezTo>
                      <a:lnTo>
                        <a:pt x="0" y="28395"/>
                      </a:lnTo>
                      <a:cubicBezTo>
                        <a:pt x="0" y="12713"/>
                        <a:pt x="12713" y="0"/>
                        <a:pt x="28395" y="0"/>
                      </a:cubicBezTo>
                      <a:close/>
                    </a:path>
                  </a:pathLst>
                </a:custGeom>
                <a:solidFill>
                  <a:schemeClr val="bg1"/>
                </a:solidFill>
                <a:ln>
                  <a:noFill/>
                </a:ln>
                <a:extLst/>
              </p:spPr>
              <p:txBody>
                <a:bodyPr/>
                <a:lstStyle/>
                <a:p>
                  <a:pPr algn="ctr">
                    <a:spcAft>
                      <a:spcPct val="40000"/>
                    </a:spcAft>
                    <a:defRPr/>
                  </a:pPr>
                  <a:endParaRPr lang="en-US" cap="all">
                    <a:solidFill>
                      <a:schemeClr val="tx1"/>
                    </a:solidFill>
                    <a:cs typeface="+mn-cs"/>
                  </a:endParaRPr>
                </a:p>
              </p:txBody>
            </p:sp>
          </p:grpSp>
        </p:grpSp>
        <p:grpSp>
          <p:nvGrpSpPr>
            <p:cNvPr id="26635" name="Group 197"/>
            <p:cNvGrpSpPr>
              <a:grpSpLocks/>
            </p:cNvGrpSpPr>
            <p:nvPr/>
          </p:nvGrpSpPr>
          <p:grpSpPr bwMode="auto">
            <a:xfrm>
              <a:off x="1846481" y="2843018"/>
              <a:ext cx="3060615" cy="1532763"/>
              <a:chOff x="1846481" y="2843018"/>
              <a:chExt cx="3060615" cy="1532763"/>
            </a:xfrm>
          </p:grpSpPr>
          <p:sp>
            <p:nvSpPr>
              <p:cNvPr id="26636" name="Rectangle 198"/>
              <p:cNvSpPr>
                <a:spLocks noChangeArrowheads="1"/>
              </p:cNvSpPr>
              <p:nvPr/>
            </p:nvSpPr>
            <p:spPr bwMode="auto">
              <a:xfrm>
                <a:off x="1846481" y="3299734"/>
                <a:ext cx="1369606" cy="600165"/>
              </a:xfrm>
              <a:prstGeom prst="rect">
                <a:avLst/>
              </a:prstGeom>
              <a:noFill/>
              <a:ln w="9525">
                <a:noFill/>
                <a:miter lim="800000"/>
                <a:headEnd/>
                <a:tailEnd/>
              </a:ln>
            </p:spPr>
            <p:txBody>
              <a:bodyPr wrap="none">
                <a:spAutoFit/>
              </a:bodyPr>
              <a:lstStyle/>
              <a:p>
                <a:pPr algn="r" defTabSz="1023938">
                  <a:spcAft>
                    <a:spcPct val="40000"/>
                  </a:spcAft>
                </a:pPr>
                <a:r>
                  <a:rPr lang="en-US" sz="2000" b="1">
                    <a:solidFill>
                      <a:schemeClr val="tx2"/>
                    </a:solidFill>
                  </a:rPr>
                  <a:t>PCs</a:t>
                </a:r>
                <a:endParaRPr lang="en-US" sz="1700" b="1">
                  <a:solidFill>
                    <a:schemeClr val="tx2"/>
                  </a:solidFill>
                </a:endParaRPr>
              </a:p>
            </p:txBody>
          </p:sp>
          <p:grpSp>
            <p:nvGrpSpPr>
              <p:cNvPr id="26637" name="Group 199"/>
              <p:cNvGrpSpPr>
                <a:grpSpLocks/>
              </p:cNvGrpSpPr>
              <p:nvPr/>
            </p:nvGrpSpPr>
            <p:grpSpPr bwMode="auto">
              <a:xfrm>
                <a:off x="3374880" y="2843018"/>
                <a:ext cx="1532216" cy="1532763"/>
                <a:chOff x="2271609" y="4533900"/>
                <a:chExt cx="1533971" cy="1533969"/>
              </a:xfrm>
            </p:grpSpPr>
            <p:sp>
              <p:nvSpPr>
                <p:cNvPr id="205" name="Oval 204"/>
                <p:cNvSpPr/>
                <p:nvPr/>
              </p:nvSpPr>
              <p:spPr bwMode="gray">
                <a:xfrm>
                  <a:off x="2271609" y="4533900"/>
                  <a:ext cx="1533971" cy="1533969"/>
                </a:xfrm>
                <a:prstGeom prst="ellipse">
                  <a:avLst/>
                </a:prstGeom>
                <a:gradFill flip="none" rotWithShape="1">
                  <a:gsLst>
                    <a:gs pos="20000">
                      <a:schemeClr val="accent5">
                        <a:lumMod val="75000"/>
                      </a:schemeClr>
                    </a:gs>
                    <a:gs pos="50000">
                      <a:schemeClr val="accent5"/>
                    </a:gs>
                    <a:gs pos="80000">
                      <a:schemeClr val="accent5">
                        <a:lumMod val="75000"/>
                      </a:schemeClr>
                    </a:gs>
                  </a:gsLst>
                  <a:lin ang="13500000" scaled="1"/>
                  <a:tileRect/>
                </a:gradFill>
                <a:ln w="31750">
                  <a:gradFill flip="none" rotWithShape="1">
                    <a:gsLst>
                      <a:gs pos="50000">
                        <a:srgbClr val="FFFFFF">
                          <a:lumMod val="95000"/>
                        </a:srgbClr>
                      </a:gs>
                      <a:gs pos="0">
                        <a:srgbClr val="FFFFFF">
                          <a:lumMod val="65000"/>
                        </a:srgbClr>
                      </a:gs>
                      <a:gs pos="100000">
                        <a:srgbClr val="FFFFFF">
                          <a:lumMod val="65000"/>
                        </a:srgbClr>
                      </a:gs>
                    </a:gsLst>
                    <a:lin ang="10800000" scaled="1"/>
                    <a:tileRect/>
                  </a:gradFill>
                  <a:round/>
                  <a:headEnd/>
                  <a:tailEnd/>
                </a:ln>
                <a:effectLst>
                  <a:innerShdw blurRad="152400">
                    <a:prstClr val="black"/>
                  </a:innerShdw>
                </a:effectLst>
              </p:spPr>
              <p:txBody>
                <a:bodyPr wrap="none" lIns="0" tIns="0" rIns="0" bIns="0" anchor="ctr"/>
                <a:lstStyle/>
                <a:p>
                  <a:pPr algn="ctr" defTabSz="511993">
                    <a:spcAft>
                      <a:spcPct val="40000"/>
                    </a:spcAft>
                    <a:defRPr/>
                  </a:pPr>
                  <a:endParaRPr lang="en-US" sz="1000" kern="0" cap="all" dirty="0">
                    <a:solidFill>
                      <a:srgbClr val="FFFFFF"/>
                    </a:solidFill>
                    <a:cs typeface="+mn-cs"/>
                  </a:endParaRPr>
                </a:p>
              </p:txBody>
            </p:sp>
            <p:sp>
              <p:nvSpPr>
                <p:cNvPr id="206" name="Oval 205"/>
                <p:cNvSpPr>
                  <a:spLocks noChangeAspect="1"/>
                </p:cNvSpPr>
                <p:nvPr/>
              </p:nvSpPr>
              <p:spPr bwMode="gray">
                <a:xfrm>
                  <a:off x="2328585" y="4590875"/>
                  <a:ext cx="1420020" cy="1420018"/>
                </a:xfrm>
                <a:prstGeom prst="ellipse">
                  <a:avLst/>
                </a:prstGeom>
                <a:gradFill flip="none" rotWithShape="1">
                  <a:gsLst>
                    <a:gs pos="63000">
                      <a:srgbClr val="FFFFFF">
                        <a:alpha val="0"/>
                      </a:srgbClr>
                    </a:gs>
                    <a:gs pos="0">
                      <a:srgbClr val="FFFFFF">
                        <a:alpha val="75000"/>
                      </a:srgbClr>
                    </a:gs>
                    <a:gs pos="12000">
                      <a:srgbClr val="FFFFFF">
                        <a:alpha val="50000"/>
                      </a:srgbClr>
                    </a:gs>
                  </a:gsLst>
                  <a:lin ang="5400000" scaled="1"/>
                  <a:tileRect/>
                </a:gradFill>
                <a:ln w="9525" cap="flat" cmpd="sng" algn="ctr">
                  <a:noFill/>
                  <a:prstDash val="solid"/>
                  <a:round/>
                  <a:headEnd type="none" w="med" len="med"/>
                  <a:tailEnd type="none" w="med" len="med"/>
                </a:ln>
                <a:effectLst/>
              </p:spPr>
              <p:txBody>
                <a:bodyPr wrap="none" lIns="0" tIns="0" rIns="0" bIns="0" anchor="ctr"/>
                <a:lstStyle/>
                <a:p>
                  <a:pPr algn="ctr" defTabSz="383918">
                    <a:spcAft>
                      <a:spcPct val="40000"/>
                    </a:spcAft>
                    <a:defRPr/>
                  </a:pPr>
                  <a:endParaRPr lang="en-US" sz="700" kern="0" cap="all" dirty="0">
                    <a:solidFill>
                      <a:srgbClr val="FFFFFF"/>
                    </a:solidFill>
                    <a:cs typeface="+mn-cs"/>
                  </a:endParaRPr>
                </a:p>
              </p:txBody>
            </p:sp>
          </p:grpSp>
          <p:grpSp>
            <p:nvGrpSpPr>
              <p:cNvPr id="26638" name="Group 200"/>
              <p:cNvGrpSpPr>
                <a:grpSpLocks/>
              </p:cNvGrpSpPr>
              <p:nvPr/>
            </p:nvGrpSpPr>
            <p:grpSpPr bwMode="auto">
              <a:xfrm>
                <a:off x="3674367" y="3190025"/>
                <a:ext cx="933242" cy="818984"/>
                <a:chOff x="3673488" y="3142537"/>
                <a:chExt cx="933242" cy="818984"/>
              </a:xfrm>
            </p:grpSpPr>
            <p:sp>
              <p:nvSpPr>
                <p:cNvPr id="202" name="Rectangle 201"/>
                <p:cNvSpPr/>
                <p:nvPr/>
              </p:nvSpPr>
              <p:spPr>
                <a:xfrm>
                  <a:off x="3799596" y="3142565"/>
                  <a:ext cx="730250" cy="554794"/>
                </a:xfrm>
                <a:prstGeom prst="rect">
                  <a:avLst/>
                </a:prstGeom>
                <a:ln w="19050" cap="rnd">
                  <a:solidFill>
                    <a:schemeClr val="bg1"/>
                  </a:solidFill>
                </a:ln>
              </p:spPr>
              <p:txBody>
                <a:bodyPr anchor="ctr">
                  <a:spAutoFit/>
                </a:bodyPr>
                <a:lstStyle/>
                <a:p>
                  <a:pPr algn="ctr">
                    <a:spcAft>
                      <a:spcPct val="40000"/>
                    </a:spcAft>
                    <a:defRPr/>
                  </a:pPr>
                  <a:endParaRPr lang="en-US" cap="all" dirty="0">
                    <a:latin typeface="+mj-lt"/>
                    <a:cs typeface="+mn-cs"/>
                  </a:endParaRPr>
                </a:p>
              </p:txBody>
            </p:sp>
            <p:sp>
              <p:nvSpPr>
                <p:cNvPr id="203" name="Rectangle 202"/>
                <p:cNvSpPr/>
                <p:nvPr/>
              </p:nvSpPr>
              <p:spPr>
                <a:xfrm>
                  <a:off x="3828710" y="3219407"/>
                  <a:ext cx="622800" cy="400260"/>
                </a:xfrm>
                <a:prstGeom prst="rect">
                  <a:avLst/>
                </a:prstGeom>
                <a:blipFill dpi="0" rotWithShape="1">
                  <a:blip r:embed="rId3" cstate="email">
                    <a:alphaModFix amt="75000"/>
                  </a:blip>
                  <a:srcRect/>
                  <a:tile tx="0" ty="0" sx="25000" sy="25000" flip="none" algn="tl"/>
                </a:blipFill>
                <a:ln w="9" cap="flat">
                  <a:noFill/>
                  <a:prstDash val="solid"/>
                  <a:miter lim="800000"/>
                  <a:headEnd/>
                  <a:tailEnd/>
                </a:ln>
              </p:spPr>
              <p:txBody>
                <a:bodyPr/>
                <a:lstStyle/>
                <a:p>
                  <a:pPr algn="ctr" defTabSz="341291">
                    <a:spcAft>
                      <a:spcPct val="40000"/>
                    </a:spcAft>
                    <a:defRPr/>
                  </a:pPr>
                  <a:endParaRPr lang="en-US" sz="700" kern="0" dirty="0">
                    <a:solidFill>
                      <a:sysClr val="windowText" lastClr="000000"/>
                    </a:solidFill>
                    <a:cs typeface="+mn-cs"/>
                  </a:endParaRPr>
                </a:p>
              </p:txBody>
            </p:sp>
            <p:sp>
              <p:nvSpPr>
                <p:cNvPr id="204" name="Rounded Rectangle 4"/>
                <p:cNvSpPr/>
                <p:nvPr/>
              </p:nvSpPr>
              <p:spPr>
                <a:xfrm>
                  <a:off x="3697996" y="3673548"/>
                  <a:ext cx="933450" cy="288111"/>
                </a:xfrm>
                <a:custGeom>
                  <a:avLst/>
                  <a:gdLst/>
                  <a:ahLst/>
                  <a:cxnLst/>
                  <a:rect l="l" t="t" r="r" b="b"/>
                  <a:pathLst>
                    <a:path w="645846" h="200025">
                      <a:moveTo>
                        <a:pt x="373725" y="78999"/>
                      </a:moveTo>
                      <a:cubicBezTo>
                        <a:pt x="372042" y="78999"/>
                        <a:pt x="370677" y="80364"/>
                        <a:pt x="370677" y="82047"/>
                      </a:cubicBezTo>
                      <a:lnTo>
                        <a:pt x="370677" y="94239"/>
                      </a:lnTo>
                      <a:cubicBezTo>
                        <a:pt x="370677" y="95922"/>
                        <a:pt x="372042" y="97287"/>
                        <a:pt x="373725" y="97287"/>
                      </a:cubicBezTo>
                      <a:lnTo>
                        <a:pt x="605754" y="97287"/>
                      </a:lnTo>
                      <a:cubicBezTo>
                        <a:pt x="607437" y="97287"/>
                        <a:pt x="608802" y="95922"/>
                        <a:pt x="608802" y="94239"/>
                      </a:cubicBezTo>
                      <a:lnTo>
                        <a:pt x="608802" y="82047"/>
                      </a:lnTo>
                      <a:cubicBezTo>
                        <a:pt x="608802" y="80364"/>
                        <a:pt x="607437" y="78999"/>
                        <a:pt x="605754" y="78999"/>
                      </a:cubicBezTo>
                      <a:close/>
                      <a:moveTo>
                        <a:pt x="0" y="0"/>
                      </a:moveTo>
                      <a:lnTo>
                        <a:pt x="645846" y="0"/>
                      </a:lnTo>
                      <a:lnTo>
                        <a:pt x="645846" y="200025"/>
                      </a:lnTo>
                      <a:lnTo>
                        <a:pt x="0" y="200025"/>
                      </a:lnTo>
                      <a:close/>
                    </a:path>
                  </a:pathLst>
                </a:custGeom>
                <a:solidFill>
                  <a:schemeClr val="bg1"/>
                </a:solidFill>
                <a:ln>
                  <a:noFill/>
                </a:ln>
              </p:spPr>
              <p:txBody>
                <a:bodyPr anchor="ctr"/>
                <a:lstStyle/>
                <a:p>
                  <a:pPr algn="ctr">
                    <a:spcAft>
                      <a:spcPct val="40000"/>
                    </a:spcAft>
                    <a:defRPr/>
                  </a:pPr>
                  <a:endParaRPr lang="en-US" cap="all" dirty="0">
                    <a:latin typeface="+mj-lt"/>
                    <a:cs typeface="+mn-cs"/>
                  </a:endParaRPr>
                </a:p>
              </p:txBody>
            </p:sp>
          </p:grpSp>
        </p:grpSp>
      </p:grpSp>
      <p:sp>
        <p:nvSpPr>
          <p:cNvPr id="74" name="Title 1"/>
          <p:cNvSpPr txBox="1">
            <a:spLocks/>
          </p:cNvSpPr>
          <p:nvPr/>
        </p:nvSpPr>
        <p:spPr>
          <a:xfrm>
            <a:off x="466725" y="171450"/>
            <a:ext cx="8382000" cy="333375"/>
          </a:xfrm>
          <a:prstGeom prst="rect">
            <a:avLst/>
          </a:prstGeom>
        </p:spPr>
        <p:txBody>
          <a:bodyPr/>
          <a:lstStyle/>
          <a:p>
            <a:pPr eaLnBrk="0" hangingPunct="0">
              <a:defRPr/>
            </a:pPr>
            <a:r>
              <a:rPr lang="en-US" sz="2200" b="1" kern="0" dirty="0">
                <a:solidFill>
                  <a:srgbClr val="003D79"/>
                </a:solidFill>
                <a:ea typeface="ＭＳ Ｐゴシック" charset="0"/>
                <a:cs typeface="ＭＳ Ｐゴシック" charset="0"/>
              </a:rPr>
              <a:t>The Impact of Cloud</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27" descr="ICON_Cloud_Q308"/>
          <p:cNvPicPr>
            <a:picLocks noChangeAspect="1" noChangeArrowheads="1"/>
          </p:cNvPicPr>
          <p:nvPr/>
        </p:nvPicPr>
        <p:blipFill>
          <a:blip r:embed="rId3"/>
          <a:srcRect t="39034"/>
          <a:stretch>
            <a:fillRect/>
          </a:stretch>
        </p:blipFill>
        <p:spPr bwMode="gray">
          <a:xfrm>
            <a:off x="296863" y="661988"/>
            <a:ext cx="8696325" cy="1743075"/>
          </a:xfrm>
          <a:prstGeom prst="rect">
            <a:avLst/>
          </a:prstGeom>
          <a:noFill/>
          <a:ln w="9525">
            <a:noFill/>
            <a:miter lim="800000"/>
            <a:headEnd/>
            <a:tailEnd/>
          </a:ln>
          <a:effectLst>
            <a:outerShdw dist="63500" dir="5400000" sx="89999" sy="-19000" rotWithShape="0">
              <a:srgbClr val="000000">
                <a:alpha val="14999"/>
              </a:srgbClr>
            </a:outerShdw>
          </a:effectLst>
        </p:spPr>
      </p:pic>
      <p:sp>
        <p:nvSpPr>
          <p:cNvPr id="28674" name="Title 1"/>
          <p:cNvSpPr>
            <a:spLocks noGrp="1"/>
          </p:cNvSpPr>
          <p:nvPr>
            <p:ph type="title"/>
          </p:nvPr>
        </p:nvSpPr>
        <p:spPr/>
        <p:txBody>
          <a:bodyPr/>
          <a:lstStyle/>
          <a:p>
            <a:r>
              <a:rPr lang="en-US" smtClean="0"/>
              <a:t>Cloud Adoption Trends</a:t>
            </a:r>
          </a:p>
        </p:txBody>
      </p:sp>
      <p:grpSp>
        <p:nvGrpSpPr>
          <p:cNvPr id="87" name="Group 86"/>
          <p:cNvGrpSpPr>
            <a:grpSpLocks/>
          </p:cNvGrpSpPr>
          <p:nvPr/>
        </p:nvGrpSpPr>
        <p:grpSpPr bwMode="auto">
          <a:xfrm>
            <a:off x="3798888" y="1927225"/>
            <a:ext cx="1454150" cy="2886075"/>
            <a:chOff x="3799111" y="1927569"/>
            <a:chExt cx="1454332" cy="2885267"/>
          </a:xfrm>
        </p:grpSpPr>
        <p:grpSp>
          <p:nvGrpSpPr>
            <p:cNvPr id="28757" name="Group 43"/>
            <p:cNvGrpSpPr>
              <a:grpSpLocks/>
            </p:cNvGrpSpPr>
            <p:nvPr/>
          </p:nvGrpSpPr>
          <p:grpSpPr bwMode="auto">
            <a:xfrm>
              <a:off x="3799111" y="1927569"/>
              <a:ext cx="1454332" cy="1470366"/>
              <a:chOff x="3799111" y="2743209"/>
              <a:chExt cx="1454332" cy="1470366"/>
            </a:xfrm>
          </p:grpSpPr>
          <p:sp>
            <p:nvSpPr>
              <p:cNvPr id="29" name="Oval 28"/>
              <p:cNvSpPr/>
              <p:nvPr/>
            </p:nvSpPr>
            <p:spPr bwMode="auto">
              <a:xfrm>
                <a:off x="3988047" y="2838432"/>
                <a:ext cx="1054232" cy="993497"/>
              </a:xfrm>
              <a:prstGeom prst="ellipse">
                <a:avLst/>
              </a:prstGeom>
              <a:solidFill>
                <a:schemeClr val="accent5">
                  <a:lumMod val="40000"/>
                  <a:lumOff val="60000"/>
                </a:schemeClr>
              </a:solidFill>
              <a:ln w="12700">
                <a:solidFill>
                  <a:schemeClr val="accent3"/>
                </a:solidFill>
                <a:round/>
                <a:headEnd/>
                <a:tailEnd/>
              </a:ln>
            </p:spPr>
            <p:txBody>
              <a:bodyPr wrap="none" lIns="0" tIns="0" rIns="0" bIns="0" anchor="ctr"/>
              <a:lstStyle/>
              <a:p>
                <a:pPr algn="ctr">
                  <a:spcAft>
                    <a:spcPct val="40000"/>
                  </a:spcAft>
                  <a:defRPr/>
                </a:pPr>
                <a:endParaRPr lang="en-US" sz="1800" dirty="0" err="1">
                  <a:solidFill>
                    <a:srgbClr val="FFFFFF"/>
                  </a:solidFill>
                  <a:cs typeface="+mn-cs"/>
                </a:endParaRPr>
              </a:p>
            </p:txBody>
          </p:sp>
          <p:grpSp>
            <p:nvGrpSpPr>
              <p:cNvPr id="28764" name="Group 40"/>
              <p:cNvGrpSpPr>
                <a:grpSpLocks/>
              </p:cNvGrpSpPr>
              <p:nvPr/>
            </p:nvGrpSpPr>
            <p:grpSpPr bwMode="auto">
              <a:xfrm>
                <a:off x="3799111" y="2743209"/>
                <a:ext cx="1454332" cy="1470366"/>
                <a:chOff x="3799111" y="2481939"/>
                <a:chExt cx="1454332" cy="1470366"/>
              </a:xfrm>
            </p:grpSpPr>
            <p:grpSp>
              <p:nvGrpSpPr>
                <p:cNvPr id="28765" name="Group 24"/>
                <p:cNvGrpSpPr>
                  <a:grpSpLocks/>
                </p:cNvGrpSpPr>
                <p:nvPr/>
              </p:nvGrpSpPr>
              <p:grpSpPr bwMode="auto">
                <a:xfrm>
                  <a:off x="3930790" y="2481939"/>
                  <a:ext cx="1166949" cy="1162597"/>
                  <a:chOff x="3722910" y="3823060"/>
                  <a:chExt cx="1166949" cy="1162597"/>
                </a:xfrm>
              </p:grpSpPr>
              <p:pic>
                <p:nvPicPr>
                  <p:cNvPr id="28767" name="Picture 10" descr="Government Icon - Symbol Clip Art"/>
                  <p:cNvPicPr>
                    <a:picLocks noChangeAspect="1" noChangeArrowheads="1"/>
                  </p:cNvPicPr>
                  <p:nvPr/>
                </p:nvPicPr>
                <p:blipFill>
                  <a:blip r:embed="rId4"/>
                  <a:srcRect/>
                  <a:stretch>
                    <a:fillRect/>
                  </a:stretch>
                </p:blipFill>
                <p:spPr bwMode="auto">
                  <a:xfrm>
                    <a:off x="3943803" y="4037375"/>
                    <a:ext cx="697865" cy="667625"/>
                  </a:xfrm>
                  <a:prstGeom prst="rect">
                    <a:avLst/>
                  </a:prstGeom>
                  <a:noFill/>
                  <a:ln w="9525">
                    <a:noFill/>
                    <a:miter lim="800000"/>
                    <a:headEnd/>
                    <a:tailEnd/>
                  </a:ln>
                </p:spPr>
              </p:pic>
              <p:sp>
                <p:nvSpPr>
                  <p:cNvPr id="24" name="Donut 23"/>
                  <p:cNvSpPr/>
                  <p:nvPr/>
                </p:nvSpPr>
                <p:spPr bwMode="auto">
                  <a:xfrm>
                    <a:off x="3722910" y="3823060"/>
                    <a:ext cx="1166949" cy="1162597"/>
                  </a:xfrm>
                  <a:prstGeom prst="donut">
                    <a:avLst>
                      <a:gd name="adj" fmla="val 11021"/>
                    </a:avLst>
                  </a:prstGeom>
                  <a:solidFill>
                    <a:schemeClr val="bg1"/>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spcAft>
                        <a:spcPct val="40000"/>
                      </a:spcAft>
                      <a:defRPr/>
                    </a:pPr>
                    <a:endParaRPr lang="en-US" sz="1800" dirty="0" err="1">
                      <a:solidFill>
                        <a:srgbClr val="FFFFFF"/>
                      </a:solidFill>
                      <a:cs typeface="+mn-cs"/>
                    </a:endParaRPr>
                  </a:p>
                </p:txBody>
              </p:sp>
            </p:grpSp>
            <p:sp>
              <p:nvSpPr>
                <p:cNvPr id="26" name="TextBox 25"/>
                <p:cNvSpPr txBox="1"/>
                <p:nvPr/>
              </p:nvSpPr>
              <p:spPr>
                <a:xfrm>
                  <a:off x="3799111" y="3643663"/>
                  <a:ext cx="1454332" cy="307889"/>
                </a:xfrm>
                <a:prstGeom prst="rect">
                  <a:avLst/>
                </a:prstGeom>
                <a:noFill/>
              </p:spPr>
              <p:txBody>
                <a:bodyPr>
                  <a:spAutoFit/>
                </a:bodyPr>
                <a:lstStyle/>
                <a:p>
                  <a:pPr algn="ctr">
                    <a:spcAft>
                      <a:spcPct val="40000"/>
                    </a:spcAft>
                    <a:defRPr/>
                  </a:pPr>
                  <a:r>
                    <a:rPr lang="en-US" sz="1400" b="1" dirty="0">
                      <a:solidFill>
                        <a:srgbClr val="333333"/>
                      </a:solidFill>
                      <a:latin typeface="+mn-lt"/>
                      <a:ea typeface="+mn-ea"/>
                      <a:cs typeface="+mn-cs"/>
                    </a:rPr>
                    <a:t>Public Sector</a:t>
                  </a:r>
                </a:p>
              </p:txBody>
            </p:sp>
          </p:grpSp>
        </p:grpSp>
        <p:pic>
          <p:nvPicPr>
            <p:cNvPr id="28758" name="Picture 2" descr="https://encrypted-tbn0.gstatic.com/images?q=tbn:ANd9GcT0hWiWbbXYS6Alavgnvoxv6vwS_u3NdLhRirxmPB5cEg1WvaSPMg"/>
            <p:cNvPicPr>
              <a:picLocks noChangeAspect="1" noChangeArrowheads="1"/>
            </p:cNvPicPr>
            <p:nvPr/>
          </p:nvPicPr>
          <p:blipFill>
            <a:blip r:embed="rId5"/>
            <a:srcRect b="25557"/>
            <a:stretch>
              <a:fillRect/>
            </a:stretch>
          </p:blipFill>
          <p:spPr bwMode="auto">
            <a:xfrm>
              <a:off x="4534395" y="3390967"/>
              <a:ext cx="527004" cy="287502"/>
            </a:xfrm>
            <a:prstGeom prst="rect">
              <a:avLst/>
            </a:prstGeom>
            <a:noFill/>
            <a:ln w="9525">
              <a:noFill/>
              <a:miter lim="800000"/>
              <a:headEnd/>
              <a:tailEnd/>
            </a:ln>
          </p:spPr>
        </p:pic>
        <p:pic>
          <p:nvPicPr>
            <p:cNvPr id="28759" name="Picture 4" descr="http://images1.wikia.nocookie.net/__cb20090122010660/althistory/images/5/5a/U.S._CENTCOM_Logo.png"/>
            <p:cNvPicPr>
              <a:picLocks noChangeAspect="1" noChangeArrowheads="1"/>
            </p:cNvPicPr>
            <p:nvPr/>
          </p:nvPicPr>
          <p:blipFill>
            <a:blip r:embed="rId6"/>
            <a:srcRect/>
            <a:stretch>
              <a:fillRect/>
            </a:stretch>
          </p:blipFill>
          <p:spPr bwMode="auto">
            <a:xfrm>
              <a:off x="3838935" y="4074121"/>
              <a:ext cx="642913" cy="642913"/>
            </a:xfrm>
            <a:prstGeom prst="rect">
              <a:avLst/>
            </a:prstGeom>
            <a:noFill/>
            <a:ln w="9525">
              <a:noFill/>
              <a:miter lim="800000"/>
              <a:headEnd/>
              <a:tailEnd/>
            </a:ln>
          </p:spPr>
        </p:pic>
        <p:pic>
          <p:nvPicPr>
            <p:cNvPr id="28760" name="Picture 6" descr="https://encrypted-tbn0.gstatic.com/images?q=tbn:ANd9GcToV0_C8q6Oi-yEpWzm5LSWe2gtvwJu2E7E73Z2vDDBXD2IopXQyQ"/>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457121" y="3784144"/>
              <a:ext cx="604277" cy="604277"/>
            </a:xfrm>
            <a:prstGeom prst="rect">
              <a:avLst/>
            </a:prstGeom>
            <a:noFill/>
            <a:ln w="9525">
              <a:noFill/>
              <a:miter lim="800000"/>
              <a:headEnd/>
              <a:tailEnd/>
            </a:ln>
          </p:spPr>
        </p:pic>
        <p:pic>
          <p:nvPicPr>
            <p:cNvPr id="28761" name="Picture 8" descr="https://encrypted-tbn2.gstatic.com/images?q=tbn:ANd9GcQ35H-eeaFxyBMtPki_QP0jnb649dwHMcDk5rK2uVwBDtq_bfDPkw"/>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921412" y="3527431"/>
              <a:ext cx="583908" cy="499806"/>
            </a:xfrm>
            <a:prstGeom prst="rect">
              <a:avLst/>
            </a:prstGeom>
            <a:noFill/>
            <a:ln w="9525">
              <a:noFill/>
              <a:miter lim="800000"/>
              <a:headEnd/>
              <a:tailEnd/>
            </a:ln>
          </p:spPr>
        </p:pic>
        <p:pic>
          <p:nvPicPr>
            <p:cNvPr id="28762" name="Picture 10" descr="https://encrypted-tbn3.gstatic.com/images?q=tbn:ANd9GcR_BfiE9qCX7M3Qdin5nm4g7AAqet4Etz_QC-juU3z_KE76AfV5Mw"/>
            <p:cNvPicPr>
              <a:picLocks noChangeAspect="1" noChangeArrowheads="1"/>
            </p:cNvPicPr>
            <p:nvPr/>
          </p:nvPicPr>
          <p:blipFill>
            <a:blip r:embed="rId9"/>
            <a:srcRect/>
            <a:stretch>
              <a:fillRect/>
            </a:stretch>
          </p:blipFill>
          <p:spPr bwMode="auto">
            <a:xfrm>
              <a:off x="4552257" y="4468985"/>
              <a:ext cx="499138" cy="343851"/>
            </a:xfrm>
            <a:prstGeom prst="rect">
              <a:avLst/>
            </a:prstGeom>
            <a:noFill/>
            <a:ln w="9525">
              <a:noFill/>
              <a:miter lim="800000"/>
              <a:headEnd/>
              <a:tailEnd/>
            </a:ln>
          </p:spPr>
        </p:pic>
      </p:grpSp>
      <p:grpSp>
        <p:nvGrpSpPr>
          <p:cNvPr id="89" name="Group 88"/>
          <p:cNvGrpSpPr>
            <a:grpSpLocks/>
          </p:cNvGrpSpPr>
          <p:nvPr/>
        </p:nvGrpSpPr>
        <p:grpSpPr bwMode="auto">
          <a:xfrm>
            <a:off x="6783388" y="1914525"/>
            <a:ext cx="2190750" cy="3783013"/>
            <a:chOff x="6783003" y="1914503"/>
            <a:chExt cx="2191810" cy="3783460"/>
          </a:xfrm>
        </p:grpSpPr>
        <p:grpSp>
          <p:nvGrpSpPr>
            <p:cNvPr id="28734" name="Group 42"/>
            <p:cNvGrpSpPr>
              <a:grpSpLocks/>
            </p:cNvGrpSpPr>
            <p:nvPr/>
          </p:nvGrpSpPr>
          <p:grpSpPr bwMode="auto">
            <a:xfrm>
              <a:off x="7119254" y="1914503"/>
              <a:ext cx="1454332" cy="1672748"/>
              <a:chOff x="7119254" y="2495000"/>
              <a:chExt cx="1454332" cy="1672748"/>
            </a:xfrm>
          </p:grpSpPr>
          <p:grpSp>
            <p:nvGrpSpPr>
              <p:cNvPr id="28751" name="Group 31"/>
              <p:cNvGrpSpPr>
                <a:grpSpLocks/>
              </p:cNvGrpSpPr>
              <p:nvPr/>
            </p:nvGrpSpPr>
            <p:grpSpPr bwMode="auto">
              <a:xfrm>
                <a:off x="7228114" y="2495000"/>
                <a:ext cx="1175656" cy="1162597"/>
                <a:chOff x="2595154" y="4463142"/>
                <a:chExt cx="1175656" cy="1162597"/>
              </a:xfrm>
            </p:grpSpPr>
            <p:pic>
              <p:nvPicPr>
                <p:cNvPr id="28753" name="Picture 12" descr="https://encrypted-tbn2.google.com/images?q=tbn:ANd9GcT6sE_y6BH0O5AekJJof7qZlP_UxNM4scKOPIxHjLXls-uTPDukFQ"/>
                <p:cNvPicPr>
                  <a:picLocks noChangeAspect="1" noChangeArrowheads="1"/>
                </p:cNvPicPr>
                <p:nvPr/>
              </p:nvPicPr>
              <p:blipFill>
                <a:blip r:embed="rId10"/>
                <a:srcRect l="69099" t="54128"/>
                <a:stretch>
                  <a:fillRect/>
                </a:stretch>
              </p:blipFill>
              <p:spPr bwMode="auto">
                <a:xfrm>
                  <a:off x="2595154" y="4476205"/>
                  <a:ext cx="1097280" cy="1074156"/>
                </a:xfrm>
                <a:prstGeom prst="rect">
                  <a:avLst/>
                </a:prstGeom>
                <a:noFill/>
                <a:ln w="9525">
                  <a:noFill/>
                  <a:miter lim="800000"/>
                  <a:headEnd/>
                  <a:tailEnd/>
                </a:ln>
              </p:spPr>
            </p:pic>
            <p:sp>
              <p:nvSpPr>
                <p:cNvPr id="31" name="Donut 30"/>
                <p:cNvSpPr/>
                <p:nvPr/>
              </p:nvSpPr>
              <p:spPr bwMode="auto">
                <a:xfrm>
                  <a:off x="2603861" y="4463142"/>
                  <a:ext cx="1166949" cy="1162597"/>
                </a:xfrm>
                <a:prstGeom prst="donut">
                  <a:avLst>
                    <a:gd name="adj" fmla="val 11021"/>
                  </a:avLst>
                </a:prstGeom>
                <a:solidFill>
                  <a:schemeClr val="bg1"/>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spcAft>
                      <a:spcPct val="40000"/>
                    </a:spcAft>
                    <a:defRPr/>
                  </a:pPr>
                  <a:endParaRPr lang="en-US" sz="1800" dirty="0" err="1">
                    <a:solidFill>
                      <a:srgbClr val="FFFFFF"/>
                    </a:solidFill>
                    <a:cs typeface="+mn-cs"/>
                  </a:endParaRPr>
                </a:p>
              </p:txBody>
            </p:sp>
          </p:grpSp>
          <p:sp>
            <p:nvSpPr>
              <p:cNvPr id="33" name="TextBox 32"/>
              <p:cNvSpPr txBox="1"/>
              <p:nvPr/>
            </p:nvSpPr>
            <p:spPr>
              <a:xfrm>
                <a:off x="7119716" y="3644486"/>
                <a:ext cx="1453264" cy="523937"/>
              </a:xfrm>
              <a:prstGeom prst="rect">
                <a:avLst/>
              </a:prstGeom>
              <a:noFill/>
            </p:spPr>
            <p:txBody>
              <a:bodyPr>
                <a:spAutoFit/>
              </a:bodyPr>
              <a:lstStyle/>
              <a:p>
                <a:pPr algn="ctr">
                  <a:spcAft>
                    <a:spcPct val="40000"/>
                  </a:spcAft>
                  <a:defRPr/>
                </a:pPr>
                <a:r>
                  <a:rPr lang="en-US" sz="1400" b="1" dirty="0">
                    <a:solidFill>
                      <a:srgbClr val="333333"/>
                    </a:solidFill>
                    <a:latin typeface="+mn-lt"/>
                    <a:ea typeface="+mn-ea"/>
                    <a:cs typeface="+mn-cs"/>
                  </a:rPr>
                  <a:t>Service Providers</a:t>
                </a:r>
              </a:p>
            </p:txBody>
          </p:sp>
        </p:grpSp>
        <p:pic>
          <p:nvPicPr>
            <p:cNvPr id="28735" name="Picture 5"/>
            <p:cNvPicPr>
              <a:picLocks noChangeAspect="1" noChangeArrowheads="1"/>
            </p:cNvPicPr>
            <p:nvPr/>
          </p:nvPicPr>
          <p:blipFill>
            <a:blip r:embed="rId11"/>
            <a:srcRect/>
            <a:stretch>
              <a:fillRect/>
            </a:stretch>
          </p:blipFill>
          <p:spPr bwMode="auto">
            <a:xfrm>
              <a:off x="7007057" y="4700921"/>
              <a:ext cx="1012316" cy="152431"/>
            </a:xfrm>
            <a:prstGeom prst="rect">
              <a:avLst/>
            </a:prstGeom>
            <a:noFill/>
            <a:ln w="9525">
              <a:noFill/>
              <a:miter lim="800000"/>
              <a:headEnd/>
              <a:tailEnd/>
            </a:ln>
          </p:spPr>
        </p:pic>
        <p:pic>
          <p:nvPicPr>
            <p:cNvPr id="28736" name="Picture 5"/>
            <p:cNvPicPr>
              <a:picLocks noChangeAspect="1" noChangeArrowheads="1"/>
            </p:cNvPicPr>
            <p:nvPr/>
          </p:nvPicPr>
          <p:blipFill>
            <a:blip r:embed="rId12"/>
            <a:srcRect/>
            <a:stretch>
              <a:fillRect/>
            </a:stretch>
          </p:blipFill>
          <p:spPr bwMode="auto">
            <a:xfrm>
              <a:off x="8162574" y="4761228"/>
              <a:ext cx="590340" cy="231924"/>
            </a:xfrm>
            <a:prstGeom prst="rect">
              <a:avLst/>
            </a:prstGeom>
            <a:noFill/>
            <a:ln w="9525">
              <a:noFill/>
              <a:miter lim="800000"/>
              <a:headEnd/>
              <a:tailEnd/>
            </a:ln>
          </p:spPr>
        </p:pic>
        <p:pic>
          <p:nvPicPr>
            <p:cNvPr id="28737" name="Picture 6"/>
            <p:cNvPicPr>
              <a:picLocks noChangeAspect="1" noChangeArrowheads="1"/>
            </p:cNvPicPr>
            <p:nvPr/>
          </p:nvPicPr>
          <p:blipFill>
            <a:blip r:embed="rId13"/>
            <a:srcRect/>
            <a:stretch>
              <a:fillRect/>
            </a:stretch>
          </p:blipFill>
          <p:spPr bwMode="auto">
            <a:xfrm>
              <a:off x="6783003" y="3830791"/>
              <a:ext cx="991923" cy="316852"/>
            </a:xfrm>
            <a:prstGeom prst="rect">
              <a:avLst/>
            </a:prstGeom>
            <a:noFill/>
            <a:ln w="9525">
              <a:noFill/>
              <a:miter lim="800000"/>
              <a:headEnd/>
              <a:tailEnd/>
            </a:ln>
          </p:spPr>
        </p:pic>
        <p:pic>
          <p:nvPicPr>
            <p:cNvPr id="28738" name="Picture 7"/>
            <p:cNvPicPr>
              <a:picLocks noChangeAspect="1" noChangeArrowheads="1"/>
            </p:cNvPicPr>
            <p:nvPr/>
          </p:nvPicPr>
          <p:blipFill>
            <a:blip r:embed="rId14"/>
            <a:srcRect/>
            <a:stretch>
              <a:fillRect/>
            </a:stretch>
          </p:blipFill>
          <p:spPr bwMode="auto">
            <a:xfrm>
              <a:off x="7460818" y="5044950"/>
              <a:ext cx="669632" cy="207648"/>
            </a:xfrm>
            <a:prstGeom prst="rect">
              <a:avLst/>
            </a:prstGeom>
            <a:noFill/>
            <a:ln w="9525">
              <a:noFill/>
              <a:miter lim="800000"/>
              <a:headEnd/>
              <a:tailEnd/>
            </a:ln>
          </p:spPr>
        </p:pic>
        <p:pic>
          <p:nvPicPr>
            <p:cNvPr id="28739" name="Picture 8"/>
            <p:cNvPicPr>
              <a:picLocks noChangeAspect="1" noChangeArrowheads="1"/>
            </p:cNvPicPr>
            <p:nvPr/>
          </p:nvPicPr>
          <p:blipFill>
            <a:blip r:embed="rId15"/>
            <a:srcRect/>
            <a:stretch>
              <a:fillRect/>
            </a:stretch>
          </p:blipFill>
          <p:spPr bwMode="auto">
            <a:xfrm>
              <a:off x="7515737" y="5371509"/>
              <a:ext cx="568733" cy="320270"/>
            </a:xfrm>
            <a:prstGeom prst="rect">
              <a:avLst/>
            </a:prstGeom>
            <a:noFill/>
            <a:ln w="9525">
              <a:noFill/>
              <a:miter lim="800000"/>
              <a:headEnd/>
              <a:tailEnd/>
            </a:ln>
          </p:spPr>
        </p:pic>
        <p:pic>
          <p:nvPicPr>
            <p:cNvPr id="28740" name="Picture 11"/>
            <p:cNvPicPr>
              <a:picLocks noChangeAspect="1" noChangeArrowheads="1"/>
            </p:cNvPicPr>
            <p:nvPr/>
          </p:nvPicPr>
          <p:blipFill>
            <a:blip r:embed="rId16"/>
            <a:srcRect/>
            <a:stretch>
              <a:fillRect/>
            </a:stretch>
          </p:blipFill>
          <p:spPr bwMode="auto">
            <a:xfrm>
              <a:off x="8112253" y="4224528"/>
              <a:ext cx="730625" cy="420896"/>
            </a:xfrm>
            <a:prstGeom prst="rect">
              <a:avLst/>
            </a:prstGeom>
            <a:noFill/>
            <a:ln w="9525">
              <a:noFill/>
              <a:miter lim="800000"/>
              <a:headEnd/>
              <a:tailEnd/>
            </a:ln>
          </p:spPr>
        </p:pic>
        <p:pic>
          <p:nvPicPr>
            <p:cNvPr id="28741" name="Picture 13"/>
            <p:cNvPicPr>
              <a:picLocks noChangeAspect="1" noChangeArrowheads="1"/>
            </p:cNvPicPr>
            <p:nvPr/>
          </p:nvPicPr>
          <p:blipFill>
            <a:blip r:embed="rId17"/>
            <a:srcRect/>
            <a:stretch>
              <a:fillRect/>
            </a:stretch>
          </p:blipFill>
          <p:spPr bwMode="auto">
            <a:xfrm>
              <a:off x="7075120" y="3572349"/>
              <a:ext cx="1544769" cy="239165"/>
            </a:xfrm>
            <a:prstGeom prst="rect">
              <a:avLst/>
            </a:prstGeom>
            <a:noFill/>
            <a:ln w="9525">
              <a:noFill/>
              <a:miter lim="800000"/>
              <a:headEnd/>
              <a:tailEnd/>
            </a:ln>
          </p:spPr>
        </p:pic>
        <p:pic>
          <p:nvPicPr>
            <p:cNvPr id="28742" name="Picture 15"/>
            <p:cNvPicPr>
              <a:picLocks noChangeAspect="1" noChangeArrowheads="1"/>
            </p:cNvPicPr>
            <p:nvPr/>
          </p:nvPicPr>
          <p:blipFill>
            <a:blip r:embed="rId18"/>
            <a:srcRect/>
            <a:stretch>
              <a:fillRect/>
            </a:stretch>
          </p:blipFill>
          <p:spPr bwMode="auto">
            <a:xfrm>
              <a:off x="7827320" y="3869920"/>
              <a:ext cx="1147493" cy="264349"/>
            </a:xfrm>
            <a:prstGeom prst="rect">
              <a:avLst/>
            </a:prstGeom>
            <a:noFill/>
            <a:ln w="9525">
              <a:noFill/>
              <a:miter lim="800000"/>
              <a:headEnd/>
              <a:tailEnd/>
            </a:ln>
          </p:spPr>
        </p:pic>
        <p:grpSp>
          <p:nvGrpSpPr>
            <p:cNvPr id="28743" name="Group 52"/>
            <p:cNvGrpSpPr>
              <a:grpSpLocks/>
            </p:cNvGrpSpPr>
            <p:nvPr/>
          </p:nvGrpSpPr>
          <p:grpSpPr bwMode="auto">
            <a:xfrm>
              <a:off x="7210796" y="4212705"/>
              <a:ext cx="785611" cy="401701"/>
              <a:chOff x="6648450" y="7251700"/>
              <a:chExt cx="3336925" cy="1536700"/>
            </a:xfrm>
          </p:grpSpPr>
          <p:sp>
            <p:nvSpPr>
              <p:cNvPr id="28745" name="AutoShape 17"/>
              <p:cNvSpPr>
                <a:spLocks noChangeAspect="1" noChangeArrowheads="1" noTextEdit="1"/>
              </p:cNvSpPr>
              <p:nvPr/>
            </p:nvSpPr>
            <p:spPr bwMode="auto">
              <a:xfrm>
                <a:off x="6651625" y="7251700"/>
                <a:ext cx="3330575" cy="1504950"/>
              </a:xfrm>
              <a:prstGeom prst="rect">
                <a:avLst/>
              </a:prstGeom>
              <a:noFill/>
              <a:ln w="9525">
                <a:noFill/>
                <a:miter lim="800000"/>
                <a:headEnd/>
                <a:tailEnd/>
              </a:ln>
            </p:spPr>
            <p:txBody>
              <a:bodyPr/>
              <a:lstStyle/>
              <a:p>
                <a:endParaRPr lang="bg-BG"/>
              </a:p>
            </p:txBody>
          </p:sp>
          <p:sp>
            <p:nvSpPr>
              <p:cNvPr id="28746" name="Freeform 19"/>
              <p:cNvSpPr>
                <a:spLocks noEditPoints="1"/>
              </p:cNvSpPr>
              <p:nvPr/>
            </p:nvSpPr>
            <p:spPr bwMode="auto">
              <a:xfrm>
                <a:off x="9220200" y="7773988"/>
                <a:ext cx="460375" cy="528638"/>
              </a:xfrm>
              <a:custGeom>
                <a:avLst/>
                <a:gdLst>
                  <a:gd name="T0" fmla="*/ 2147483647 w 186"/>
                  <a:gd name="T1" fmla="*/ 2147483647 h 214"/>
                  <a:gd name="T2" fmla="*/ 2147483647 w 186"/>
                  <a:gd name="T3" fmla="*/ 2147483647 h 214"/>
                  <a:gd name="T4" fmla="*/ 2147483647 w 186"/>
                  <a:gd name="T5" fmla="*/ 2147483647 h 214"/>
                  <a:gd name="T6" fmla="*/ 2147483647 w 186"/>
                  <a:gd name="T7" fmla="*/ 2147483647 h 214"/>
                  <a:gd name="T8" fmla="*/ 2147483647 w 186"/>
                  <a:gd name="T9" fmla="*/ 2147483647 h 214"/>
                  <a:gd name="T10" fmla="*/ 2147483647 w 186"/>
                  <a:gd name="T11" fmla="*/ 2147483647 h 214"/>
                  <a:gd name="T12" fmla="*/ 2147483647 w 186"/>
                  <a:gd name="T13" fmla="*/ 2147483647 h 214"/>
                  <a:gd name="T14" fmla="*/ 2147483647 w 186"/>
                  <a:gd name="T15" fmla="*/ 2147483647 h 214"/>
                  <a:gd name="T16" fmla="*/ 2147483647 w 186"/>
                  <a:gd name="T17" fmla="*/ 2147483647 h 214"/>
                  <a:gd name="T18" fmla="*/ 2147483647 w 186"/>
                  <a:gd name="T19" fmla="*/ 2147483647 h 214"/>
                  <a:gd name="T20" fmla="*/ 2147483647 w 186"/>
                  <a:gd name="T21" fmla="*/ 2147483647 h 214"/>
                  <a:gd name="T22" fmla="*/ 2147483647 w 186"/>
                  <a:gd name="T23" fmla="*/ 2147483647 h 214"/>
                  <a:gd name="T24" fmla="*/ 2147483647 w 186"/>
                  <a:gd name="T25" fmla="*/ 2147483647 h 214"/>
                  <a:gd name="T26" fmla="*/ 2147483647 w 186"/>
                  <a:gd name="T27" fmla="*/ 2147483647 h 214"/>
                  <a:gd name="T28" fmla="*/ 2147483647 w 186"/>
                  <a:gd name="T29" fmla="*/ 2147483647 h 214"/>
                  <a:gd name="T30" fmla="*/ 2147483647 w 186"/>
                  <a:gd name="T31" fmla="*/ 0 h 214"/>
                  <a:gd name="T32" fmla="*/ 2147483647 w 186"/>
                  <a:gd name="T33" fmla="*/ 2147483647 h 214"/>
                  <a:gd name="T34" fmla="*/ 2147483647 w 186"/>
                  <a:gd name="T35" fmla="*/ 2147483647 h 214"/>
                  <a:gd name="T36" fmla="*/ 2147483647 w 186"/>
                  <a:gd name="T37" fmla="*/ 2147483647 h 214"/>
                  <a:gd name="T38" fmla="*/ 2147483647 w 186"/>
                  <a:gd name="T39" fmla="*/ 2147483647 h 214"/>
                  <a:gd name="T40" fmla="*/ 2147483647 w 186"/>
                  <a:gd name="T41" fmla="*/ 2147483647 h 214"/>
                  <a:gd name="T42" fmla="*/ 0 w 186"/>
                  <a:gd name="T43" fmla="*/ 2147483647 h 214"/>
                  <a:gd name="T44" fmla="*/ 2147483647 w 186"/>
                  <a:gd name="T45" fmla="*/ 2147483647 h 214"/>
                  <a:gd name="T46" fmla="*/ 2147483647 w 186"/>
                  <a:gd name="T47" fmla="*/ 2147483647 h 214"/>
                  <a:gd name="T48" fmla="*/ 2147483647 w 186"/>
                  <a:gd name="T49" fmla="*/ 2147483647 h 214"/>
                  <a:gd name="T50" fmla="*/ 2147483647 w 186"/>
                  <a:gd name="T51" fmla="*/ 2147483647 h 214"/>
                  <a:gd name="T52" fmla="*/ 2147483647 w 186"/>
                  <a:gd name="T53" fmla="*/ 2147483647 h 214"/>
                  <a:gd name="T54" fmla="*/ 2147483647 w 186"/>
                  <a:gd name="T55" fmla="*/ 2147483647 h 214"/>
                  <a:gd name="T56" fmla="*/ 2147483647 w 186"/>
                  <a:gd name="T57" fmla="*/ 2147483647 h 214"/>
                  <a:gd name="T58" fmla="*/ 2147483647 w 186"/>
                  <a:gd name="T59" fmla="*/ 2147483647 h 214"/>
                  <a:gd name="T60" fmla="*/ 2147483647 w 186"/>
                  <a:gd name="T61" fmla="*/ 2147483647 h 214"/>
                  <a:gd name="T62" fmla="*/ 2147483647 w 186"/>
                  <a:gd name="T63" fmla="*/ 2147483647 h 214"/>
                  <a:gd name="T64" fmla="*/ 2147483647 w 186"/>
                  <a:gd name="T65" fmla="*/ 2147483647 h 214"/>
                  <a:gd name="T66" fmla="*/ 2147483647 w 186"/>
                  <a:gd name="T67" fmla="*/ 2147483647 h 214"/>
                  <a:gd name="T68" fmla="*/ 2147483647 w 186"/>
                  <a:gd name="T69" fmla="*/ 2147483647 h 214"/>
                  <a:gd name="T70" fmla="*/ 2147483647 w 186"/>
                  <a:gd name="T71" fmla="*/ 2147483647 h 214"/>
                  <a:gd name="T72" fmla="*/ 2147483647 w 186"/>
                  <a:gd name="T73" fmla="*/ 2147483647 h 214"/>
                  <a:gd name="T74" fmla="*/ 2147483647 w 186"/>
                  <a:gd name="T75" fmla="*/ 2147483647 h 214"/>
                  <a:gd name="T76" fmla="*/ 2147483647 w 186"/>
                  <a:gd name="T77" fmla="*/ 2147483647 h 214"/>
                  <a:gd name="T78" fmla="*/ 2147483647 w 186"/>
                  <a:gd name="T79" fmla="*/ 2147483647 h 214"/>
                  <a:gd name="T80" fmla="*/ 2147483647 w 186"/>
                  <a:gd name="T81" fmla="*/ 2147483647 h 214"/>
                  <a:gd name="T82" fmla="*/ 2147483647 w 186"/>
                  <a:gd name="T83" fmla="*/ 2147483647 h 214"/>
                  <a:gd name="T84" fmla="*/ 2147483647 w 186"/>
                  <a:gd name="T85" fmla="*/ 2147483647 h 214"/>
                  <a:gd name="T86" fmla="*/ 2147483647 w 186"/>
                  <a:gd name="T87" fmla="*/ 2147483647 h 214"/>
                  <a:gd name="T88" fmla="*/ 2147483647 w 186"/>
                  <a:gd name="T89" fmla="*/ 2147483647 h 214"/>
                  <a:gd name="T90" fmla="*/ 2147483647 w 186"/>
                  <a:gd name="T91" fmla="*/ 2147483647 h 214"/>
                  <a:gd name="T92" fmla="*/ 2147483647 w 186"/>
                  <a:gd name="T93" fmla="*/ 2147483647 h 214"/>
                  <a:gd name="T94" fmla="*/ 2147483647 w 186"/>
                  <a:gd name="T95" fmla="*/ 2147483647 h 214"/>
                  <a:gd name="T96" fmla="*/ 2147483647 w 186"/>
                  <a:gd name="T97" fmla="*/ 2147483647 h 214"/>
                  <a:gd name="T98" fmla="*/ 2147483647 w 186"/>
                  <a:gd name="T99" fmla="*/ 2147483647 h 214"/>
                  <a:gd name="T100" fmla="*/ 2147483647 w 186"/>
                  <a:gd name="T101" fmla="*/ 2147483647 h 2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6"/>
                  <a:gd name="T154" fmla="*/ 0 h 214"/>
                  <a:gd name="T155" fmla="*/ 186 w 186"/>
                  <a:gd name="T156" fmla="*/ 214 h 2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6" h="214">
                    <a:moveTo>
                      <a:pt x="184" y="200"/>
                    </a:moveTo>
                    <a:cubicBezTo>
                      <a:pt x="146" y="160"/>
                      <a:pt x="146" y="160"/>
                      <a:pt x="146" y="160"/>
                    </a:cubicBezTo>
                    <a:cubicBezTo>
                      <a:pt x="145" y="159"/>
                      <a:pt x="144" y="157"/>
                      <a:pt x="145" y="156"/>
                    </a:cubicBezTo>
                    <a:cubicBezTo>
                      <a:pt x="175" y="107"/>
                      <a:pt x="175" y="107"/>
                      <a:pt x="175" y="107"/>
                    </a:cubicBezTo>
                    <a:cubicBezTo>
                      <a:pt x="175" y="105"/>
                      <a:pt x="175" y="104"/>
                      <a:pt x="175" y="104"/>
                    </a:cubicBezTo>
                    <a:cubicBezTo>
                      <a:pt x="175" y="101"/>
                      <a:pt x="173" y="98"/>
                      <a:pt x="170" y="98"/>
                    </a:cubicBezTo>
                    <a:cubicBezTo>
                      <a:pt x="148" y="98"/>
                      <a:pt x="148" y="98"/>
                      <a:pt x="148" y="98"/>
                    </a:cubicBezTo>
                    <a:cubicBezTo>
                      <a:pt x="146" y="98"/>
                      <a:pt x="144" y="99"/>
                      <a:pt x="143" y="101"/>
                    </a:cubicBezTo>
                    <a:cubicBezTo>
                      <a:pt x="125" y="133"/>
                      <a:pt x="125" y="133"/>
                      <a:pt x="125" y="133"/>
                    </a:cubicBezTo>
                    <a:cubicBezTo>
                      <a:pt x="124" y="134"/>
                      <a:pt x="122" y="135"/>
                      <a:pt x="120" y="134"/>
                    </a:cubicBezTo>
                    <a:cubicBezTo>
                      <a:pt x="91" y="103"/>
                      <a:pt x="91" y="103"/>
                      <a:pt x="91" y="103"/>
                    </a:cubicBezTo>
                    <a:cubicBezTo>
                      <a:pt x="90" y="101"/>
                      <a:pt x="90" y="101"/>
                      <a:pt x="90" y="101"/>
                    </a:cubicBezTo>
                    <a:cubicBezTo>
                      <a:pt x="91" y="99"/>
                      <a:pt x="91" y="99"/>
                      <a:pt x="91" y="99"/>
                    </a:cubicBezTo>
                    <a:cubicBezTo>
                      <a:pt x="91" y="99"/>
                      <a:pt x="91" y="99"/>
                      <a:pt x="91" y="99"/>
                    </a:cubicBezTo>
                    <a:cubicBezTo>
                      <a:pt x="108" y="89"/>
                      <a:pt x="127" y="74"/>
                      <a:pt x="127" y="49"/>
                    </a:cubicBezTo>
                    <a:cubicBezTo>
                      <a:pt x="127" y="20"/>
                      <a:pt x="106" y="0"/>
                      <a:pt x="75" y="0"/>
                    </a:cubicBezTo>
                    <a:cubicBezTo>
                      <a:pt x="44" y="0"/>
                      <a:pt x="21" y="20"/>
                      <a:pt x="21" y="51"/>
                    </a:cubicBezTo>
                    <a:cubicBezTo>
                      <a:pt x="21" y="65"/>
                      <a:pt x="27" y="78"/>
                      <a:pt x="38" y="92"/>
                    </a:cubicBezTo>
                    <a:cubicBezTo>
                      <a:pt x="39" y="92"/>
                      <a:pt x="39" y="92"/>
                      <a:pt x="39" y="92"/>
                    </a:cubicBezTo>
                    <a:cubicBezTo>
                      <a:pt x="39" y="95"/>
                      <a:pt x="39" y="95"/>
                      <a:pt x="39" y="95"/>
                    </a:cubicBezTo>
                    <a:cubicBezTo>
                      <a:pt x="39" y="95"/>
                      <a:pt x="39" y="96"/>
                      <a:pt x="38" y="96"/>
                    </a:cubicBezTo>
                    <a:cubicBezTo>
                      <a:pt x="13" y="111"/>
                      <a:pt x="0" y="130"/>
                      <a:pt x="0" y="154"/>
                    </a:cubicBezTo>
                    <a:cubicBezTo>
                      <a:pt x="0" y="194"/>
                      <a:pt x="33" y="214"/>
                      <a:pt x="66" y="214"/>
                    </a:cubicBezTo>
                    <a:cubicBezTo>
                      <a:pt x="89" y="214"/>
                      <a:pt x="106" y="206"/>
                      <a:pt x="123" y="186"/>
                    </a:cubicBezTo>
                    <a:cubicBezTo>
                      <a:pt x="124" y="186"/>
                      <a:pt x="124" y="186"/>
                      <a:pt x="124" y="186"/>
                    </a:cubicBezTo>
                    <a:cubicBezTo>
                      <a:pt x="125" y="185"/>
                      <a:pt x="127" y="185"/>
                      <a:pt x="128" y="186"/>
                    </a:cubicBezTo>
                    <a:cubicBezTo>
                      <a:pt x="148" y="207"/>
                      <a:pt x="148" y="207"/>
                      <a:pt x="148" y="207"/>
                    </a:cubicBezTo>
                    <a:cubicBezTo>
                      <a:pt x="149" y="208"/>
                      <a:pt x="149" y="208"/>
                      <a:pt x="149" y="208"/>
                    </a:cubicBezTo>
                    <a:cubicBezTo>
                      <a:pt x="150" y="209"/>
                      <a:pt x="151" y="209"/>
                      <a:pt x="153" y="209"/>
                    </a:cubicBezTo>
                    <a:cubicBezTo>
                      <a:pt x="178" y="209"/>
                      <a:pt x="178" y="209"/>
                      <a:pt x="178" y="209"/>
                    </a:cubicBezTo>
                    <a:cubicBezTo>
                      <a:pt x="180" y="209"/>
                      <a:pt x="180" y="209"/>
                      <a:pt x="180" y="209"/>
                    </a:cubicBezTo>
                    <a:cubicBezTo>
                      <a:pt x="183" y="209"/>
                      <a:pt x="186" y="207"/>
                      <a:pt x="186" y="204"/>
                    </a:cubicBezTo>
                    <a:cubicBezTo>
                      <a:pt x="186" y="202"/>
                      <a:pt x="185" y="201"/>
                      <a:pt x="184" y="200"/>
                    </a:cubicBezTo>
                    <a:moveTo>
                      <a:pt x="76" y="29"/>
                    </a:moveTo>
                    <a:cubicBezTo>
                      <a:pt x="88" y="29"/>
                      <a:pt x="95" y="38"/>
                      <a:pt x="95" y="49"/>
                    </a:cubicBezTo>
                    <a:cubicBezTo>
                      <a:pt x="95" y="62"/>
                      <a:pt x="84" y="69"/>
                      <a:pt x="70" y="77"/>
                    </a:cubicBezTo>
                    <a:cubicBezTo>
                      <a:pt x="70" y="77"/>
                      <a:pt x="70" y="77"/>
                      <a:pt x="70" y="77"/>
                    </a:cubicBezTo>
                    <a:cubicBezTo>
                      <a:pt x="69" y="78"/>
                      <a:pt x="67" y="77"/>
                      <a:pt x="66" y="77"/>
                    </a:cubicBezTo>
                    <a:cubicBezTo>
                      <a:pt x="66" y="76"/>
                      <a:pt x="66" y="76"/>
                      <a:pt x="66" y="76"/>
                    </a:cubicBezTo>
                    <a:cubicBezTo>
                      <a:pt x="60" y="70"/>
                      <a:pt x="53" y="59"/>
                      <a:pt x="53" y="52"/>
                    </a:cubicBezTo>
                    <a:cubicBezTo>
                      <a:pt x="53" y="39"/>
                      <a:pt x="62" y="29"/>
                      <a:pt x="76" y="29"/>
                    </a:cubicBezTo>
                    <a:moveTo>
                      <a:pt x="103" y="165"/>
                    </a:moveTo>
                    <a:cubicBezTo>
                      <a:pt x="103" y="165"/>
                      <a:pt x="103" y="165"/>
                      <a:pt x="103" y="165"/>
                    </a:cubicBezTo>
                    <a:cubicBezTo>
                      <a:pt x="93" y="177"/>
                      <a:pt x="82" y="185"/>
                      <a:pt x="66" y="185"/>
                    </a:cubicBezTo>
                    <a:cubicBezTo>
                      <a:pt x="48" y="185"/>
                      <a:pt x="33" y="171"/>
                      <a:pt x="33" y="154"/>
                    </a:cubicBezTo>
                    <a:cubicBezTo>
                      <a:pt x="33" y="139"/>
                      <a:pt x="39" y="130"/>
                      <a:pt x="59" y="118"/>
                    </a:cubicBezTo>
                    <a:cubicBezTo>
                      <a:pt x="60" y="117"/>
                      <a:pt x="62" y="117"/>
                      <a:pt x="63" y="118"/>
                    </a:cubicBezTo>
                    <a:cubicBezTo>
                      <a:pt x="103" y="160"/>
                      <a:pt x="103" y="160"/>
                      <a:pt x="103" y="160"/>
                    </a:cubicBezTo>
                    <a:cubicBezTo>
                      <a:pt x="104" y="161"/>
                      <a:pt x="104" y="162"/>
                      <a:pt x="104" y="163"/>
                    </a:cubicBezTo>
                    <a:cubicBezTo>
                      <a:pt x="104" y="163"/>
                      <a:pt x="104" y="163"/>
                      <a:pt x="104" y="163"/>
                    </a:cubicBezTo>
                    <a:lnTo>
                      <a:pt x="103" y="165"/>
                    </a:lnTo>
                    <a:close/>
                  </a:path>
                </a:pathLst>
              </a:custGeom>
              <a:solidFill>
                <a:srgbClr val="000000"/>
              </a:solidFill>
              <a:ln w="9525">
                <a:noFill/>
                <a:round/>
                <a:headEnd/>
                <a:tailEnd/>
              </a:ln>
            </p:spPr>
            <p:txBody>
              <a:bodyPr/>
              <a:lstStyle/>
              <a:p>
                <a:endParaRPr lang="bg-BG"/>
              </a:p>
            </p:txBody>
          </p:sp>
          <p:sp>
            <p:nvSpPr>
              <p:cNvPr id="28747" name="Freeform 20"/>
              <p:cNvSpPr>
                <a:spLocks/>
              </p:cNvSpPr>
              <p:nvPr/>
            </p:nvSpPr>
            <p:spPr bwMode="auto">
              <a:xfrm>
                <a:off x="8851900" y="7656513"/>
                <a:ext cx="328613" cy="650875"/>
              </a:xfrm>
              <a:custGeom>
                <a:avLst/>
                <a:gdLst>
                  <a:gd name="T0" fmla="*/ 2147483647 w 133"/>
                  <a:gd name="T1" fmla="*/ 2147483647 h 263"/>
                  <a:gd name="T2" fmla="*/ 2147483647 w 133"/>
                  <a:gd name="T3" fmla="*/ 2147483647 h 263"/>
                  <a:gd name="T4" fmla="*/ 2147483647 w 133"/>
                  <a:gd name="T5" fmla="*/ 2147483647 h 263"/>
                  <a:gd name="T6" fmla="*/ 2147483647 w 133"/>
                  <a:gd name="T7" fmla="*/ 2147483647 h 263"/>
                  <a:gd name="T8" fmla="*/ 2147483647 w 133"/>
                  <a:gd name="T9" fmla="*/ 2147483647 h 263"/>
                  <a:gd name="T10" fmla="*/ 2147483647 w 133"/>
                  <a:gd name="T11" fmla="*/ 2147483647 h 263"/>
                  <a:gd name="T12" fmla="*/ 2147483647 w 133"/>
                  <a:gd name="T13" fmla="*/ 2147483647 h 263"/>
                  <a:gd name="T14" fmla="*/ 2147483647 w 133"/>
                  <a:gd name="T15" fmla="*/ 2147483647 h 263"/>
                  <a:gd name="T16" fmla="*/ 2147483647 w 133"/>
                  <a:gd name="T17" fmla="*/ 2147483647 h 263"/>
                  <a:gd name="T18" fmla="*/ 2147483647 w 133"/>
                  <a:gd name="T19" fmla="*/ 2147483647 h 263"/>
                  <a:gd name="T20" fmla="*/ 2147483647 w 133"/>
                  <a:gd name="T21" fmla="*/ 2147483647 h 263"/>
                  <a:gd name="T22" fmla="*/ 2147483647 w 133"/>
                  <a:gd name="T23" fmla="*/ 2147483647 h 263"/>
                  <a:gd name="T24" fmla="*/ 2147483647 w 133"/>
                  <a:gd name="T25" fmla="*/ 0 h 263"/>
                  <a:gd name="T26" fmla="*/ 2147483647 w 133"/>
                  <a:gd name="T27" fmla="*/ 0 h 263"/>
                  <a:gd name="T28" fmla="*/ 2147483647 w 133"/>
                  <a:gd name="T29" fmla="*/ 2147483647 h 263"/>
                  <a:gd name="T30" fmla="*/ 2147483647 w 133"/>
                  <a:gd name="T31" fmla="*/ 2147483647 h 263"/>
                  <a:gd name="T32" fmla="*/ 2147483647 w 133"/>
                  <a:gd name="T33" fmla="*/ 2147483647 h 263"/>
                  <a:gd name="T34" fmla="*/ 2147483647 w 133"/>
                  <a:gd name="T35" fmla="*/ 2147483647 h 263"/>
                  <a:gd name="T36" fmla="*/ 2147483647 w 133"/>
                  <a:gd name="T37" fmla="*/ 2147483647 h 263"/>
                  <a:gd name="T38" fmla="*/ 0 w 133"/>
                  <a:gd name="T39" fmla="*/ 2147483647 h 263"/>
                  <a:gd name="T40" fmla="*/ 0 w 133"/>
                  <a:gd name="T41" fmla="*/ 2147483647 h 263"/>
                  <a:gd name="T42" fmla="*/ 2147483647 w 133"/>
                  <a:gd name="T43" fmla="*/ 2147483647 h 263"/>
                  <a:gd name="T44" fmla="*/ 2147483647 w 133"/>
                  <a:gd name="T45" fmla="*/ 2147483647 h 263"/>
                  <a:gd name="T46" fmla="*/ 2147483647 w 133"/>
                  <a:gd name="T47" fmla="*/ 2147483647 h 263"/>
                  <a:gd name="T48" fmla="*/ 2147483647 w 133"/>
                  <a:gd name="T49" fmla="*/ 2147483647 h 263"/>
                  <a:gd name="T50" fmla="*/ 2147483647 w 133"/>
                  <a:gd name="T51" fmla="*/ 2147483647 h 263"/>
                  <a:gd name="T52" fmla="*/ 2147483647 w 133"/>
                  <a:gd name="T53" fmla="*/ 2147483647 h 263"/>
                  <a:gd name="T54" fmla="*/ 2147483647 w 133"/>
                  <a:gd name="T55" fmla="*/ 2147483647 h 263"/>
                  <a:gd name="T56" fmla="*/ 2147483647 w 133"/>
                  <a:gd name="T57" fmla="*/ 2147483647 h 263"/>
                  <a:gd name="T58" fmla="*/ 2147483647 w 133"/>
                  <a:gd name="T59" fmla="*/ 2147483647 h 263"/>
                  <a:gd name="T60" fmla="*/ 2147483647 w 133"/>
                  <a:gd name="T61" fmla="*/ 2147483647 h 2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3"/>
                  <a:gd name="T94" fmla="*/ 0 h 263"/>
                  <a:gd name="T95" fmla="*/ 133 w 133"/>
                  <a:gd name="T96" fmla="*/ 263 h 26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3" h="263">
                    <a:moveTo>
                      <a:pt x="123" y="231"/>
                    </a:moveTo>
                    <a:cubicBezTo>
                      <a:pt x="122" y="231"/>
                      <a:pt x="122" y="231"/>
                      <a:pt x="122" y="231"/>
                    </a:cubicBezTo>
                    <a:cubicBezTo>
                      <a:pt x="91" y="231"/>
                      <a:pt x="76" y="215"/>
                      <a:pt x="76" y="183"/>
                    </a:cubicBezTo>
                    <a:cubicBezTo>
                      <a:pt x="76" y="88"/>
                      <a:pt x="76" y="88"/>
                      <a:pt x="76" y="88"/>
                    </a:cubicBezTo>
                    <a:cubicBezTo>
                      <a:pt x="76" y="86"/>
                      <a:pt x="77" y="85"/>
                      <a:pt x="79" y="85"/>
                    </a:cubicBezTo>
                    <a:cubicBezTo>
                      <a:pt x="127" y="85"/>
                      <a:pt x="127" y="85"/>
                      <a:pt x="127" y="85"/>
                    </a:cubicBezTo>
                    <a:cubicBezTo>
                      <a:pt x="130" y="85"/>
                      <a:pt x="133" y="82"/>
                      <a:pt x="133" y="79"/>
                    </a:cubicBezTo>
                    <a:cubicBezTo>
                      <a:pt x="133" y="58"/>
                      <a:pt x="133" y="58"/>
                      <a:pt x="133" y="58"/>
                    </a:cubicBezTo>
                    <a:cubicBezTo>
                      <a:pt x="133" y="55"/>
                      <a:pt x="130" y="52"/>
                      <a:pt x="127" y="52"/>
                    </a:cubicBezTo>
                    <a:cubicBezTo>
                      <a:pt x="79" y="52"/>
                      <a:pt x="79" y="52"/>
                      <a:pt x="79" y="52"/>
                    </a:cubicBezTo>
                    <a:cubicBezTo>
                      <a:pt x="77" y="52"/>
                      <a:pt x="76" y="51"/>
                      <a:pt x="76" y="49"/>
                    </a:cubicBezTo>
                    <a:cubicBezTo>
                      <a:pt x="76" y="6"/>
                      <a:pt x="76" y="6"/>
                      <a:pt x="76" y="6"/>
                    </a:cubicBezTo>
                    <a:cubicBezTo>
                      <a:pt x="76" y="3"/>
                      <a:pt x="73" y="0"/>
                      <a:pt x="70" y="0"/>
                    </a:cubicBezTo>
                    <a:cubicBezTo>
                      <a:pt x="70" y="0"/>
                      <a:pt x="70" y="0"/>
                      <a:pt x="70" y="0"/>
                    </a:cubicBezTo>
                    <a:cubicBezTo>
                      <a:pt x="45" y="2"/>
                      <a:pt x="45" y="2"/>
                      <a:pt x="45" y="2"/>
                    </a:cubicBezTo>
                    <a:cubicBezTo>
                      <a:pt x="42" y="2"/>
                      <a:pt x="39" y="4"/>
                      <a:pt x="39" y="7"/>
                    </a:cubicBezTo>
                    <a:cubicBezTo>
                      <a:pt x="39" y="49"/>
                      <a:pt x="39" y="49"/>
                      <a:pt x="39" y="49"/>
                    </a:cubicBezTo>
                    <a:cubicBezTo>
                      <a:pt x="39" y="51"/>
                      <a:pt x="38" y="52"/>
                      <a:pt x="36" y="52"/>
                    </a:cubicBezTo>
                    <a:cubicBezTo>
                      <a:pt x="6" y="52"/>
                      <a:pt x="6" y="52"/>
                      <a:pt x="6" y="52"/>
                    </a:cubicBezTo>
                    <a:cubicBezTo>
                      <a:pt x="3" y="52"/>
                      <a:pt x="0" y="55"/>
                      <a:pt x="0" y="58"/>
                    </a:cubicBezTo>
                    <a:cubicBezTo>
                      <a:pt x="0" y="79"/>
                      <a:pt x="0" y="79"/>
                      <a:pt x="0" y="79"/>
                    </a:cubicBezTo>
                    <a:cubicBezTo>
                      <a:pt x="0" y="81"/>
                      <a:pt x="1" y="82"/>
                      <a:pt x="2" y="83"/>
                    </a:cubicBezTo>
                    <a:cubicBezTo>
                      <a:pt x="3" y="84"/>
                      <a:pt x="5" y="85"/>
                      <a:pt x="6" y="85"/>
                    </a:cubicBezTo>
                    <a:cubicBezTo>
                      <a:pt x="36" y="85"/>
                      <a:pt x="36" y="85"/>
                      <a:pt x="36" y="85"/>
                    </a:cubicBezTo>
                    <a:cubicBezTo>
                      <a:pt x="38" y="85"/>
                      <a:pt x="39" y="86"/>
                      <a:pt x="39" y="88"/>
                    </a:cubicBezTo>
                    <a:cubicBezTo>
                      <a:pt x="39" y="189"/>
                      <a:pt x="39" y="189"/>
                      <a:pt x="39" y="189"/>
                    </a:cubicBezTo>
                    <a:cubicBezTo>
                      <a:pt x="39" y="243"/>
                      <a:pt x="80" y="263"/>
                      <a:pt x="116" y="263"/>
                    </a:cubicBezTo>
                    <a:cubicBezTo>
                      <a:pt x="116" y="263"/>
                      <a:pt x="120" y="263"/>
                      <a:pt x="123" y="262"/>
                    </a:cubicBezTo>
                    <a:cubicBezTo>
                      <a:pt x="127" y="262"/>
                      <a:pt x="129" y="260"/>
                      <a:pt x="129" y="257"/>
                    </a:cubicBezTo>
                    <a:cubicBezTo>
                      <a:pt x="129" y="237"/>
                      <a:pt x="129" y="237"/>
                      <a:pt x="129" y="237"/>
                    </a:cubicBezTo>
                    <a:cubicBezTo>
                      <a:pt x="129" y="234"/>
                      <a:pt x="127" y="231"/>
                      <a:pt x="123" y="231"/>
                    </a:cubicBezTo>
                  </a:path>
                </a:pathLst>
              </a:custGeom>
              <a:solidFill>
                <a:srgbClr val="000000"/>
              </a:solidFill>
              <a:ln w="9525">
                <a:noFill/>
                <a:round/>
                <a:headEnd/>
                <a:tailEnd/>
              </a:ln>
            </p:spPr>
            <p:txBody>
              <a:bodyPr/>
              <a:lstStyle/>
              <a:p>
                <a:endParaRPr lang="bg-BG"/>
              </a:p>
            </p:txBody>
          </p:sp>
          <p:sp>
            <p:nvSpPr>
              <p:cNvPr id="28748" name="Freeform 21"/>
              <p:cNvSpPr>
                <a:spLocks noEditPoints="1"/>
              </p:cNvSpPr>
              <p:nvPr/>
            </p:nvSpPr>
            <p:spPr bwMode="auto">
              <a:xfrm>
                <a:off x="8402638" y="7785100"/>
                <a:ext cx="414338" cy="519113"/>
              </a:xfrm>
              <a:custGeom>
                <a:avLst/>
                <a:gdLst>
                  <a:gd name="T0" fmla="*/ 2147483647 w 168"/>
                  <a:gd name="T1" fmla="*/ 2147483647 h 210"/>
                  <a:gd name="T2" fmla="*/ 2147483647 w 168"/>
                  <a:gd name="T3" fmla="*/ 2147483647 h 210"/>
                  <a:gd name="T4" fmla="*/ 2147483647 w 168"/>
                  <a:gd name="T5" fmla="*/ 2147483647 h 210"/>
                  <a:gd name="T6" fmla="*/ 2147483647 w 168"/>
                  <a:gd name="T7" fmla="*/ 2147483647 h 210"/>
                  <a:gd name="T8" fmla="*/ 2147483647 w 168"/>
                  <a:gd name="T9" fmla="*/ 0 h 210"/>
                  <a:gd name="T10" fmla="*/ 2147483647 w 168"/>
                  <a:gd name="T11" fmla="*/ 2147483647 h 210"/>
                  <a:gd name="T12" fmla="*/ 2147483647 w 168"/>
                  <a:gd name="T13" fmla="*/ 2147483647 h 210"/>
                  <a:gd name="T14" fmla="*/ 2147483647 w 168"/>
                  <a:gd name="T15" fmla="*/ 2147483647 h 210"/>
                  <a:gd name="T16" fmla="*/ 2147483647 w 168"/>
                  <a:gd name="T17" fmla="*/ 2147483647 h 210"/>
                  <a:gd name="T18" fmla="*/ 2147483647 w 168"/>
                  <a:gd name="T19" fmla="*/ 2147483647 h 210"/>
                  <a:gd name="T20" fmla="*/ 2147483647 w 168"/>
                  <a:gd name="T21" fmla="*/ 2147483647 h 210"/>
                  <a:gd name="T22" fmla="*/ 2147483647 w 168"/>
                  <a:gd name="T23" fmla="*/ 2147483647 h 210"/>
                  <a:gd name="T24" fmla="*/ 2147483647 w 168"/>
                  <a:gd name="T25" fmla="*/ 2147483647 h 210"/>
                  <a:gd name="T26" fmla="*/ 2147483647 w 168"/>
                  <a:gd name="T27" fmla="*/ 2147483647 h 210"/>
                  <a:gd name="T28" fmla="*/ 2147483647 w 168"/>
                  <a:gd name="T29" fmla="*/ 2147483647 h 210"/>
                  <a:gd name="T30" fmla="*/ 0 w 168"/>
                  <a:gd name="T31" fmla="*/ 2147483647 h 210"/>
                  <a:gd name="T32" fmla="*/ 2147483647 w 168"/>
                  <a:gd name="T33" fmla="*/ 2147483647 h 210"/>
                  <a:gd name="T34" fmla="*/ 2147483647 w 168"/>
                  <a:gd name="T35" fmla="*/ 2147483647 h 210"/>
                  <a:gd name="T36" fmla="*/ 2147483647 w 168"/>
                  <a:gd name="T37" fmla="*/ 2147483647 h 210"/>
                  <a:gd name="T38" fmla="*/ 2147483647 w 168"/>
                  <a:gd name="T39" fmla="*/ 2147483647 h 210"/>
                  <a:gd name="T40" fmla="*/ 2147483647 w 168"/>
                  <a:gd name="T41" fmla="*/ 2147483647 h 210"/>
                  <a:gd name="T42" fmla="*/ 2147483647 w 168"/>
                  <a:gd name="T43" fmla="*/ 2147483647 h 210"/>
                  <a:gd name="T44" fmla="*/ 2147483647 w 168"/>
                  <a:gd name="T45" fmla="*/ 2147483647 h 210"/>
                  <a:gd name="T46" fmla="*/ 2147483647 w 168"/>
                  <a:gd name="T47" fmla="*/ 2147483647 h 210"/>
                  <a:gd name="T48" fmla="*/ 2147483647 w 168"/>
                  <a:gd name="T49" fmla="*/ 2147483647 h 210"/>
                  <a:gd name="T50" fmla="*/ 2147483647 w 168"/>
                  <a:gd name="T51" fmla="*/ 2147483647 h 210"/>
                  <a:gd name="T52" fmla="*/ 2147483647 w 168"/>
                  <a:gd name="T53" fmla="*/ 2147483647 h 210"/>
                  <a:gd name="T54" fmla="*/ 2147483647 w 168"/>
                  <a:gd name="T55" fmla="*/ 2147483647 h 210"/>
                  <a:gd name="T56" fmla="*/ 2147483647 w 168"/>
                  <a:gd name="T57" fmla="*/ 2147483647 h 210"/>
                  <a:gd name="T58" fmla="*/ 2147483647 w 168"/>
                  <a:gd name="T59" fmla="*/ 2147483647 h 210"/>
                  <a:gd name="T60" fmla="*/ 2147483647 w 168"/>
                  <a:gd name="T61" fmla="*/ 2147483647 h 210"/>
                  <a:gd name="T62" fmla="*/ 2147483647 w 168"/>
                  <a:gd name="T63" fmla="*/ 2147483647 h 210"/>
                  <a:gd name="T64" fmla="*/ 2147483647 w 168"/>
                  <a:gd name="T65" fmla="*/ 2147483647 h 210"/>
                  <a:gd name="T66" fmla="*/ 2147483647 w 168"/>
                  <a:gd name="T67" fmla="*/ 2147483647 h 210"/>
                  <a:gd name="T68" fmla="*/ 2147483647 w 168"/>
                  <a:gd name="T69" fmla="*/ 2147483647 h 2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
                  <a:gd name="T106" fmla="*/ 0 h 210"/>
                  <a:gd name="T107" fmla="*/ 168 w 168"/>
                  <a:gd name="T108" fmla="*/ 210 h 2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 h="210">
                    <a:moveTo>
                      <a:pt x="167" y="196"/>
                    </a:moveTo>
                    <a:cubicBezTo>
                      <a:pt x="165" y="191"/>
                      <a:pt x="165" y="185"/>
                      <a:pt x="165" y="182"/>
                    </a:cubicBezTo>
                    <a:cubicBezTo>
                      <a:pt x="164" y="180"/>
                      <a:pt x="164" y="172"/>
                      <a:pt x="164" y="172"/>
                    </a:cubicBezTo>
                    <a:cubicBezTo>
                      <a:pt x="164" y="72"/>
                      <a:pt x="164" y="72"/>
                      <a:pt x="164" y="72"/>
                    </a:cubicBezTo>
                    <a:cubicBezTo>
                      <a:pt x="164" y="19"/>
                      <a:pt x="127" y="0"/>
                      <a:pt x="92" y="0"/>
                    </a:cubicBezTo>
                    <a:cubicBezTo>
                      <a:pt x="64" y="0"/>
                      <a:pt x="39" y="7"/>
                      <a:pt x="23" y="18"/>
                    </a:cubicBezTo>
                    <a:cubicBezTo>
                      <a:pt x="21" y="19"/>
                      <a:pt x="20" y="21"/>
                      <a:pt x="20" y="22"/>
                    </a:cubicBezTo>
                    <a:cubicBezTo>
                      <a:pt x="20" y="23"/>
                      <a:pt x="20" y="25"/>
                      <a:pt x="21" y="26"/>
                    </a:cubicBezTo>
                    <a:cubicBezTo>
                      <a:pt x="34" y="44"/>
                      <a:pt x="34" y="44"/>
                      <a:pt x="34" y="44"/>
                    </a:cubicBezTo>
                    <a:cubicBezTo>
                      <a:pt x="36" y="46"/>
                      <a:pt x="39" y="47"/>
                      <a:pt x="42" y="45"/>
                    </a:cubicBezTo>
                    <a:cubicBezTo>
                      <a:pt x="43" y="44"/>
                      <a:pt x="43" y="44"/>
                      <a:pt x="43" y="44"/>
                    </a:cubicBezTo>
                    <a:cubicBezTo>
                      <a:pt x="56" y="36"/>
                      <a:pt x="71" y="31"/>
                      <a:pt x="86" y="31"/>
                    </a:cubicBezTo>
                    <a:cubicBezTo>
                      <a:pt x="130" y="31"/>
                      <a:pt x="128" y="65"/>
                      <a:pt x="128" y="70"/>
                    </a:cubicBezTo>
                    <a:cubicBezTo>
                      <a:pt x="128" y="72"/>
                      <a:pt x="127" y="72"/>
                      <a:pt x="125" y="72"/>
                    </a:cubicBezTo>
                    <a:cubicBezTo>
                      <a:pt x="119" y="72"/>
                      <a:pt x="119" y="72"/>
                      <a:pt x="119" y="72"/>
                    </a:cubicBezTo>
                    <a:cubicBezTo>
                      <a:pt x="85" y="71"/>
                      <a:pt x="0" y="82"/>
                      <a:pt x="0" y="150"/>
                    </a:cubicBezTo>
                    <a:cubicBezTo>
                      <a:pt x="0" y="189"/>
                      <a:pt x="33" y="210"/>
                      <a:pt x="64" y="210"/>
                    </a:cubicBezTo>
                    <a:cubicBezTo>
                      <a:pt x="94" y="210"/>
                      <a:pt x="118" y="198"/>
                      <a:pt x="130" y="183"/>
                    </a:cubicBezTo>
                    <a:cubicBezTo>
                      <a:pt x="130" y="183"/>
                      <a:pt x="130" y="183"/>
                      <a:pt x="130" y="183"/>
                    </a:cubicBezTo>
                    <a:cubicBezTo>
                      <a:pt x="131" y="183"/>
                      <a:pt x="131" y="183"/>
                      <a:pt x="131" y="183"/>
                    </a:cubicBezTo>
                    <a:cubicBezTo>
                      <a:pt x="131" y="184"/>
                      <a:pt x="131" y="184"/>
                      <a:pt x="131" y="184"/>
                    </a:cubicBezTo>
                    <a:cubicBezTo>
                      <a:pt x="131" y="185"/>
                      <a:pt x="131" y="190"/>
                      <a:pt x="132" y="193"/>
                    </a:cubicBezTo>
                    <a:cubicBezTo>
                      <a:pt x="132" y="196"/>
                      <a:pt x="132" y="199"/>
                      <a:pt x="133" y="201"/>
                    </a:cubicBezTo>
                    <a:cubicBezTo>
                      <a:pt x="133" y="202"/>
                      <a:pt x="134" y="204"/>
                      <a:pt x="136" y="205"/>
                    </a:cubicBezTo>
                    <a:cubicBezTo>
                      <a:pt x="137" y="205"/>
                      <a:pt x="138" y="205"/>
                      <a:pt x="138" y="205"/>
                    </a:cubicBezTo>
                    <a:cubicBezTo>
                      <a:pt x="162" y="205"/>
                      <a:pt x="162" y="205"/>
                      <a:pt x="162" y="205"/>
                    </a:cubicBezTo>
                    <a:cubicBezTo>
                      <a:pt x="165" y="205"/>
                      <a:pt x="168" y="203"/>
                      <a:pt x="168" y="200"/>
                    </a:cubicBezTo>
                    <a:cubicBezTo>
                      <a:pt x="168" y="199"/>
                      <a:pt x="167" y="196"/>
                      <a:pt x="167" y="196"/>
                    </a:cubicBezTo>
                    <a:moveTo>
                      <a:pt x="130" y="118"/>
                    </a:moveTo>
                    <a:cubicBezTo>
                      <a:pt x="125" y="152"/>
                      <a:pt x="108" y="172"/>
                      <a:pt x="77" y="178"/>
                    </a:cubicBezTo>
                    <a:cubicBezTo>
                      <a:pt x="55" y="181"/>
                      <a:pt x="34" y="172"/>
                      <a:pt x="33" y="148"/>
                    </a:cubicBezTo>
                    <a:cubicBezTo>
                      <a:pt x="32" y="122"/>
                      <a:pt x="62" y="100"/>
                      <a:pt x="118" y="103"/>
                    </a:cubicBezTo>
                    <a:cubicBezTo>
                      <a:pt x="118" y="103"/>
                      <a:pt x="122" y="103"/>
                      <a:pt x="125" y="103"/>
                    </a:cubicBezTo>
                    <a:cubicBezTo>
                      <a:pt x="128" y="104"/>
                      <a:pt x="129" y="104"/>
                      <a:pt x="130" y="106"/>
                    </a:cubicBezTo>
                    <a:cubicBezTo>
                      <a:pt x="131" y="107"/>
                      <a:pt x="131" y="110"/>
                      <a:pt x="130" y="118"/>
                    </a:cubicBezTo>
                  </a:path>
                </a:pathLst>
              </a:custGeom>
              <a:solidFill>
                <a:srgbClr val="000000"/>
              </a:solidFill>
              <a:ln w="9525">
                <a:noFill/>
                <a:round/>
                <a:headEnd/>
                <a:tailEnd/>
              </a:ln>
            </p:spPr>
            <p:txBody>
              <a:bodyPr/>
              <a:lstStyle/>
              <a:p>
                <a:endParaRPr lang="bg-BG"/>
              </a:p>
            </p:txBody>
          </p:sp>
          <p:sp>
            <p:nvSpPr>
              <p:cNvPr id="28749" name="Freeform 22"/>
              <p:cNvSpPr>
                <a:spLocks/>
              </p:cNvSpPr>
              <p:nvPr/>
            </p:nvSpPr>
            <p:spPr bwMode="auto">
              <a:xfrm>
                <a:off x="9655175" y="7656513"/>
                <a:ext cx="330200" cy="650875"/>
              </a:xfrm>
              <a:custGeom>
                <a:avLst/>
                <a:gdLst>
                  <a:gd name="T0" fmla="*/ 2147483647 w 133"/>
                  <a:gd name="T1" fmla="*/ 2147483647 h 263"/>
                  <a:gd name="T2" fmla="*/ 2147483647 w 133"/>
                  <a:gd name="T3" fmla="*/ 2147483647 h 263"/>
                  <a:gd name="T4" fmla="*/ 2147483647 w 133"/>
                  <a:gd name="T5" fmla="*/ 2147483647 h 263"/>
                  <a:gd name="T6" fmla="*/ 2147483647 w 133"/>
                  <a:gd name="T7" fmla="*/ 2147483647 h 263"/>
                  <a:gd name="T8" fmla="*/ 2147483647 w 133"/>
                  <a:gd name="T9" fmla="*/ 2147483647 h 263"/>
                  <a:gd name="T10" fmla="*/ 2147483647 w 133"/>
                  <a:gd name="T11" fmla="*/ 2147483647 h 263"/>
                  <a:gd name="T12" fmla="*/ 2147483647 w 133"/>
                  <a:gd name="T13" fmla="*/ 2147483647 h 263"/>
                  <a:gd name="T14" fmla="*/ 2147483647 w 133"/>
                  <a:gd name="T15" fmla="*/ 2147483647 h 263"/>
                  <a:gd name="T16" fmla="*/ 2147483647 w 133"/>
                  <a:gd name="T17" fmla="*/ 2147483647 h 263"/>
                  <a:gd name="T18" fmla="*/ 2147483647 w 133"/>
                  <a:gd name="T19" fmla="*/ 2147483647 h 263"/>
                  <a:gd name="T20" fmla="*/ 2147483647 w 133"/>
                  <a:gd name="T21" fmla="*/ 2147483647 h 263"/>
                  <a:gd name="T22" fmla="*/ 2147483647 w 133"/>
                  <a:gd name="T23" fmla="*/ 2147483647 h 263"/>
                  <a:gd name="T24" fmla="*/ 2147483647 w 133"/>
                  <a:gd name="T25" fmla="*/ 0 h 263"/>
                  <a:gd name="T26" fmla="*/ 2147483647 w 133"/>
                  <a:gd name="T27" fmla="*/ 0 h 263"/>
                  <a:gd name="T28" fmla="*/ 2147483647 w 133"/>
                  <a:gd name="T29" fmla="*/ 2147483647 h 263"/>
                  <a:gd name="T30" fmla="*/ 2147483647 w 133"/>
                  <a:gd name="T31" fmla="*/ 2147483647 h 263"/>
                  <a:gd name="T32" fmla="*/ 2147483647 w 133"/>
                  <a:gd name="T33" fmla="*/ 2147483647 h 263"/>
                  <a:gd name="T34" fmla="*/ 2147483647 w 133"/>
                  <a:gd name="T35" fmla="*/ 2147483647 h 263"/>
                  <a:gd name="T36" fmla="*/ 2147483647 w 133"/>
                  <a:gd name="T37" fmla="*/ 2147483647 h 263"/>
                  <a:gd name="T38" fmla="*/ 0 w 133"/>
                  <a:gd name="T39" fmla="*/ 2147483647 h 263"/>
                  <a:gd name="T40" fmla="*/ 0 w 133"/>
                  <a:gd name="T41" fmla="*/ 2147483647 h 263"/>
                  <a:gd name="T42" fmla="*/ 2147483647 w 133"/>
                  <a:gd name="T43" fmla="*/ 2147483647 h 263"/>
                  <a:gd name="T44" fmla="*/ 2147483647 w 133"/>
                  <a:gd name="T45" fmla="*/ 2147483647 h 263"/>
                  <a:gd name="T46" fmla="*/ 2147483647 w 133"/>
                  <a:gd name="T47" fmla="*/ 2147483647 h 263"/>
                  <a:gd name="T48" fmla="*/ 2147483647 w 133"/>
                  <a:gd name="T49" fmla="*/ 2147483647 h 263"/>
                  <a:gd name="T50" fmla="*/ 2147483647 w 133"/>
                  <a:gd name="T51" fmla="*/ 2147483647 h 263"/>
                  <a:gd name="T52" fmla="*/ 2147483647 w 133"/>
                  <a:gd name="T53" fmla="*/ 2147483647 h 263"/>
                  <a:gd name="T54" fmla="*/ 2147483647 w 133"/>
                  <a:gd name="T55" fmla="*/ 2147483647 h 263"/>
                  <a:gd name="T56" fmla="*/ 2147483647 w 133"/>
                  <a:gd name="T57" fmla="*/ 2147483647 h 263"/>
                  <a:gd name="T58" fmla="*/ 2147483647 w 133"/>
                  <a:gd name="T59" fmla="*/ 2147483647 h 263"/>
                  <a:gd name="T60" fmla="*/ 2147483647 w 133"/>
                  <a:gd name="T61" fmla="*/ 2147483647 h 2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3"/>
                  <a:gd name="T94" fmla="*/ 0 h 263"/>
                  <a:gd name="T95" fmla="*/ 133 w 133"/>
                  <a:gd name="T96" fmla="*/ 263 h 26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3" h="263">
                    <a:moveTo>
                      <a:pt x="123" y="231"/>
                    </a:moveTo>
                    <a:cubicBezTo>
                      <a:pt x="122" y="231"/>
                      <a:pt x="122" y="231"/>
                      <a:pt x="122" y="231"/>
                    </a:cubicBezTo>
                    <a:cubicBezTo>
                      <a:pt x="91" y="231"/>
                      <a:pt x="76" y="215"/>
                      <a:pt x="76" y="183"/>
                    </a:cubicBezTo>
                    <a:cubicBezTo>
                      <a:pt x="76" y="88"/>
                      <a:pt x="76" y="88"/>
                      <a:pt x="76" y="88"/>
                    </a:cubicBezTo>
                    <a:cubicBezTo>
                      <a:pt x="76" y="86"/>
                      <a:pt x="77" y="85"/>
                      <a:pt x="79" y="85"/>
                    </a:cubicBezTo>
                    <a:cubicBezTo>
                      <a:pt x="127" y="85"/>
                      <a:pt x="127" y="85"/>
                      <a:pt x="127" y="85"/>
                    </a:cubicBezTo>
                    <a:cubicBezTo>
                      <a:pt x="130" y="85"/>
                      <a:pt x="133" y="82"/>
                      <a:pt x="133" y="79"/>
                    </a:cubicBezTo>
                    <a:cubicBezTo>
                      <a:pt x="133" y="58"/>
                      <a:pt x="133" y="58"/>
                      <a:pt x="133" y="58"/>
                    </a:cubicBezTo>
                    <a:cubicBezTo>
                      <a:pt x="133" y="55"/>
                      <a:pt x="130" y="52"/>
                      <a:pt x="127" y="52"/>
                    </a:cubicBezTo>
                    <a:cubicBezTo>
                      <a:pt x="79" y="52"/>
                      <a:pt x="79" y="52"/>
                      <a:pt x="79" y="52"/>
                    </a:cubicBezTo>
                    <a:cubicBezTo>
                      <a:pt x="77" y="52"/>
                      <a:pt x="76" y="51"/>
                      <a:pt x="76" y="49"/>
                    </a:cubicBezTo>
                    <a:cubicBezTo>
                      <a:pt x="76" y="6"/>
                      <a:pt x="76" y="6"/>
                      <a:pt x="76" y="6"/>
                    </a:cubicBezTo>
                    <a:cubicBezTo>
                      <a:pt x="76" y="3"/>
                      <a:pt x="73" y="0"/>
                      <a:pt x="70" y="0"/>
                    </a:cubicBezTo>
                    <a:cubicBezTo>
                      <a:pt x="70" y="0"/>
                      <a:pt x="70" y="0"/>
                      <a:pt x="70" y="0"/>
                    </a:cubicBezTo>
                    <a:cubicBezTo>
                      <a:pt x="45" y="2"/>
                      <a:pt x="45" y="2"/>
                      <a:pt x="45" y="2"/>
                    </a:cubicBezTo>
                    <a:cubicBezTo>
                      <a:pt x="42" y="2"/>
                      <a:pt x="39" y="4"/>
                      <a:pt x="39" y="7"/>
                    </a:cubicBezTo>
                    <a:cubicBezTo>
                      <a:pt x="39" y="49"/>
                      <a:pt x="39" y="49"/>
                      <a:pt x="39" y="49"/>
                    </a:cubicBezTo>
                    <a:cubicBezTo>
                      <a:pt x="39" y="51"/>
                      <a:pt x="38" y="52"/>
                      <a:pt x="36" y="52"/>
                    </a:cubicBezTo>
                    <a:cubicBezTo>
                      <a:pt x="6" y="52"/>
                      <a:pt x="6" y="52"/>
                      <a:pt x="6" y="52"/>
                    </a:cubicBezTo>
                    <a:cubicBezTo>
                      <a:pt x="3" y="52"/>
                      <a:pt x="0" y="55"/>
                      <a:pt x="0" y="58"/>
                    </a:cubicBezTo>
                    <a:cubicBezTo>
                      <a:pt x="0" y="79"/>
                      <a:pt x="0" y="79"/>
                      <a:pt x="0" y="79"/>
                    </a:cubicBezTo>
                    <a:cubicBezTo>
                      <a:pt x="0" y="81"/>
                      <a:pt x="1" y="82"/>
                      <a:pt x="2" y="83"/>
                    </a:cubicBezTo>
                    <a:cubicBezTo>
                      <a:pt x="3" y="84"/>
                      <a:pt x="4" y="85"/>
                      <a:pt x="6" y="85"/>
                    </a:cubicBezTo>
                    <a:cubicBezTo>
                      <a:pt x="36" y="85"/>
                      <a:pt x="36" y="85"/>
                      <a:pt x="36" y="85"/>
                    </a:cubicBezTo>
                    <a:cubicBezTo>
                      <a:pt x="38" y="85"/>
                      <a:pt x="39" y="86"/>
                      <a:pt x="39" y="88"/>
                    </a:cubicBezTo>
                    <a:cubicBezTo>
                      <a:pt x="39" y="189"/>
                      <a:pt x="39" y="189"/>
                      <a:pt x="39" y="189"/>
                    </a:cubicBezTo>
                    <a:cubicBezTo>
                      <a:pt x="39" y="243"/>
                      <a:pt x="80" y="263"/>
                      <a:pt x="116" y="263"/>
                    </a:cubicBezTo>
                    <a:cubicBezTo>
                      <a:pt x="116" y="263"/>
                      <a:pt x="120" y="263"/>
                      <a:pt x="123" y="262"/>
                    </a:cubicBezTo>
                    <a:cubicBezTo>
                      <a:pt x="127" y="262"/>
                      <a:pt x="129" y="260"/>
                      <a:pt x="129" y="257"/>
                    </a:cubicBezTo>
                    <a:cubicBezTo>
                      <a:pt x="129" y="237"/>
                      <a:pt x="129" y="237"/>
                      <a:pt x="129" y="237"/>
                    </a:cubicBezTo>
                    <a:cubicBezTo>
                      <a:pt x="129" y="234"/>
                      <a:pt x="126" y="231"/>
                      <a:pt x="123" y="231"/>
                    </a:cubicBezTo>
                  </a:path>
                </a:pathLst>
              </a:custGeom>
              <a:solidFill>
                <a:srgbClr val="000000"/>
              </a:solidFill>
              <a:ln w="9525">
                <a:noFill/>
                <a:round/>
                <a:headEnd/>
                <a:tailEnd/>
              </a:ln>
            </p:spPr>
            <p:txBody>
              <a:bodyPr/>
              <a:lstStyle/>
              <a:p>
                <a:endParaRPr lang="bg-BG"/>
              </a:p>
            </p:txBody>
          </p:sp>
          <p:sp>
            <p:nvSpPr>
              <p:cNvPr id="28750" name="Freeform 25"/>
              <p:cNvSpPr>
                <a:spLocks noEditPoints="1"/>
              </p:cNvSpPr>
              <p:nvPr/>
            </p:nvSpPr>
            <p:spPr bwMode="auto">
              <a:xfrm>
                <a:off x="6648450" y="7254875"/>
                <a:ext cx="1501775" cy="1533525"/>
              </a:xfrm>
              <a:custGeom>
                <a:avLst/>
                <a:gdLst>
                  <a:gd name="T0" fmla="*/ 2147483647 w 607"/>
                  <a:gd name="T1" fmla="*/ 2147483647 h 621"/>
                  <a:gd name="T2" fmla="*/ 2147483647 w 607"/>
                  <a:gd name="T3" fmla="*/ 2147483647 h 621"/>
                  <a:gd name="T4" fmla="*/ 2147483647 w 607"/>
                  <a:gd name="T5" fmla="*/ 2147483647 h 621"/>
                  <a:gd name="T6" fmla="*/ 2147483647 w 607"/>
                  <a:gd name="T7" fmla="*/ 2147483647 h 621"/>
                  <a:gd name="T8" fmla="*/ 2147483647 w 607"/>
                  <a:gd name="T9" fmla="*/ 2147483647 h 621"/>
                  <a:gd name="T10" fmla="*/ 2147483647 w 607"/>
                  <a:gd name="T11" fmla="*/ 2147483647 h 621"/>
                  <a:gd name="T12" fmla="*/ 2147483647 w 607"/>
                  <a:gd name="T13" fmla="*/ 2147483647 h 621"/>
                  <a:gd name="T14" fmla="*/ 2147483647 w 607"/>
                  <a:gd name="T15" fmla="*/ 2147483647 h 621"/>
                  <a:gd name="T16" fmla="*/ 2147483647 w 607"/>
                  <a:gd name="T17" fmla="*/ 2147483647 h 621"/>
                  <a:gd name="T18" fmla="*/ 2147483647 w 607"/>
                  <a:gd name="T19" fmla="*/ 2147483647 h 621"/>
                  <a:gd name="T20" fmla="*/ 2147483647 w 607"/>
                  <a:gd name="T21" fmla="*/ 2147483647 h 621"/>
                  <a:gd name="T22" fmla="*/ 2147483647 w 607"/>
                  <a:gd name="T23" fmla="*/ 2147483647 h 621"/>
                  <a:gd name="T24" fmla="*/ 2147483647 w 607"/>
                  <a:gd name="T25" fmla="*/ 2147483647 h 621"/>
                  <a:gd name="T26" fmla="*/ 2147483647 w 607"/>
                  <a:gd name="T27" fmla="*/ 2147483647 h 621"/>
                  <a:gd name="T28" fmla="*/ 2147483647 w 607"/>
                  <a:gd name="T29" fmla="*/ 2147483647 h 621"/>
                  <a:gd name="T30" fmla="*/ 2147483647 w 607"/>
                  <a:gd name="T31" fmla="*/ 2147483647 h 621"/>
                  <a:gd name="T32" fmla="*/ 2147483647 w 607"/>
                  <a:gd name="T33" fmla="*/ 2147483647 h 621"/>
                  <a:gd name="T34" fmla="*/ 2147483647 w 607"/>
                  <a:gd name="T35" fmla="*/ 2147483647 h 621"/>
                  <a:gd name="T36" fmla="*/ 2147483647 w 607"/>
                  <a:gd name="T37" fmla="*/ 2147483647 h 621"/>
                  <a:gd name="T38" fmla="*/ 2147483647 w 607"/>
                  <a:gd name="T39" fmla="*/ 2147483647 h 621"/>
                  <a:gd name="T40" fmla="*/ 2147483647 w 607"/>
                  <a:gd name="T41" fmla="*/ 2147483647 h 621"/>
                  <a:gd name="T42" fmla="*/ 2147483647 w 607"/>
                  <a:gd name="T43" fmla="*/ 2147483647 h 621"/>
                  <a:gd name="T44" fmla="*/ 2147483647 w 607"/>
                  <a:gd name="T45" fmla="*/ 2147483647 h 621"/>
                  <a:gd name="T46" fmla="*/ 2147483647 w 607"/>
                  <a:gd name="T47" fmla="*/ 2147483647 h 621"/>
                  <a:gd name="T48" fmla="*/ 2147483647 w 607"/>
                  <a:gd name="T49" fmla="*/ 2147483647 h 621"/>
                  <a:gd name="T50" fmla="*/ 2147483647 w 607"/>
                  <a:gd name="T51" fmla="*/ 2147483647 h 621"/>
                  <a:gd name="T52" fmla="*/ 2147483647 w 607"/>
                  <a:gd name="T53" fmla="*/ 2147483647 h 621"/>
                  <a:gd name="T54" fmla="*/ 2147483647 w 607"/>
                  <a:gd name="T55" fmla="*/ 2147483647 h 621"/>
                  <a:gd name="T56" fmla="*/ 2147483647 w 607"/>
                  <a:gd name="T57" fmla="*/ 2147483647 h 621"/>
                  <a:gd name="T58" fmla="*/ 2147483647 w 607"/>
                  <a:gd name="T59" fmla="*/ 2147483647 h 621"/>
                  <a:gd name="T60" fmla="*/ 2147483647 w 607"/>
                  <a:gd name="T61" fmla="*/ 2147483647 h 621"/>
                  <a:gd name="T62" fmla="*/ 2147483647 w 607"/>
                  <a:gd name="T63" fmla="*/ 2147483647 h 621"/>
                  <a:gd name="T64" fmla="*/ 2147483647 w 607"/>
                  <a:gd name="T65" fmla="*/ 2147483647 h 621"/>
                  <a:gd name="T66" fmla="*/ 0 w 607"/>
                  <a:gd name="T67" fmla="*/ 2147483647 h 621"/>
                  <a:gd name="T68" fmla="*/ 2147483647 w 607"/>
                  <a:gd name="T69" fmla="*/ 2147483647 h 621"/>
                  <a:gd name="T70" fmla="*/ 2147483647 w 607"/>
                  <a:gd name="T71" fmla="*/ 2147483647 h 621"/>
                  <a:gd name="T72" fmla="*/ 2147483647 w 607"/>
                  <a:gd name="T73" fmla="*/ 2147483647 h 621"/>
                  <a:gd name="T74" fmla="*/ 2147483647 w 607"/>
                  <a:gd name="T75" fmla="*/ 2147483647 h 621"/>
                  <a:gd name="T76" fmla="*/ 2147483647 w 607"/>
                  <a:gd name="T77" fmla="*/ 2147483647 h 621"/>
                  <a:gd name="T78" fmla="*/ 2147483647 w 607"/>
                  <a:gd name="T79" fmla="*/ 2147483647 h 621"/>
                  <a:gd name="T80" fmla="*/ 2147483647 w 607"/>
                  <a:gd name="T81" fmla="*/ 2147483647 h 621"/>
                  <a:gd name="T82" fmla="*/ 2147483647 w 607"/>
                  <a:gd name="T83" fmla="*/ 2147483647 h 621"/>
                  <a:gd name="T84" fmla="*/ 2147483647 w 607"/>
                  <a:gd name="T85" fmla="*/ 2147483647 h 621"/>
                  <a:gd name="T86" fmla="*/ 2147483647 w 607"/>
                  <a:gd name="T87" fmla="*/ 2147483647 h 621"/>
                  <a:gd name="T88" fmla="*/ 2147483647 w 607"/>
                  <a:gd name="T89" fmla="*/ 2147483647 h 621"/>
                  <a:gd name="T90" fmla="*/ 2147483647 w 607"/>
                  <a:gd name="T91" fmla="*/ 2147483647 h 621"/>
                  <a:gd name="T92" fmla="*/ 2147483647 w 607"/>
                  <a:gd name="T93" fmla="*/ 2147483647 h 621"/>
                  <a:gd name="T94" fmla="*/ 2147483647 w 607"/>
                  <a:gd name="T95" fmla="*/ 2147483647 h 621"/>
                  <a:gd name="T96" fmla="*/ 2147483647 w 607"/>
                  <a:gd name="T97" fmla="*/ 2147483647 h 621"/>
                  <a:gd name="T98" fmla="*/ 2147483647 w 607"/>
                  <a:gd name="T99" fmla="*/ 2147483647 h 621"/>
                  <a:gd name="T100" fmla="*/ 2147483647 w 607"/>
                  <a:gd name="T101" fmla="*/ 2147483647 h 621"/>
                  <a:gd name="T102" fmla="*/ 2147483647 w 607"/>
                  <a:gd name="T103" fmla="*/ 2147483647 h 621"/>
                  <a:gd name="T104" fmla="*/ 2147483647 w 607"/>
                  <a:gd name="T105" fmla="*/ 2147483647 h 621"/>
                  <a:gd name="T106" fmla="*/ 2147483647 w 607"/>
                  <a:gd name="T107" fmla="*/ 0 h 621"/>
                  <a:gd name="T108" fmla="*/ 2147483647 w 607"/>
                  <a:gd name="T109" fmla="*/ 2147483647 h 621"/>
                  <a:gd name="T110" fmla="*/ 2147483647 w 607"/>
                  <a:gd name="T111" fmla="*/ 2147483647 h 6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07"/>
                  <a:gd name="T169" fmla="*/ 0 h 621"/>
                  <a:gd name="T170" fmla="*/ 607 w 607"/>
                  <a:gd name="T171" fmla="*/ 621 h 6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07" h="621">
                    <a:moveTo>
                      <a:pt x="12" y="221"/>
                    </a:moveTo>
                    <a:cubicBezTo>
                      <a:pt x="16" y="204"/>
                      <a:pt x="23" y="187"/>
                      <a:pt x="30" y="171"/>
                    </a:cubicBezTo>
                    <a:cubicBezTo>
                      <a:pt x="27" y="179"/>
                      <a:pt x="25" y="188"/>
                      <a:pt x="25" y="201"/>
                    </a:cubicBezTo>
                    <a:cubicBezTo>
                      <a:pt x="25" y="275"/>
                      <a:pt x="185" y="348"/>
                      <a:pt x="381" y="295"/>
                    </a:cubicBezTo>
                    <a:cubicBezTo>
                      <a:pt x="457" y="274"/>
                      <a:pt x="571" y="234"/>
                      <a:pt x="571" y="173"/>
                    </a:cubicBezTo>
                    <a:cubicBezTo>
                      <a:pt x="571" y="169"/>
                      <a:pt x="573" y="163"/>
                      <a:pt x="562" y="145"/>
                    </a:cubicBezTo>
                    <a:cubicBezTo>
                      <a:pt x="575" y="166"/>
                      <a:pt x="585" y="188"/>
                      <a:pt x="593" y="211"/>
                    </a:cubicBezTo>
                    <a:cubicBezTo>
                      <a:pt x="597" y="224"/>
                      <a:pt x="596" y="232"/>
                      <a:pt x="596" y="236"/>
                    </a:cubicBezTo>
                    <a:cubicBezTo>
                      <a:pt x="596" y="251"/>
                      <a:pt x="577" y="343"/>
                      <a:pt x="393" y="359"/>
                    </a:cubicBezTo>
                    <a:cubicBezTo>
                      <a:pt x="378" y="361"/>
                      <a:pt x="261" y="363"/>
                      <a:pt x="159" y="337"/>
                    </a:cubicBezTo>
                    <a:cubicBezTo>
                      <a:pt x="92" y="320"/>
                      <a:pt x="24" y="287"/>
                      <a:pt x="11" y="241"/>
                    </a:cubicBezTo>
                    <a:cubicBezTo>
                      <a:pt x="9" y="234"/>
                      <a:pt x="10" y="227"/>
                      <a:pt x="12" y="221"/>
                    </a:cubicBezTo>
                    <a:moveTo>
                      <a:pt x="297" y="515"/>
                    </a:moveTo>
                    <a:cubicBezTo>
                      <a:pt x="259" y="519"/>
                      <a:pt x="37" y="529"/>
                      <a:pt x="4" y="352"/>
                    </a:cubicBezTo>
                    <a:cubicBezTo>
                      <a:pt x="9" y="380"/>
                      <a:pt x="17" y="407"/>
                      <a:pt x="29" y="432"/>
                    </a:cubicBezTo>
                    <a:cubicBezTo>
                      <a:pt x="43" y="457"/>
                      <a:pt x="78" y="492"/>
                      <a:pt x="128" y="513"/>
                    </a:cubicBezTo>
                    <a:cubicBezTo>
                      <a:pt x="389" y="621"/>
                      <a:pt x="549" y="492"/>
                      <a:pt x="580" y="429"/>
                    </a:cubicBezTo>
                    <a:cubicBezTo>
                      <a:pt x="593" y="401"/>
                      <a:pt x="601" y="371"/>
                      <a:pt x="605" y="340"/>
                    </a:cubicBezTo>
                    <a:cubicBezTo>
                      <a:pt x="601" y="364"/>
                      <a:pt x="577" y="483"/>
                      <a:pt x="297" y="515"/>
                    </a:cubicBezTo>
                    <a:moveTo>
                      <a:pt x="291" y="576"/>
                    </a:moveTo>
                    <a:cubicBezTo>
                      <a:pt x="245" y="576"/>
                      <a:pt x="144" y="568"/>
                      <a:pt x="79" y="507"/>
                    </a:cubicBezTo>
                    <a:cubicBezTo>
                      <a:pt x="134" y="568"/>
                      <a:pt x="214" y="607"/>
                      <a:pt x="304" y="607"/>
                    </a:cubicBezTo>
                    <a:cubicBezTo>
                      <a:pt x="420" y="607"/>
                      <a:pt x="521" y="541"/>
                      <a:pt x="572" y="445"/>
                    </a:cubicBezTo>
                    <a:cubicBezTo>
                      <a:pt x="556" y="473"/>
                      <a:pt x="486" y="576"/>
                      <a:pt x="291" y="576"/>
                    </a:cubicBezTo>
                    <a:moveTo>
                      <a:pt x="112" y="427"/>
                    </a:moveTo>
                    <a:cubicBezTo>
                      <a:pt x="177" y="454"/>
                      <a:pt x="281" y="475"/>
                      <a:pt x="341" y="472"/>
                    </a:cubicBezTo>
                    <a:cubicBezTo>
                      <a:pt x="554" y="465"/>
                      <a:pt x="601" y="357"/>
                      <a:pt x="606" y="326"/>
                    </a:cubicBezTo>
                    <a:cubicBezTo>
                      <a:pt x="607" y="318"/>
                      <a:pt x="607" y="311"/>
                      <a:pt x="607" y="303"/>
                    </a:cubicBezTo>
                    <a:cubicBezTo>
                      <a:pt x="607" y="278"/>
                      <a:pt x="604" y="254"/>
                      <a:pt x="598" y="231"/>
                    </a:cubicBezTo>
                    <a:cubicBezTo>
                      <a:pt x="601" y="241"/>
                      <a:pt x="601" y="251"/>
                      <a:pt x="601" y="256"/>
                    </a:cubicBezTo>
                    <a:cubicBezTo>
                      <a:pt x="601" y="266"/>
                      <a:pt x="603" y="360"/>
                      <a:pt x="390" y="407"/>
                    </a:cubicBezTo>
                    <a:cubicBezTo>
                      <a:pt x="263" y="436"/>
                      <a:pt x="209" y="435"/>
                      <a:pt x="121" y="407"/>
                    </a:cubicBezTo>
                    <a:cubicBezTo>
                      <a:pt x="44" y="383"/>
                      <a:pt x="2" y="326"/>
                      <a:pt x="1" y="278"/>
                    </a:cubicBezTo>
                    <a:cubicBezTo>
                      <a:pt x="1" y="286"/>
                      <a:pt x="0" y="295"/>
                      <a:pt x="0" y="303"/>
                    </a:cubicBezTo>
                    <a:cubicBezTo>
                      <a:pt x="0" y="310"/>
                      <a:pt x="0" y="317"/>
                      <a:pt x="1" y="324"/>
                    </a:cubicBezTo>
                    <a:cubicBezTo>
                      <a:pt x="7" y="364"/>
                      <a:pt x="59" y="406"/>
                      <a:pt x="112" y="427"/>
                    </a:cubicBezTo>
                    <a:moveTo>
                      <a:pt x="211" y="224"/>
                    </a:moveTo>
                    <a:cubicBezTo>
                      <a:pt x="243" y="228"/>
                      <a:pt x="327" y="240"/>
                      <a:pt x="393" y="234"/>
                    </a:cubicBezTo>
                    <a:cubicBezTo>
                      <a:pt x="525" y="224"/>
                      <a:pt x="554" y="177"/>
                      <a:pt x="554" y="147"/>
                    </a:cubicBezTo>
                    <a:cubicBezTo>
                      <a:pt x="554" y="139"/>
                      <a:pt x="550" y="127"/>
                      <a:pt x="546" y="120"/>
                    </a:cubicBezTo>
                    <a:cubicBezTo>
                      <a:pt x="534" y="105"/>
                      <a:pt x="521" y="90"/>
                      <a:pt x="506" y="77"/>
                    </a:cubicBezTo>
                    <a:cubicBezTo>
                      <a:pt x="510" y="81"/>
                      <a:pt x="511" y="86"/>
                      <a:pt x="511" y="90"/>
                    </a:cubicBezTo>
                    <a:cubicBezTo>
                      <a:pt x="512" y="110"/>
                      <a:pt x="479" y="138"/>
                      <a:pt x="411" y="160"/>
                    </a:cubicBezTo>
                    <a:cubicBezTo>
                      <a:pt x="369" y="174"/>
                      <a:pt x="314" y="187"/>
                      <a:pt x="244" y="187"/>
                    </a:cubicBezTo>
                    <a:cubicBezTo>
                      <a:pt x="128" y="187"/>
                      <a:pt x="88" y="143"/>
                      <a:pt x="88" y="115"/>
                    </a:cubicBezTo>
                    <a:cubicBezTo>
                      <a:pt x="88" y="113"/>
                      <a:pt x="87" y="89"/>
                      <a:pt x="114" y="66"/>
                    </a:cubicBezTo>
                    <a:cubicBezTo>
                      <a:pt x="89" y="86"/>
                      <a:pt x="68" y="110"/>
                      <a:pt x="50" y="136"/>
                    </a:cubicBezTo>
                    <a:cubicBezTo>
                      <a:pt x="48" y="139"/>
                      <a:pt x="47" y="143"/>
                      <a:pt x="47" y="147"/>
                    </a:cubicBezTo>
                    <a:cubicBezTo>
                      <a:pt x="47" y="176"/>
                      <a:pt x="116" y="212"/>
                      <a:pt x="211" y="224"/>
                    </a:cubicBezTo>
                    <a:moveTo>
                      <a:pt x="124" y="74"/>
                    </a:moveTo>
                    <a:cubicBezTo>
                      <a:pt x="126" y="104"/>
                      <a:pt x="207" y="128"/>
                      <a:pt x="304" y="126"/>
                    </a:cubicBezTo>
                    <a:cubicBezTo>
                      <a:pt x="401" y="123"/>
                      <a:pt x="475" y="95"/>
                      <a:pt x="475" y="65"/>
                    </a:cubicBezTo>
                    <a:cubicBezTo>
                      <a:pt x="475" y="56"/>
                      <a:pt x="469" y="48"/>
                      <a:pt x="457" y="42"/>
                    </a:cubicBezTo>
                    <a:cubicBezTo>
                      <a:pt x="412" y="15"/>
                      <a:pt x="360" y="0"/>
                      <a:pt x="304" y="0"/>
                    </a:cubicBezTo>
                    <a:cubicBezTo>
                      <a:pt x="245" y="0"/>
                      <a:pt x="191" y="16"/>
                      <a:pt x="144" y="45"/>
                    </a:cubicBezTo>
                    <a:cubicBezTo>
                      <a:pt x="130" y="54"/>
                      <a:pt x="123" y="64"/>
                      <a:pt x="124" y="74"/>
                    </a:cubicBezTo>
                  </a:path>
                </a:pathLst>
              </a:custGeom>
              <a:solidFill>
                <a:schemeClr val="tx1"/>
              </a:solidFill>
              <a:ln w="9525">
                <a:noFill/>
                <a:round/>
                <a:headEnd/>
                <a:tailEnd/>
              </a:ln>
            </p:spPr>
            <p:txBody>
              <a:bodyPr/>
              <a:lstStyle/>
              <a:p>
                <a:endParaRPr lang="bg-BG"/>
              </a:p>
            </p:txBody>
          </p:sp>
        </p:grpSp>
        <p:pic>
          <p:nvPicPr>
            <p:cNvPr id="60" name="Picture 59" descr="logo-ovh.jpg"/>
            <p:cNvPicPr>
              <a:picLocks noChangeAspect="1"/>
            </p:cNvPicPr>
            <p:nvPr/>
          </p:nvPicPr>
          <p:blipFill>
            <a:blip r:embed="rId19" cstate="print">
              <a:clrChange>
                <a:clrFrom>
                  <a:srgbClr val="FFFFFF"/>
                </a:clrFrom>
                <a:clrTo>
                  <a:srgbClr val="FFFFFF">
                    <a:alpha val="0"/>
                  </a:srgbClr>
                </a:clrTo>
              </a:clrChange>
              <a:duotone>
                <a:prstClr val="black"/>
                <a:schemeClr val="tx2">
                  <a:tint val="45000"/>
                  <a:satMod val="400000"/>
                </a:schemeClr>
              </a:duotone>
            </a:blip>
            <a:stretch>
              <a:fillRect/>
            </a:stretch>
          </p:blipFill>
          <p:spPr>
            <a:xfrm>
              <a:off x="8207882" y="5116822"/>
              <a:ext cx="601267" cy="581141"/>
            </a:xfrm>
            <a:prstGeom prst="rect">
              <a:avLst/>
            </a:prstGeom>
          </p:spPr>
        </p:pic>
      </p:grpSp>
      <p:sp>
        <p:nvSpPr>
          <p:cNvPr id="28677" name="AutoShape 2" descr="https://zimbra.vmware.com/service/home/~/part_logo_Unicredit-1.jpg?auth=co&amp;loc=en_US&amp;id=64465&amp;part=2"/>
          <p:cNvSpPr>
            <a:spLocks noChangeAspect="1" noChangeArrowheads="1"/>
          </p:cNvSpPr>
          <p:nvPr/>
        </p:nvSpPr>
        <p:spPr bwMode="auto">
          <a:xfrm>
            <a:off x="155575" y="-1668463"/>
            <a:ext cx="15240000" cy="3476626"/>
          </a:xfrm>
          <a:prstGeom prst="rect">
            <a:avLst/>
          </a:prstGeom>
          <a:noFill/>
          <a:ln w="9525">
            <a:noFill/>
            <a:miter lim="800000"/>
            <a:headEnd/>
            <a:tailEnd/>
          </a:ln>
        </p:spPr>
        <p:txBody>
          <a:bodyPr/>
          <a:lstStyle/>
          <a:p>
            <a:pPr algn="ctr">
              <a:spcAft>
                <a:spcPct val="40000"/>
              </a:spcAft>
            </a:pPr>
            <a:endParaRPr lang="bg-BG"/>
          </a:p>
        </p:txBody>
      </p:sp>
      <p:sp>
        <p:nvSpPr>
          <p:cNvPr id="28678" name="AutoShape 4" descr="https://zimbra.vmware.com/service/home/~/part_logo_Unicredit-1.jpg?auth=co&amp;loc=en_US&amp;id=64465&amp;part=2"/>
          <p:cNvSpPr>
            <a:spLocks noChangeAspect="1" noChangeArrowheads="1"/>
          </p:cNvSpPr>
          <p:nvPr/>
        </p:nvSpPr>
        <p:spPr bwMode="auto">
          <a:xfrm>
            <a:off x="155575" y="-1668463"/>
            <a:ext cx="15240000" cy="3476626"/>
          </a:xfrm>
          <a:prstGeom prst="rect">
            <a:avLst/>
          </a:prstGeom>
          <a:noFill/>
          <a:ln w="9525">
            <a:noFill/>
            <a:miter lim="800000"/>
            <a:headEnd/>
            <a:tailEnd/>
          </a:ln>
        </p:spPr>
        <p:txBody>
          <a:bodyPr/>
          <a:lstStyle/>
          <a:p>
            <a:pPr algn="ctr">
              <a:spcAft>
                <a:spcPct val="40000"/>
              </a:spcAft>
            </a:pPr>
            <a:endParaRPr lang="bg-BG"/>
          </a:p>
        </p:txBody>
      </p:sp>
      <p:grpSp>
        <p:nvGrpSpPr>
          <p:cNvPr id="90" name="Group 89"/>
          <p:cNvGrpSpPr>
            <a:grpSpLocks/>
          </p:cNvGrpSpPr>
          <p:nvPr/>
        </p:nvGrpSpPr>
        <p:grpSpPr bwMode="auto">
          <a:xfrm>
            <a:off x="146050" y="1719263"/>
            <a:ext cx="2052638" cy="3656012"/>
            <a:chOff x="146788" y="1718552"/>
            <a:chExt cx="2051149" cy="3656406"/>
          </a:xfrm>
        </p:grpSpPr>
        <p:grpSp>
          <p:nvGrpSpPr>
            <p:cNvPr id="28714" name="Group 84"/>
            <p:cNvGrpSpPr>
              <a:grpSpLocks/>
            </p:cNvGrpSpPr>
            <p:nvPr/>
          </p:nvGrpSpPr>
          <p:grpSpPr bwMode="auto">
            <a:xfrm>
              <a:off x="146788" y="1718552"/>
              <a:ext cx="2051149" cy="3656406"/>
              <a:chOff x="146788" y="1718552"/>
              <a:chExt cx="2051149" cy="3656406"/>
            </a:xfrm>
          </p:grpSpPr>
          <p:pic>
            <p:nvPicPr>
              <p:cNvPr id="28716" name="Picture 67"/>
              <p:cNvPicPr>
                <a:picLocks noChangeAspect="1"/>
              </p:cNvPicPr>
              <p:nvPr/>
            </p:nvPicPr>
            <p:blipFill>
              <a:blip r:embed="rId20"/>
              <a:srcRect/>
              <a:stretch>
                <a:fillRect/>
              </a:stretch>
            </p:blipFill>
            <p:spPr bwMode="auto">
              <a:xfrm>
                <a:off x="994740" y="4929975"/>
                <a:ext cx="807427" cy="444983"/>
              </a:xfrm>
              <a:prstGeom prst="rect">
                <a:avLst/>
              </a:prstGeom>
              <a:noFill/>
              <a:ln w="9525">
                <a:noFill/>
                <a:miter lim="800000"/>
                <a:headEnd/>
                <a:tailEnd/>
              </a:ln>
            </p:spPr>
          </p:pic>
          <p:pic>
            <p:nvPicPr>
              <p:cNvPr id="28717" name="Picture 68"/>
              <p:cNvPicPr>
                <a:picLocks noChangeAspect="1"/>
              </p:cNvPicPr>
              <p:nvPr/>
            </p:nvPicPr>
            <p:blipFill>
              <a:blip r:embed="rId21"/>
              <a:srcRect/>
              <a:stretch>
                <a:fillRect/>
              </a:stretch>
            </p:blipFill>
            <p:spPr bwMode="auto">
              <a:xfrm>
                <a:off x="146788" y="4705191"/>
                <a:ext cx="990313" cy="226672"/>
              </a:xfrm>
              <a:prstGeom prst="rect">
                <a:avLst/>
              </a:prstGeom>
              <a:noFill/>
              <a:ln w="9525">
                <a:noFill/>
                <a:miter lim="800000"/>
                <a:headEnd/>
                <a:tailEnd/>
              </a:ln>
            </p:spPr>
          </p:pic>
          <p:grpSp>
            <p:nvGrpSpPr>
              <p:cNvPr id="28718" name="Group 38"/>
              <p:cNvGrpSpPr>
                <a:grpSpLocks/>
              </p:cNvGrpSpPr>
              <p:nvPr/>
            </p:nvGrpSpPr>
            <p:grpSpPr bwMode="auto">
              <a:xfrm>
                <a:off x="512628" y="1718552"/>
                <a:ext cx="1582729" cy="1654629"/>
                <a:chOff x="512628" y="2299049"/>
                <a:chExt cx="1582729" cy="1654629"/>
              </a:xfrm>
            </p:grpSpPr>
            <p:grpSp>
              <p:nvGrpSpPr>
                <p:cNvPr id="28726" name="Group 21"/>
                <p:cNvGrpSpPr>
                  <a:grpSpLocks/>
                </p:cNvGrpSpPr>
                <p:nvPr/>
              </p:nvGrpSpPr>
              <p:grpSpPr bwMode="auto">
                <a:xfrm>
                  <a:off x="512628" y="2299049"/>
                  <a:ext cx="1582729" cy="1654629"/>
                  <a:chOff x="4030891" y="513805"/>
                  <a:chExt cx="1582729" cy="1654629"/>
                </a:xfrm>
              </p:grpSpPr>
              <p:pic>
                <p:nvPicPr>
                  <p:cNvPr id="28728" name="Picture 2" descr="http://msbusiness.com/files/2010/11/healthcare-icon-1-web.jpg"/>
                  <p:cNvPicPr>
                    <a:picLocks noChangeAspect="1" noChangeArrowheads="1"/>
                  </p:cNvPicPr>
                  <p:nvPr/>
                </p:nvPicPr>
                <p:blipFill>
                  <a:blip r:embed="rId22">
                    <a:clrChange>
                      <a:clrFrom>
                        <a:srgbClr val="FFFFFF"/>
                      </a:clrFrom>
                      <a:clrTo>
                        <a:srgbClr val="FFFFFF">
                          <a:alpha val="0"/>
                        </a:srgbClr>
                      </a:clrTo>
                    </a:clrChange>
                  </a:blip>
                  <a:srcRect r="2831" b="-1582"/>
                  <a:stretch>
                    <a:fillRect/>
                  </a:stretch>
                </p:blipFill>
                <p:spPr bwMode="auto">
                  <a:xfrm>
                    <a:off x="4030891" y="513805"/>
                    <a:ext cx="1582729" cy="1654629"/>
                  </a:xfrm>
                  <a:prstGeom prst="rect">
                    <a:avLst/>
                  </a:prstGeom>
                  <a:noFill/>
                  <a:ln w="9525">
                    <a:noFill/>
                    <a:miter lim="800000"/>
                    <a:headEnd/>
                    <a:tailEnd/>
                  </a:ln>
                </p:spPr>
              </p:pic>
              <p:grpSp>
                <p:nvGrpSpPr>
                  <p:cNvPr id="28729" name="Group 20"/>
                  <p:cNvGrpSpPr>
                    <a:grpSpLocks/>
                  </p:cNvGrpSpPr>
                  <p:nvPr/>
                </p:nvGrpSpPr>
                <p:grpSpPr bwMode="auto">
                  <a:xfrm>
                    <a:off x="4214948" y="709748"/>
                    <a:ext cx="1341120" cy="1406435"/>
                    <a:chOff x="4214948" y="709748"/>
                    <a:chExt cx="1341120" cy="1406435"/>
                  </a:xfrm>
                </p:grpSpPr>
                <p:sp>
                  <p:nvSpPr>
                    <p:cNvPr id="28730" name="Rectangle 19"/>
                    <p:cNvSpPr>
                      <a:spLocks noChangeArrowheads="1"/>
                    </p:cNvSpPr>
                    <p:nvPr/>
                  </p:nvSpPr>
                  <p:spPr bwMode="auto">
                    <a:xfrm>
                      <a:off x="4214948" y="1733003"/>
                      <a:ext cx="1341120" cy="383180"/>
                    </a:xfrm>
                    <a:prstGeom prst="rect">
                      <a:avLst/>
                    </a:prstGeom>
                    <a:solidFill>
                      <a:schemeClr val="bg1"/>
                    </a:solidFill>
                    <a:ln w="12700">
                      <a:noFill/>
                      <a:round/>
                      <a:headEnd/>
                      <a:tailEnd/>
                    </a:ln>
                  </p:spPr>
                  <p:txBody>
                    <a:bodyPr wrap="none" lIns="0" tIns="0" rIns="0" bIns="0" anchor="ctr"/>
                    <a:lstStyle/>
                    <a:p>
                      <a:pPr algn="ctr">
                        <a:spcAft>
                          <a:spcPct val="40000"/>
                        </a:spcAft>
                      </a:pPr>
                      <a:endParaRPr lang="bg-BG" sz="1800">
                        <a:solidFill>
                          <a:srgbClr val="FFFFFF"/>
                        </a:solidFill>
                      </a:endParaRPr>
                    </a:p>
                  </p:txBody>
                </p:sp>
                <p:sp>
                  <p:nvSpPr>
                    <p:cNvPr id="18" name="Donut 17"/>
                    <p:cNvSpPr/>
                    <p:nvPr/>
                  </p:nvSpPr>
                  <p:spPr bwMode="auto">
                    <a:xfrm>
                      <a:off x="4267198" y="709748"/>
                      <a:ext cx="1166949" cy="1162597"/>
                    </a:xfrm>
                    <a:prstGeom prst="donut">
                      <a:avLst>
                        <a:gd name="adj" fmla="val 11021"/>
                      </a:avLst>
                    </a:prstGeom>
                    <a:solidFill>
                      <a:schemeClr val="bg1"/>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spcAft>
                          <a:spcPct val="40000"/>
                        </a:spcAft>
                        <a:defRPr/>
                      </a:pPr>
                      <a:endParaRPr lang="en-US" sz="1800" dirty="0" err="1">
                        <a:solidFill>
                          <a:srgbClr val="FFFFFF"/>
                        </a:solidFill>
                        <a:cs typeface="+mn-cs"/>
                      </a:endParaRPr>
                    </a:p>
                  </p:txBody>
                </p:sp>
              </p:grpSp>
            </p:grpSp>
            <p:sp>
              <p:nvSpPr>
                <p:cNvPr id="5" name="TextBox 4"/>
                <p:cNvSpPr txBox="1"/>
                <p:nvPr/>
              </p:nvSpPr>
              <p:spPr>
                <a:xfrm>
                  <a:off x="714700" y="3643806"/>
                  <a:ext cx="1218316" cy="308008"/>
                </a:xfrm>
                <a:prstGeom prst="rect">
                  <a:avLst/>
                </a:prstGeom>
                <a:noFill/>
              </p:spPr>
              <p:txBody>
                <a:bodyPr>
                  <a:spAutoFit/>
                </a:bodyPr>
                <a:lstStyle/>
                <a:p>
                  <a:pPr algn="ctr">
                    <a:spcAft>
                      <a:spcPct val="40000"/>
                    </a:spcAft>
                    <a:defRPr/>
                  </a:pPr>
                  <a:r>
                    <a:rPr lang="en-US" sz="1400" b="1" dirty="0">
                      <a:solidFill>
                        <a:srgbClr val="333333"/>
                      </a:solidFill>
                      <a:latin typeface="+mn-lt"/>
                      <a:ea typeface="+mn-ea"/>
                      <a:cs typeface="+mn-cs"/>
                    </a:rPr>
                    <a:t>Healthcare</a:t>
                  </a:r>
                </a:p>
              </p:txBody>
            </p:sp>
          </p:grpSp>
          <p:pic>
            <p:nvPicPr>
              <p:cNvPr id="28719" name="Picture 60"/>
              <p:cNvPicPr>
                <a:picLocks noChangeAspect="1"/>
              </p:cNvPicPr>
              <p:nvPr/>
            </p:nvPicPr>
            <p:blipFill>
              <a:blip r:embed="rId23"/>
              <a:srcRect/>
              <a:stretch>
                <a:fillRect/>
              </a:stretch>
            </p:blipFill>
            <p:spPr bwMode="auto">
              <a:xfrm>
                <a:off x="197185" y="3353524"/>
                <a:ext cx="1608132" cy="402033"/>
              </a:xfrm>
              <a:prstGeom prst="rect">
                <a:avLst/>
              </a:prstGeom>
              <a:noFill/>
              <a:ln w="9525">
                <a:noFill/>
                <a:miter lim="800000"/>
                <a:headEnd/>
                <a:tailEnd/>
              </a:ln>
            </p:spPr>
          </p:pic>
          <p:pic>
            <p:nvPicPr>
              <p:cNvPr id="28720" name="Picture 62"/>
              <p:cNvPicPr>
                <a:picLocks noChangeAspect="1"/>
              </p:cNvPicPr>
              <p:nvPr/>
            </p:nvPicPr>
            <p:blipFill>
              <a:blip r:embed="rId24"/>
              <a:srcRect/>
              <a:stretch>
                <a:fillRect/>
              </a:stretch>
            </p:blipFill>
            <p:spPr bwMode="auto">
              <a:xfrm>
                <a:off x="1186541" y="3741351"/>
                <a:ext cx="871265" cy="306120"/>
              </a:xfrm>
              <a:prstGeom prst="rect">
                <a:avLst/>
              </a:prstGeom>
              <a:noFill/>
              <a:ln w="9525">
                <a:noFill/>
                <a:miter lim="800000"/>
                <a:headEnd/>
                <a:tailEnd/>
              </a:ln>
            </p:spPr>
          </p:pic>
          <p:pic>
            <p:nvPicPr>
              <p:cNvPr id="28721" name="Picture 66" descr="http://t1.gstatic.com/images?q=tbn:ANd9GcQRuEwam2bdJSw60Scp0uukaEwYzoEzxQUyeC1oHKPD0B4C8pHK&amp;t=1"/>
              <p:cNvPicPr>
                <a:picLocks noChangeAspect="1" noChangeArrowheads="1"/>
              </p:cNvPicPr>
              <p:nvPr/>
            </p:nvPicPr>
            <p:blipFill>
              <a:blip r:embed="rId25"/>
              <a:srcRect/>
              <a:stretch>
                <a:fillRect/>
              </a:stretch>
            </p:blipFill>
            <p:spPr bwMode="auto">
              <a:xfrm>
                <a:off x="390075" y="3761189"/>
                <a:ext cx="786265" cy="365055"/>
              </a:xfrm>
              <a:prstGeom prst="rect">
                <a:avLst/>
              </a:prstGeom>
              <a:noFill/>
              <a:ln w="9525">
                <a:noFill/>
                <a:miter lim="800000"/>
                <a:headEnd/>
                <a:tailEnd/>
              </a:ln>
            </p:spPr>
          </p:pic>
          <p:pic>
            <p:nvPicPr>
              <p:cNvPr id="28722" name="Picture 69"/>
              <p:cNvPicPr>
                <a:picLocks noChangeAspect="1"/>
              </p:cNvPicPr>
              <p:nvPr/>
            </p:nvPicPr>
            <p:blipFill>
              <a:blip r:embed="rId26"/>
              <a:srcRect/>
              <a:stretch>
                <a:fillRect/>
              </a:stretch>
            </p:blipFill>
            <p:spPr bwMode="auto">
              <a:xfrm>
                <a:off x="1090339" y="4265329"/>
                <a:ext cx="1107598" cy="273422"/>
              </a:xfrm>
              <a:prstGeom prst="rect">
                <a:avLst/>
              </a:prstGeom>
              <a:noFill/>
              <a:ln w="9525">
                <a:noFill/>
                <a:miter lim="800000"/>
                <a:headEnd/>
                <a:tailEnd/>
              </a:ln>
            </p:spPr>
          </p:pic>
          <p:pic>
            <p:nvPicPr>
              <p:cNvPr id="28723" name="Picture 72"/>
              <p:cNvPicPr>
                <a:picLocks noChangeAspect="1"/>
              </p:cNvPicPr>
              <p:nvPr/>
            </p:nvPicPr>
            <p:blipFill>
              <a:blip r:embed="rId27"/>
              <a:srcRect/>
              <a:stretch>
                <a:fillRect/>
              </a:stretch>
            </p:blipFill>
            <p:spPr bwMode="auto">
              <a:xfrm>
                <a:off x="1424326" y="4087435"/>
                <a:ext cx="485775" cy="248536"/>
              </a:xfrm>
              <a:prstGeom prst="rect">
                <a:avLst/>
              </a:prstGeom>
              <a:noFill/>
              <a:ln w="9525">
                <a:noFill/>
                <a:miter lim="800000"/>
                <a:headEnd/>
                <a:tailEnd/>
              </a:ln>
            </p:spPr>
          </p:pic>
          <p:pic>
            <p:nvPicPr>
              <p:cNvPr id="28724" name="Picture 73"/>
              <p:cNvPicPr>
                <a:picLocks noChangeAspect="1"/>
              </p:cNvPicPr>
              <p:nvPr/>
            </p:nvPicPr>
            <p:blipFill>
              <a:blip r:embed="rId28"/>
              <a:srcRect/>
              <a:stretch>
                <a:fillRect/>
              </a:stretch>
            </p:blipFill>
            <p:spPr bwMode="auto">
              <a:xfrm>
                <a:off x="246783" y="4468371"/>
                <a:ext cx="766106" cy="146423"/>
              </a:xfrm>
              <a:prstGeom prst="rect">
                <a:avLst/>
              </a:prstGeom>
              <a:noFill/>
              <a:ln w="9525">
                <a:noFill/>
                <a:miter lim="800000"/>
                <a:headEnd/>
                <a:tailEnd/>
              </a:ln>
            </p:spPr>
          </p:pic>
          <p:pic>
            <p:nvPicPr>
              <p:cNvPr id="28725" name="Picture 74"/>
              <p:cNvPicPr>
                <a:picLocks noChangeAspect="1"/>
              </p:cNvPicPr>
              <p:nvPr/>
            </p:nvPicPr>
            <p:blipFill>
              <a:blip r:embed="rId29"/>
              <a:srcRect/>
              <a:stretch>
                <a:fillRect/>
              </a:stretch>
            </p:blipFill>
            <p:spPr bwMode="auto">
              <a:xfrm>
                <a:off x="513260" y="4155086"/>
                <a:ext cx="863771" cy="243097"/>
              </a:xfrm>
              <a:prstGeom prst="rect">
                <a:avLst/>
              </a:prstGeom>
              <a:noFill/>
              <a:ln w="9525">
                <a:noFill/>
                <a:miter lim="800000"/>
                <a:headEnd/>
                <a:tailEnd/>
              </a:ln>
            </p:spPr>
          </p:pic>
        </p:grpSp>
        <p:pic>
          <p:nvPicPr>
            <p:cNvPr id="28715" name="Picture 70"/>
            <p:cNvPicPr>
              <a:picLocks noChangeAspect="1"/>
            </p:cNvPicPr>
            <p:nvPr/>
          </p:nvPicPr>
          <p:blipFill>
            <a:blip r:embed="rId30">
              <a:clrChange>
                <a:clrFrom>
                  <a:srgbClr val="FFFFFF"/>
                </a:clrFrom>
                <a:clrTo>
                  <a:srgbClr val="FFFFFF">
                    <a:alpha val="0"/>
                  </a:srgbClr>
                </a:clrTo>
              </a:clrChange>
            </a:blip>
            <a:srcRect/>
            <a:stretch>
              <a:fillRect/>
            </a:stretch>
          </p:blipFill>
          <p:spPr bwMode="auto">
            <a:xfrm>
              <a:off x="1102312" y="4633484"/>
              <a:ext cx="906681" cy="241781"/>
            </a:xfrm>
            <a:prstGeom prst="rect">
              <a:avLst/>
            </a:prstGeom>
            <a:noFill/>
            <a:ln w="9525">
              <a:noFill/>
              <a:miter lim="800000"/>
              <a:headEnd/>
              <a:tailEnd/>
            </a:ln>
          </p:spPr>
        </p:pic>
      </p:grpSp>
      <p:sp>
        <p:nvSpPr>
          <p:cNvPr id="28680" name="AutoShape 10" descr="https://zimbra.vmware.com/service/home/~/img_bluebox.gif?auth=co&amp;loc=en_US&amp;id=64491&amp;part=2"/>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algn="ctr">
              <a:spcAft>
                <a:spcPct val="40000"/>
              </a:spcAft>
            </a:pPr>
            <a:endParaRPr lang="bg-BG"/>
          </a:p>
        </p:txBody>
      </p:sp>
      <p:sp>
        <p:nvSpPr>
          <p:cNvPr id="28681" name="AutoShape 2" descr="data:image/jpeg;base64,/9j/4AAQSkZJRgABAQAAAQABAAD/2wCEAAkGBhQSEBQUEhQVFRUWFR0XFBcXGR0YIBgYGBocFxcYHB4YHSYjHBomJSAWIS8gJCcpLCwsGh4xNTAqNyYsLCkBCQoKDgwOGg8OGDUkHCI1NTUwLy8rLTUtNS8uLzUtNS4sKi4wLCwsNSwqLywpMiwsKSkwNCksLC0pLCwvKSwsLP/AABEIADQArAMBIgACEQEDEQH/xAAbAAADAQEBAQEAAAAAAAAAAAAABQYEAwcCAf/EADwQAAIBAwIGAAQCBggHAAAAAAECAwAEERIhBQYTIjFBMlFhcQcUI0JSgZGhFiQ1cnOCscIVNkN0kqLB/8QAGgEAAwEBAQEAAAAAAAAAAAAAAAECAwQFBv/EAC0RAAICAQMBBgUFAQAAAAAAAAECABEDEiExQQQTUXGRoWGBseHwIjJCwdEU/9oADAMBAAIRAxEAPwCRr8LYrra2zyOscalndgqKPZP+nzJ9AE16ZwvhFtwyNJ5HjklVysxdTqDEHCwqd1Ix8ssCGzivOTHq36T6ztHahhpQLY8CQVpyxdygFLaYg+CV05+2sjNZ7/hE8IzNDJGP2mU6f/IZX+dUHN/4nXRl69kEhCqAVkCu0mCVB+QID40gk7nfbZzwD8QYhpjnQRxlw7PEWdSNONLBwGC53OAR5GN81r3eOuZy/wDR2vUV7vjcjrPO6Ku+beTEMQubbpqzanMEbAh4wSepGBsCBjIBwfWDsYMGsXQod529n7QudbX0n7RVnd2jWvD7Wa3RD1QWnmKLIQ2e1O4EIvkfU0g45xhbgQt01SRU0yFFVFc6iVYBfePNIrXMpMpc7Dbj0+EV0VeX1/o4TbXCw2/VeVkZjBGcqurGxXGdhU9xfivVtoxJAkcmsusiRrGHiIK76fPcPP0pla6xJlLfx61z4RJRW3gvDuvcRxeAzYY/sqN3b9wBNUPP9hF/V7m2ULDPFhQBjBTYjA8HGP4GkFsXKbKA4Tx/P99JI0U6t+PpHbJEkETvqZneVA/nAULv4wB590/5gnSGysZkt7bXOjmTMQIJXTjA9Dc0woIu5LZSrAaeTtIaiqWXmaHqyyJbp3W6RpGyDQrdvUOM77g497701upkXhMVyLe26rzlGPSGNI1evnsN6NIPWI5mFWvMhaKc8U44ksMKrDHHIjszmNAofOnRnz4w23iqDjtyP+E2soigEkzMsjiFASBqxjA7TsNxSCg3vGcpGm15NcyGozRV1ZXQHBXn6UBlScRKzQxk6e3zkbnfyaFW5WXJorbk1IWint5xnqWhEsEaszgwyxxJHnQcSKSoGRutIqRlKxPIlr+GPD4zLLNJJ09IWONhjZ2yzHJ2GwA/z4o4netfcQZXcFVYQRFlBAJcIX0+NTEN/wCvypl+FM7CG4COiESxu2oblCunCn0SUI8H7e6S8uW0YvpYZ1Lgs4AX4mdW1pp3G59b/rV1D9qgdZ5QI77M7cqBXle/tOnCuHgtrDgql8bcoYlQOB4O47tsn91XNzwS0efDWW2dIcLju1afA204IP8AGpmwa26hX8uYpgpmjUvnuClt+5lJAB7gTnI2GCK6f0qu9sTMcllHaAWPsYPwzIcaojsw3U1eyCmnMwbtTasJqub2+kOTb2SO4ubSLp6lYmEuNkXV3qPphgR5x3bb1Gc18MFvezRrjRq1x48aZAHAH0GSB9BVFychn4lK3YwKSZ1nCtqIRRtv3bkAUs/EOYNxCQAKNKRqQm6g6Adjgbbj1WT74/nOzEujtdDqovzoT64JzTc8OdoXUNH/ANSF9x3AHIPrII+h+VffPfC4EaCe2GiO4i6gT9k7ZAHobj94NZJ+axKqCe2glaNAiudasQuwDaHGql/FeNSXEgeTGFUKiKMKqL4RQPArIsNNXOpcbd4Hqj18DK6XiLQ8DtCqxsTO4xIiuP1zsGGxqa4xxJrwo4jwYoAJNAAUBWPeFAwq9w/fW5ud2MCwG2tjCpyqFXwDvvnXnO591jueZSYHhjgghWQguY1bLBTkAlmO2fVNmB2uTjxspJ072d76GbOWikFvPcyqzBv6tGFbQSZBmUg4OMLt4/WpzFJDecJnihjdDasJkV36h0nOrBwNsatqmb/mQy26wdGFEQlk0BgQT8R3Y5J+tfvL3ND2esxxxMXGli4J7TjK4DAY2+VAYDbpB8TMC/8AK7G/h9vrE1WXN/8AZnC/8OT/AFSpaW7Uy6+lGFyD0xq07evOcH7014pze08CQtBAFjGIioYGMHGdPd9PealSADNciszIQOOfQiIas77/AJft/wDum/31GKdx7/8AtUNxzkz2wtjb24iBJVQH7WOe4HX53PmkpAu48ysxXSODcnqsuO/2JYf4j/7qjkbBBxnB8fP6VSSc8M0CQNbWxiQ5RCr9p33B15zuf401IF3FmViVKjg37SeS3YqzBSVTGo42XUcDP3q34PemLgUrKEJ/NAYdQ43C+m2qavuYjJB0VhhhQuHbpggsQCBqLMcgZzW2DnZktzbi2tukTllKudTbdxOvzsKakDrJyq+QD9PXx6CZuJcXe7SFBGNcSyE9NQqldnzpUbYAOT9qS4p3/SkiORIre3i6i6GZFbVpPkAsxwDSSpJua4wVFVQjrlLjSW1yDKoaF+2VWGRjIKsR70sAftq23q55n5Nmfp3troaUYZkjxggbxlPTELhSNtQ8fXyyrXkTmtYY3huJ3WMkdNSMqvkt4BYLnTsNvi+dbYmBGhpw9rxPjbv8XPBHiIotC/5uE9GQxhWjDaGOkiOVSsuB6LhfGSMEHyAxMMrnowxu8zgDR5KqMgM7EYIXcRy5B0sQfG9AfxHtJHy5uIwrsVXSzDDJ0yOw/D5YDIxn1XW159tQNpHVU6YVmUlsKWzpU92Tkknxggeq3bS3WebifLh1AYzR8/SdrfhScIsna4WOUSL+m3IJcA9OKMEEMN9vGDqb6Dym6umlkeR93dizfcnwPoNgPoBW7mDmGa8l6kzkgE9NfARSfAA21Yxk+/tS2uXI4P6V4E9jsuBkJy5TbtzKbmBFWysHWONWkRmkYIAWZG0rn6Y8j3WTmGQLdjRHGoVIzpCjSdSKzZHvJJr5g5j/AKukE0McyRsWiLFlK6t2XKkZU/I1gueINJMZZAGJbJHgYGAFGPAwANvQqSQeJpjRgdxxfudvaXN7y/DJdCW0jUrFOsN3bkZ0jUEMij9gj36Iz86lbMg8RUFEKtcaSmkadJfRjH2r6i5slS9N3Eqxuxy6rnS2fiBBPg/ypfa8R0XAm0hiH1hSTjOdQ8b4BplgZOPE6gg77fPy+8Y8xSLDxGbRHHoilKrHpGkqu2CPefnT3ivDoop2u1jjNqbYSRIV7S7jprH/AHg2WJ84BqS4vxL8xO8xVVLnUwXOMnydya6T8cke1itif0cTsy/5vX2Hdj+8aWobxnExC+h8vz6xtyLCk106yJGwaKRsMowGUagR8gD/ACrDzEmOiCsGTHqLQfCwZjgHG2RjGRXLgHHTayNIsaOxUp3ltlYYb4SPIrle8RV0VEhjiAYsdJZixIA3LknAxsPqaLGmusrQ3e6uku+GcJheC1eSCDpNbSSXJAAfsOFdAvdn7DG+9RnLAg/NoLggRd27DIDYPTLgfq5xmtSc5SL+W6aIhtgVQgsdSt8asCdwa4ScZiWd3igAjlQrJC5yo1HJ0FcEAHBB8iqLA1UxTHkGoHr8fif6M683WUkUkayxxKdGRJDgJMpJ0uAu2R4rvzZEiwWRWONDJB1HKrgs2dOftgeKVcW4y04jXSEjiTRGgycAnJJLHJJPuunGOOm4jhQxonRTQhUsTp84Oon3vmpJG81VHGi+l3HXL90ksdzm3g/Q2mtMpk61KrqYn4s5JxSGTiwMySCGIaVAZAvY2PJK+s/yrpwfjv5dJVESP1U6bliw7DgkDSR7AOaVmgtsJSY6ZrG3SWnMcEEKNPGkZS7jX8shUHpAD9K30YbKPmWz6qLprxPj3WghiMSKIVKoyls4JywOTg5O9KqGNnaGBCq03P5Xt7woooqJvCiiilCFFFFOEKKKKIQoooohCiiiiEKKKKIQoooohCiiiiEKKKKIQoooohP/2Q=="/>
          <p:cNvSpPr>
            <a:spLocks noChangeAspect="1" noChangeArrowheads="1"/>
          </p:cNvSpPr>
          <p:nvPr/>
        </p:nvSpPr>
        <p:spPr bwMode="auto">
          <a:xfrm>
            <a:off x="155575" y="-236538"/>
            <a:ext cx="1638300" cy="495301"/>
          </a:xfrm>
          <a:prstGeom prst="rect">
            <a:avLst/>
          </a:prstGeom>
          <a:noFill/>
          <a:ln w="9525">
            <a:noFill/>
            <a:miter lim="800000"/>
            <a:headEnd/>
            <a:tailEnd/>
          </a:ln>
        </p:spPr>
        <p:txBody>
          <a:bodyPr/>
          <a:lstStyle/>
          <a:p>
            <a:pPr algn="ctr">
              <a:spcAft>
                <a:spcPct val="40000"/>
              </a:spcAft>
            </a:pPr>
            <a:endParaRPr lang="bg-BG"/>
          </a:p>
        </p:txBody>
      </p:sp>
      <p:grpSp>
        <p:nvGrpSpPr>
          <p:cNvPr id="88" name="Group 87"/>
          <p:cNvGrpSpPr>
            <a:grpSpLocks/>
          </p:cNvGrpSpPr>
          <p:nvPr/>
        </p:nvGrpSpPr>
        <p:grpSpPr bwMode="auto">
          <a:xfrm>
            <a:off x="5197475" y="1944688"/>
            <a:ext cx="1601788" cy="3314700"/>
            <a:chOff x="5198091" y="1944987"/>
            <a:chExt cx="1600398" cy="3315059"/>
          </a:xfrm>
        </p:grpSpPr>
        <p:pic>
          <p:nvPicPr>
            <p:cNvPr id="28701" name="Picture 12" descr="https://encrypted-tbn1.gstatic.com/images?q=tbn:ANd9GcSGw5ZPAB9Qu4hoCnx8TtkzBtUAX-V58JWvobDaerO3qnj_bng"/>
            <p:cNvPicPr>
              <a:picLocks noChangeAspect="1" noChangeArrowheads="1"/>
            </p:cNvPicPr>
            <p:nvPr/>
          </p:nvPicPr>
          <p:blipFill>
            <a:blip r:embed="rId31"/>
            <a:srcRect/>
            <a:stretch>
              <a:fillRect/>
            </a:stretch>
          </p:blipFill>
          <p:spPr bwMode="auto">
            <a:xfrm>
              <a:off x="5855040" y="4425293"/>
              <a:ext cx="943449" cy="546208"/>
            </a:xfrm>
            <a:prstGeom prst="rect">
              <a:avLst/>
            </a:prstGeom>
            <a:noFill/>
            <a:ln w="9525">
              <a:noFill/>
              <a:miter lim="800000"/>
              <a:headEnd/>
              <a:tailEnd/>
            </a:ln>
          </p:spPr>
        </p:pic>
        <p:grpSp>
          <p:nvGrpSpPr>
            <p:cNvPr id="28702" name="Group 41"/>
            <p:cNvGrpSpPr>
              <a:grpSpLocks/>
            </p:cNvGrpSpPr>
            <p:nvPr/>
          </p:nvGrpSpPr>
          <p:grpSpPr bwMode="auto">
            <a:xfrm>
              <a:off x="5576749" y="1944987"/>
              <a:ext cx="1219200" cy="1426821"/>
              <a:chOff x="5576749" y="2525484"/>
              <a:chExt cx="1219200" cy="1426821"/>
            </a:xfrm>
          </p:grpSpPr>
          <p:grpSp>
            <p:nvGrpSpPr>
              <p:cNvPr id="28708" name="Group 10"/>
              <p:cNvGrpSpPr>
                <a:grpSpLocks/>
              </p:cNvGrpSpPr>
              <p:nvPr/>
            </p:nvGrpSpPr>
            <p:grpSpPr bwMode="auto">
              <a:xfrm>
                <a:off x="5616462" y="2525484"/>
                <a:ext cx="1175660" cy="1123406"/>
                <a:chOff x="3701139" y="3814354"/>
                <a:chExt cx="1175660" cy="1123406"/>
              </a:xfrm>
            </p:grpSpPr>
            <p:pic>
              <p:nvPicPr>
                <p:cNvPr id="28710" name="Picture 8" descr="http://www.allfreelogo.com/images/vector-thumb/science-education-icons-prev1250153520RPIo4q.jpg"/>
                <p:cNvPicPr>
                  <a:picLocks noChangeAspect="1" noChangeArrowheads="1"/>
                </p:cNvPicPr>
                <p:nvPr/>
              </p:nvPicPr>
              <p:blipFill>
                <a:blip r:embed="rId32">
                  <a:clrChange>
                    <a:clrFrom>
                      <a:srgbClr val="FFFFFF"/>
                    </a:clrFrom>
                    <a:clrTo>
                      <a:srgbClr val="FFFFFF">
                        <a:alpha val="0"/>
                      </a:srgbClr>
                    </a:clrTo>
                  </a:clrChange>
                </a:blip>
                <a:srcRect l="49718" r="25902" b="77257"/>
                <a:stretch>
                  <a:fillRect/>
                </a:stretch>
              </p:blipFill>
              <p:spPr bwMode="auto">
                <a:xfrm>
                  <a:off x="3701139" y="3831771"/>
                  <a:ext cx="1135501" cy="1053603"/>
                </a:xfrm>
                <a:prstGeom prst="rect">
                  <a:avLst/>
                </a:prstGeom>
                <a:noFill/>
                <a:ln w="9525">
                  <a:noFill/>
                  <a:miter lim="800000"/>
                  <a:headEnd/>
                  <a:tailEnd/>
                </a:ln>
              </p:spPr>
            </p:pic>
            <p:sp>
              <p:nvSpPr>
                <p:cNvPr id="10" name="Donut 9"/>
                <p:cNvSpPr/>
                <p:nvPr/>
              </p:nvSpPr>
              <p:spPr bwMode="auto">
                <a:xfrm>
                  <a:off x="3709850" y="3814354"/>
                  <a:ext cx="1166949" cy="1123406"/>
                </a:xfrm>
                <a:prstGeom prst="donut">
                  <a:avLst>
                    <a:gd name="adj" fmla="val 11021"/>
                  </a:avLst>
                </a:prstGeom>
                <a:solidFill>
                  <a:schemeClr val="bg1"/>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spcAft>
                      <a:spcPct val="40000"/>
                    </a:spcAft>
                    <a:defRPr/>
                  </a:pPr>
                  <a:endParaRPr lang="en-US" sz="1800" dirty="0" err="1">
                    <a:solidFill>
                      <a:srgbClr val="FFFFFF"/>
                    </a:solidFill>
                    <a:cs typeface="+mn-cs"/>
                  </a:endParaRPr>
                </a:p>
              </p:txBody>
            </p:sp>
          </p:grpSp>
          <p:sp>
            <p:nvSpPr>
              <p:cNvPr id="12" name="TextBox 11"/>
              <p:cNvSpPr txBox="1"/>
              <p:nvPr/>
            </p:nvSpPr>
            <p:spPr>
              <a:xfrm>
                <a:off x="5577175" y="3644793"/>
                <a:ext cx="1218142" cy="308008"/>
              </a:xfrm>
              <a:prstGeom prst="rect">
                <a:avLst/>
              </a:prstGeom>
              <a:noFill/>
            </p:spPr>
            <p:txBody>
              <a:bodyPr>
                <a:spAutoFit/>
              </a:bodyPr>
              <a:lstStyle/>
              <a:p>
                <a:pPr algn="ctr">
                  <a:spcAft>
                    <a:spcPct val="40000"/>
                  </a:spcAft>
                  <a:defRPr/>
                </a:pPr>
                <a:r>
                  <a:rPr lang="en-US" sz="1400" b="1" dirty="0">
                    <a:solidFill>
                      <a:srgbClr val="333333"/>
                    </a:solidFill>
                    <a:latin typeface="+mn-lt"/>
                    <a:ea typeface="+mn-ea"/>
                    <a:cs typeface="+mn-cs"/>
                  </a:rPr>
                  <a:t>Education</a:t>
                </a:r>
              </a:p>
            </p:txBody>
          </p:sp>
        </p:grpSp>
        <p:pic>
          <p:nvPicPr>
            <p:cNvPr id="28703" name="Picture 4" descr="http://www.degreedriven.com/images/logo/XX9UMZ4WWR.jpg"/>
            <p:cNvPicPr>
              <a:picLocks noChangeAspect="1" noChangeArrowheads="1"/>
            </p:cNvPicPr>
            <p:nvPr/>
          </p:nvPicPr>
          <p:blipFill>
            <a:blip r:embed="rId33"/>
            <a:srcRect/>
            <a:stretch>
              <a:fillRect/>
            </a:stretch>
          </p:blipFill>
          <p:spPr bwMode="auto">
            <a:xfrm>
              <a:off x="5482177" y="3369616"/>
              <a:ext cx="805740" cy="243596"/>
            </a:xfrm>
            <a:prstGeom prst="rect">
              <a:avLst/>
            </a:prstGeom>
            <a:noFill/>
            <a:ln w="9525">
              <a:noFill/>
              <a:miter lim="800000"/>
              <a:headEnd/>
              <a:tailEnd/>
            </a:ln>
          </p:spPr>
        </p:pic>
        <p:pic>
          <p:nvPicPr>
            <p:cNvPr id="28704" name="Picture 6" descr="https://encrypted-tbn2.gstatic.com/images?q=tbn:ANd9GcRDstOzl1gec8Lyv7JrYASPpgjFb9N261lGou7633Jr5HkActuxFA"/>
            <p:cNvPicPr>
              <a:picLocks noChangeAspect="1" noChangeArrowheads="1"/>
            </p:cNvPicPr>
            <p:nvPr/>
          </p:nvPicPr>
          <p:blipFill>
            <a:blip r:embed="rId34"/>
            <a:srcRect/>
            <a:stretch>
              <a:fillRect/>
            </a:stretch>
          </p:blipFill>
          <p:spPr bwMode="auto">
            <a:xfrm>
              <a:off x="5198091" y="3732457"/>
              <a:ext cx="820969" cy="343056"/>
            </a:xfrm>
            <a:prstGeom prst="rect">
              <a:avLst/>
            </a:prstGeom>
            <a:noFill/>
            <a:ln w="9525">
              <a:noFill/>
              <a:miter lim="800000"/>
              <a:headEnd/>
              <a:tailEnd/>
            </a:ln>
          </p:spPr>
        </p:pic>
        <p:pic>
          <p:nvPicPr>
            <p:cNvPr id="28705" name="Picture 8" descr="https://encrypted-tbn2.gstatic.com/images?q=tbn:ANd9GcQ9w_v5-qQ6en4KFO1TDe1xTe3diNDwrLqlTzfEFV7viNIGDsp0"/>
            <p:cNvPicPr>
              <a:picLocks noChangeAspect="1" noChangeArrowheads="1"/>
            </p:cNvPicPr>
            <p:nvPr/>
          </p:nvPicPr>
          <p:blipFill>
            <a:blip r:embed="rId35"/>
            <a:srcRect/>
            <a:stretch>
              <a:fillRect/>
            </a:stretch>
          </p:blipFill>
          <p:spPr bwMode="auto">
            <a:xfrm>
              <a:off x="5650855" y="4281825"/>
              <a:ext cx="847600" cy="203129"/>
            </a:xfrm>
            <a:prstGeom prst="rect">
              <a:avLst/>
            </a:prstGeom>
            <a:noFill/>
            <a:ln w="9525">
              <a:noFill/>
              <a:miter lim="800000"/>
              <a:headEnd/>
              <a:tailEnd/>
            </a:ln>
          </p:spPr>
        </p:pic>
        <p:pic>
          <p:nvPicPr>
            <p:cNvPr id="28706" name="Picture 10" descr="https://encrypted-tbn2.gstatic.com/images?q=tbn:ANd9GcQ-4aUUZjQMVL7ITODFCSgqMAX-ymxGAB5Zb1qXBaXJCfZQ1Kik"/>
            <p:cNvPicPr>
              <a:picLocks noChangeAspect="1" noChangeArrowheads="1"/>
            </p:cNvPicPr>
            <p:nvPr/>
          </p:nvPicPr>
          <p:blipFill>
            <a:blip r:embed="rId36"/>
            <a:srcRect l="9875" t="10510" r="11041" b="9967"/>
            <a:stretch>
              <a:fillRect/>
            </a:stretch>
          </p:blipFill>
          <p:spPr bwMode="auto">
            <a:xfrm>
              <a:off x="5992999" y="3630968"/>
              <a:ext cx="673558" cy="639192"/>
            </a:xfrm>
            <a:prstGeom prst="rect">
              <a:avLst/>
            </a:prstGeom>
            <a:noFill/>
            <a:ln w="9525">
              <a:noFill/>
              <a:miter lim="800000"/>
              <a:headEnd/>
              <a:tailEnd/>
            </a:ln>
          </p:spPr>
        </p:pic>
        <p:pic>
          <p:nvPicPr>
            <p:cNvPr id="28707" name="Picture 14" descr="https://encrypted-tbn1.gstatic.com/images?q=tbn:ANd9GcQhFzUOf4A3hzCtxO_S6hIJ9TNUQhhv4ldPT0axflYEaDqDF1qr"/>
            <p:cNvPicPr>
              <a:picLocks noChangeAspect="1" noChangeArrowheads="1"/>
            </p:cNvPicPr>
            <p:nvPr/>
          </p:nvPicPr>
          <p:blipFill>
            <a:blip r:embed="rId37"/>
            <a:srcRect/>
            <a:stretch>
              <a:fillRect/>
            </a:stretch>
          </p:blipFill>
          <p:spPr bwMode="auto">
            <a:xfrm>
              <a:off x="5215847" y="4509255"/>
              <a:ext cx="625659" cy="750791"/>
            </a:xfrm>
            <a:prstGeom prst="rect">
              <a:avLst/>
            </a:prstGeom>
            <a:noFill/>
            <a:ln w="9525">
              <a:noFill/>
              <a:miter lim="800000"/>
              <a:headEnd/>
              <a:tailEnd/>
            </a:ln>
          </p:spPr>
        </p:pic>
      </p:grpSp>
      <p:sp>
        <p:nvSpPr>
          <p:cNvPr id="28683" name="AutoShape 16" descr="https://zimbra.vmware.com/service/home/~/Volkswagen_Logo.jpg?auth=co&amp;loc=en_US&amp;id=64945&amp;part=2"/>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algn="ctr">
              <a:spcAft>
                <a:spcPct val="40000"/>
              </a:spcAft>
            </a:pPr>
            <a:endParaRPr lang="bg-BG"/>
          </a:p>
        </p:txBody>
      </p:sp>
      <p:sp>
        <p:nvSpPr>
          <p:cNvPr id="28684" name="AutoShape 18" descr="https://zimbra.vmware.com/service/home/~/Volkswagen_Logo.jpg?auth=co&amp;loc=en_US&amp;id=64945&amp;part=2"/>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algn="ctr">
              <a:spcAft>
                <a:spcPct val="40000"/>
              </a:spcAft>
            </a:pPr>
            <a:endParaRPr lang="bg-BG"/>
          </a:p>
        </p:txBody>
      </p:sp>
      <p:sp>
        <p:nvSpPr>
          <p:cNvPr id="28685" name="AutoShape 20" descr="https://zimbra.vmware.com/service/home/~/Allianz-Logo.jpg?auth=co&amp;loc=en_US&amp;id=64945&amp;part=4"/>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algn="ctr">
              <a:spcAft>
                <a:spcPct val="40000"/>
              </a:spcAft>
            </a:pPr>
            <a:endParaRPr lang="bg-BG"/>
          </a:p>
        </p:txBody>
      </p:sp>
      <p:grpSp>
        <p:nvGrpSpPr>
          <p:cNvPr id="86" name="Group 85"/>
          <p:cNvGrpSpPr>
            <a:grpSpLocks/>
          </p:cNvGrpSpPr>
          <p:nvPr/>
        </p:nvGrpSpPr>
        <p:grpSpPr bwMode="auto">
          <a:xfrm>
            <a:off x="2155825" y="1816100"/>
            <a:ext cx="1487488" cy="3382963"/>
            <a:chOff x="2156127" y="1816220"/>
            <a:chExt cx="1487787" cy="3383479"/>
          </a:xfrm>
        </p:grpSpPr>
        <p:grpSp>
          <p:nvGrpSpPr>
            <p:cNvPr id="28687" name="Group 39"/>
            <p:cNvGrpSpPr>
              <a:grpSpLocks/>
            </p:cNvGrpSpPr>
            <p:nvPr/>
          </p:nvGrpSpPr>
          <p:grpSpPr bwMode="auto">
            <a:xfrm>
              <a:off x="2174280" y="1816220"/>
              <a:ext cx="1351009" cy="1771031"/>
              <a:chOff x="2174280" y="2396717"/>
              <a:chExt cx="1351009" cy="1771031"/>
            </a:xfrm>
          </p:grpSpPr>
          <p:grpSp>
            <p:nvGrpSpPr>
              <p:cNvPr id="28695" name="Group 13"/>
              <p:cNvGrpSpPr>
                <a:grpSpLocks/>
              </p:cNvGrpSpPr>
              <p:nvPr/>
            </p:nvGrpSpPr>
            <p:grpSpPr bwMode="auto">
              <a:xfrm>
                <a:off x="2174280" y="2396717"/>
                <a:ext cx="1351009" cy="1351010"/>
                <a:chOff x="5380717" y="1891620"/>
                <a:chExt cx="1351009" cy="1351010"/>
              </a:xfrm>
            </p:grpSpPr>
            <p:pic>
              <p:nvPicPr>
                <p:cNvPr id="28697" name="Picture 6" descr="http://www.usa.canon.com/CUSA/assets/app/html/industry_cla_eng/financial/images/financial/icon_big.gif"/>
                <p:cNvPicPr>
                  <a:picLocks noChangeAspect="1" noChangeArrowheads="1"/>
                </p:cNvPicPr>
                <p:nvPr/>
              </p:nvPicPr>
              <p:blipFill>
                <a:blip r:embed="rId38">
                  <a:clrChange>
                    <a:clrFrom>
                      <a:srgbClr val="FFFFFF"/>
                    </a:clrFrom>
                    <a:clrTo>
                      <a:srgbClr val="FFFFFF">
                        <a:alpha val="0"/>
                      </a:srgbClr>
                    </a:clrTo>
                  </a:clrChange>
                </a:blip>
                <a:srcRect/>
                <a:stretch>
                  <a:fillRect/>
                </a:stretch>
              </p:blipFill>
              <p:spPr bwMode="auto">
                <a:xfrm>
                  <a:off x="5380717" y="1891620"/>
                  <a:ext cx="1351009" cy="1351010"/>
                </a:xfrm>
                <a:prstGeom prst="rect">
                  <a:avLst/>
                </a:prstGeom>
                <a:noFill/>
                <a:ln w="9525">
                  <a:noFill/>
                  <a:miter lim="800000"/>
                  <a:headEnd/>
                  <a:tailEnd/>
                </a:ln>
              </p:spPr>
            </p:pic>
            <p:sp>
              <p:nvSpPr>
                <p:cNvPr id="13" name="Donut 12"/>
                <p:cNvSpPr/>
                <p:nvPr/>
              </p:nvSpPr>
              <p:spPr bwMode="auto">
                <a:xfrm>
                  <a:off x="5490753" y="1985554"/>
                  <a:ext cx="1166949" cy="1162597"/>
                </a:xfrm>
                <a:prstGeom prst="donut">
                  <a:avLst>
                    <a:gd name="adj" fmla="val 11021"/>
                  </a:avLst>
                </a:prstGeom>
                <a:solidFill>
                  <a:schemeClr val="bg1"/>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spcAft>
                      <a:spcPct val="40000"/>
                    </a:spcAft>
                    <a:defRPr/>
                  </a:pPr>
                  <a:endParaRPr lang="en-US" sz="1800" dirty="0" err="1">
                    <a:solidFill>
                      <a:srgbClr val="FFFFFF"/>
                    </a:solidFill>
                    <a:cs typeface="+mn-cs"/>
                  </a:endParaRPr>
                </a:p>
              </p:txBody>
            </p:sp>
          </p:grpSp>
          <p:sp>
            <p:nvSpPr>
              <p:cNvPr id="8" name="TextBox 7"/>
              <p:cNvSpPr txBox="1"/>
              <p:nvPr/>
            </p:nvSpPr>
            <p:spPr>
              <a:xfrm>
                <a:off x="2256160" y="3644682"/>
                <a:ext cx="1219446" cy="522368"/>
              </a:xfrm>
              <a:prstGeom prst="rect">
                <a:avLst/>
              </a:prstGeom>
              <a:noFill/>
            </p:spPr>
            <p:txBody>
              <a:bodyPr>
                <a:spAutoFit/>
              </a:bodyPr>
              <a:lstStyle/>
              <a:p>
                <a:pPr algn="ctr">
                  <a:spcAft>
                    <a:spcPct val="40000"/>
                  </a:spcAft>
                  <a:defRPr/>
                </a:pPr>
                <a:r>
                  <a:rPr lang="en-US" sz="1400" b="1" dirty="0">
                    <a:solidFill>
                      <a:srgbClr val="333333"/>
                    </a:solidFill>
                    <a:latin typeface="+mn-lt"/>
                    <a:ea typeface="+mn-ea"/>
                    <a:cs typeface="+mn-cs"/>
                  </a:rPr>
                  <a:t>Financial Services</a:t>
                </a:r>
              </a:p>
            </p:txBody>
          </p:sp>
        </p:grpSp>
        <p:pic>
          <p:nvPicPr>
            <p:cNvPr id="28688" name="Picture 65" descr="part_logo_Unicredit-1.jpg"/>
            <p:cNvPicPr>
              <a:picLocks noChangeAspect="1"/>
            </p:cNvPicPr>
            <p:nvPr/>
          </p:nvPicPr>
          <p:blipFill>
            <a:blip r:embed="rId39"/>
            <a:srcRect l="4858" t="19659" r="4047" b="16405"/>
            <a:stretch>
              <a:fillRect/>
            </a:stretch>
          </p:blipFill>
          <p:spPr bwMode="auto">
            <a:xfrm>
              <a:off x="2156127" y="3577729"/>
              <a:ext cx="1075343" cy="172311"/>
            </a:xfrm>
            <a:prstGeom prst="rect">
              <a:avLst/>
            </a:prstGeom>
            <a:noFill/>
            <a:ln w="9525">
              <a:noFill/>
              <a:miter lim="800000"/>
              <a:headEnd/>
              <a:tailEnd/>
            </a:ln>
          </p:spPr>
        </p:pic>
        <p:pic>
          <p:nvPicPr>
            <p:cNvPr id="28689" name="Picture 6" descr="https://encrypted-tbn1.gstatic.com/images?q=tbn:ANd9GcQ2NCgrnwyVTHwPpSww7xexLNsskwUJOkmL3ZKUnLvk1uvfegvc"/>
            <p:cNvPicPr>
              <a:picLocks noChangeAspect="1" noChangeArrowheads="1"/>
            </p:cNvPicPr>
            <p:nvPr/>
          </p:nvPicPr>
          <p:blipFill>
            <a:blip r:embed="rId40"/>
            <a:srcRect/>
            <a:stretch>
              <a:fillRect/>
            </a:stretch>
          </p:blipFill>
          <p:spPr bwMode="auto">
            <a:xfrm>
              <a:off x="3040817" y="3758382"/>
              <a:ext cx="603097" cy="298713"/>
            </a:xfrm>
            <a:prstGeom prst="rect">
              <a:avLst/>
            </a:prstGeom>
            <a:noFill/>
            <a:ln w="9525">
              <a:noFill/>
              <a:miter lim="800000"/>
              <a:headEnd/>
              <a:tailEnd/>
            </a:ln>
          </p:spPr>
        </p:pic>
        <p:pic>
          <p:nvPicPr>
            <p:cNvPr id="28690" name="Picture 8" descr="https://encrypted-tbn3.gstatic.com/images?q=tbn:ANd9GcQk9Pxf4F8R3MdLJuVqkyc80_CiD99ncnxh9J9BrDKxHsY1QqMYVA"/>
            <p:cNvPicPr>
              <a:picLocks noChangeAspect="1" noChangeArrowheads="1"/>
            </p:cNvPicPr>
            <p:nvPr/>
          </p:nvPicPr>
          <p:blipFill>
            <a:blip r:embed="rId41"/>
            <a:srcRect/>
            <a:stretch>
              <a:fillRect/>
            </a:stretch>
          </p:blipFill>
          <p:spPr bwMode="auto">
            <a:xfrm>
              <a:off x="2161928" y="3751695"/>
              <a:ext cx="847602" cy="211429"/>
            </a:xfrm>
            <a:prstGeom prst="rect">
              <a:avLst/>
            </a:prstGeom>
            <a:noFill/>
            <a:ln w="9525">
              <a:noFill/>
              <a:miter lim="800000"/>
              <a:headEnd/>
              <a:tailEnd/>
            </a:ln>
          </p:spPr>
        </p:pic>
        <p:pic>
          <p:nvPicPr>
            <p:cNvPr id="28691" name="Picture 12" descr="https://encrypted-tbn1.gstatic.com/images?q=tbn:ANd9GcQnGqLx6ECJvQK8HvXxPpgzi3IQWV5hK04xCXlntjM54nvv3DMfxA"/>
            <p:cNvPicPr>
              <a:picLocks noChangeAspect="1" noChangeArrowheads="1"/>
            </p:cNvPicPr>
            <p:nvPr/>
          </p:nvPicPr>
          <p:blipFill>
            <a:blip r:embed="rId42"/>
            <a:srcRect l="9309" t="16933" r="11984" b="15961"/>
            <a:stretch>
              <a:fillRect/>
            </a:stretch>
          </p:blipFill>
          <p:spPr bwMode="auto">
            <a:xfrm>
              <a:off x="2302275" y="4012708"/>
              <a:ext cx="562254" cy="479394"/>
            </a:xfrm>
            <a:prstGeom prst="rect">
              <a:avLst/>
            </a:prstGeom>
            <a:noFill/>
            <a:ln w="9525">
              <a:noFill/>
              <a:miter lim="800000"/>
              <a:headEnd/>
              <a:tailEnd/>
            </a:ln>
          </p:spPr>
        </p:pic>
        <p:pic>
          <p:nvPicPr>
            <p:cNvPr id="28692" name="Picture 75"/>
            <p:cNvPicPr>
              <a:picLocks noChangeAspect="1"/>
            </p:cNvPicPr>
            <p:nvPr/>
          </p:nvPicPr>
          <p:blipFill>
            <a:blip r:embed="rId43"/>
            <a:srcRect/>
            <a:stretch>
              <a:fillRect/>
            </a:stretch>
          </p:blipFill>
          <p:spPr bwMode="auto">
            <a:xfrm>
              <a:off x="2965648" y="4172965"/>
              <a:ext cx="585420" cy="220283"/>
            </a:xfrm>
            <a:prstGeom prst="rect">
              <a:avLst/>
            </a:prstGeom>
            <a:noFill/>
            <a:ln w="9525">
              <a:noFill/>
              <a:miter lim="800000"/>
              <a:headEnd/>
              <a:tailEnd/>
            </a:ln>
          </p:spPr>
        </p:pic>
        <p:pic>
          <p:nvPicPr>
            <p:cNvPr id="28693" name="Picture 22" descr="C:\Users\enicoletti\Documents\Hawkeye\Head Shots\Allianz-Logo.jpg"/>
            <p:cNvPicPr>
              <a:picLocks noChangeAspect="1" noChangeArrowheads="1"/>
            </p:cNvPicPr>
            <p:nvPr/>
          </p:nvPicPr>
          <p:blipFill>
            <a:blip r:embed="rId44"/>
            <a:srcRect/>
            <a:stretch>
              <a:fillRect/>
            </a:stretch>
          </p:blipFill>
          <p:spPr bwMode="auto">
            <a:xfrm>
              <a:off x="2690056" y="4515481"/>
              <a:ext cx="848747" cy="358360"/>
            </a:xfrm>
            <a:prstGeom prst="rect">
              <a:avLst/>
            </a:prstGeom>
            <a:noFill/>
            <a:ln w="9525">
              <a:noFill/>
              <a:miter lim="800000"/>
              <a:headEnd/>
              <a:tailEnd/>
            </a:ln>
          </p:spPr>
        </p:pic>
        <p:pic>
          <p:nvPicPr>
            <p:cNvPr id="28694" name="Picture 24" descr="http://www.ing.nl/Images/logo_tcm7-299.gif"/>
            <p:cNvPicPr>
              <a:picLocks noChangeAspect="1" noChangeArrowheads="1"/>
            </p:cNvPicPr>
            <p:nvPr/>
          </p:nvPicPr>
          <p:blipFill>
            <a:blip r:embed="rId45"/>
            <a:srcRect/>
            <a:stretch>
              <a:fillRect/>
            </a:stretch>
          </p:blipFill>
          <p:spPr bwMode="auto">
            <a:xfrm>
              <a:off x="2250705" y="4893817"/>
              <a:ext cx="767703" cy="305882"/>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anim calcmode="lin" valueType="num">
                                      <p:cBhvr>
                                        <p:cTn id="8" dur="1000" fill="hold"/>
                                        <p:tgtEl>
                                          <p:spTgt spid="90"/>
                                        </p:tgtEl>
                                        <p:attrNameLst>
                                          <p:attrName>ppt_x</p:attrName>
                                        </p:attrNameLst>
                                      </p:cBhvr>
                                      <p:tavLst>
                                        <p:tav tm="0">
                                          <p:val>
                                            <p:strVal val="#ppt_x"/>
                                          </p:val>
                                        </p:tav>
                                        <p:tav tm="100000">
                                          <p:val>
                                            <p:strVal val="#ppt_x"/>
                                          </p:val>
                                        </p:tav>
                                      </p:tavLst>
                                    </p:anim>
                                    <p:anim calcmode="lin" valueType="num">
                                      <p:cBhvr>
                                        <p:cTn id="9"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90"/>
                                        </p:tgtEl>
                                      </p:cBhvr>
                                    </p:animEffect>
                                    <p:set>
                                      <p:cBhvr>
                                        <p:cTn id="14" dur="1" fill="hold">
                                          <p:stCondLst>
                                            <p:cond delay="499"/>
                                          </p:stCondLst>
                                        </p:cTn>
                                        <p:tgtEl>
                                          <p:spTgt spid="90"/>
                                        </p:tgtEl>
                                        <p:attrNameLst>
                                          <p:attrName>style.visibility</p:attrName>
                                        </p:attrNameLst>
                                      </p:cBhvr>
                                      <p:to>
                                        <p:strVal val="hidden"/>
                                      </p:to>
                                    </p:set>
                                  </p:childTnLst>
                                </p:cTn>
                              </p:par>
                              <p:par>
                                <p:cTn id="15" presetID="47"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1000"/>
                                        <p:tgtEl>
                                          <p:spTgt spid="86"/>
                                        </p:tgtEl>
                                      </p:cBhvr>
                                    </p:animEffect>
                                    <p:anim calcmode="lin" valueType="num">
                                      <p:cBhvr>
                                        <p:cTn id="18" dur="1000" fill="hold"/>
                                        <p:tgtEl>
                                          <p:spTgt spid="86"/>
                                        </p:tgtEl>
                                        <p:attrNameLst>
                                          <p:attrName>ppt_x</p:attrName>
                                        </p:attrNameLst>
                                      </p:cBhvr>
                                      <p:tavLst>
                                        <p:tav tm="0">
                                          <p:val>
                                            <p:strVal val="#ppt_x"/>
                                          </p:val>
                                        </p:tav>
                                        <p:tav tm="100000">
                                          <p:val>
                                            <p:strVal val="#ppt_x"/>
                                          </p:val>
                                        </p:tav>
                                      </p:tavLst>
                                    </p:anim>
                                    <p:anim calcmode="lin" valueType="num">
                                      <p:cBhvr>
                                        <p:cTn id="1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86"/>
                                        </p:tgtEl>
                                      </p:cBhvr>
                                    </p:animEffect>
                                    <p:set>
                                      <p:cBhvr>
                                        <p:cTn id="24" dur="1" fill="hold">
                                          <p:stCondLst>
                                            <p:cond delay="499"/>
                                          </p:stCondLst>
                                        </p:cTn>
                                        <p:tgtEl>
                                          <p:spTgt spid="86"/>
                                        </p:tgtEl>
                                        <p:attrNameLst>
                                          <p:attrName>style.visibility</p:attrName>
                                        </p:attrNameLst>
                                      </p:cBhvr>
                                      <p:to>
                                        <p:strVal val="hidden"/>
                                      </p:to>
                                    </p:set>
                                  </p:childTnLst>
                                </p:cTn>
                              </p:par>
                              <p:par>
                                <p:cTn id="25" presetID="47"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87"/>
                                        </p:tgtEl>
                                      </p:cBhvr>
                                    </p:animEffect>
                                    <p:set>
                                      <p:cBhvr>
                                        <p:cTn id="34" dur="1" fill="hold">
                                          <p:stCondLst>
                                            <p:cond delay="499"/>
                                          </p:stCondLst>
                                        </p:cTn>
                                        <p:tgtEl>
                                          <p:spTgt spid="87"/>
                                        </p:tgtEl>
                                        <p:attrNameLst>
                                          <p:attrName>style.visibility</p:attrName>
                                        </p:attrNameLst>
                                      </p:cBhvr>
                                      <p:to>
                                        <p:strVal val="hidden"/>
                                      </p:to>
                                    </p:set>
                                  </p:childTnLst>
                                </p:cTn>
                              </p:par>
                              <p:par>
                                <p:cTn id="35" presetID="47"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88"/>
                                        </p:tgtEl>
                                      </p:cBhvr>
                                    </p:animEffect>
                                    <p:set>
                                      <p:cBhvr>
                                        <p:cTn id="44" dur="1" fill="hold">
                                          <p:stCondLst>
                                            <p:cond delay="499"/>
                                          </p:stCondLst>
                                        </p:cTn>
                                        <p:tgtEl>
                                          <p:spTgt spid="88"/>
                                        </p:tgtEl>
                                        <p:attrNameLst>
                                          <p:attrName>style.visibility</p:attrName>
                                        </p:attrNameLst>
                                      </p:cBhvr>
                                      <p:to>
                                        <p:strVal val="hidden"/>
                                      </p:to>
                                    </p:set>
                                  </p:childTnLst>
                                </p:cTn>
                              </p:par>
                              <p:par>
                                <p:cTn id="45" presetID="47" presetClass="entr" presetSubtype="0" fill="hold" nodeType="with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fade">
                                      <p:cBhvr>
                                        <p:cTn id="47" dur="1000"/>
                                        <p:tgtEl>
                                          <p:spTgt spid="89"/>
                                        </p:tgtEl>
                                      </p:cBhvr>
                                    </p:animEffect>
                                    <p:anim calcmode="lin" valueType="num">
                                      <p:cBhvr>
                                        <p:cTn id="48" dur="1000" fill="hold"/>
                                        <p:tgtEl>
                                          <p:spTgt spid="89"/>
                                        </p:tgtEl>
                                        <p:attrNameLst>
                                          <p:attrName>ppt_x</p:attrName>
                                        </p:attrNameLst>
                                      </p:cBhvr>
                                      <p:tavLst>
                                        <p:tav tm="0">
                                          <p:val>
                                            <p:strVal val="#ppt_x"/>
                                          </p:val>
                                        </p:tav>
                                        <p:tav tm="100000">
                                          <p:val>
                                            <p:strVal val="#ppt_x"/>
                                          </p:val>
                                        </p:tav>
                                      </p:tavLst>
                                    </p:anim>
                                    <p:anim calcmode="lin" valueType="num">
                                      <p:cBhvr>
                                        <p:cTn id="4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925888" y="2355850"/>
            <a:ext cx="4587875" cy="1592263"/>
            <a:chOff x="6980327" y="3054781"/>
            <a:chExt cx="8156079" cy="2827877"/>
          </a:xfrm>
        </p:grpSpPr>
        <p:sp>
          <p:nvSpPr>
            <p:cNvPr id="3" name="Rectangle 2"/>
            <p:cNvSpPr/>
            <p:nvPr/>
          </p:nvSpPr>
          <p:spPr>
            <a:xfrm>
              <a:off x="6980327" y="3054781"/>
              <a:ext cx="5810853" cy="1460458"/>
            </a:xfrm>
            <a:prstGeom prst="rect">
              <a:avLst/>
            </a:prstGeom>
          </p:spPr>
          <p:txBody>
            <a:bodyPr wrap="none" lIns="0" tIns="0" rIns="0" bIns="0" anchor="ctr">
              <a:spAutoFit/>
            </a:bodyPr>
            <a:lstStyle/>
            <a:p>
              <a:pPr>
                <a:lnSpc>
                  <a:spcPct val="85000"/>
                </a:lnSpc>
                <a:spcAft>
                  <a:spcPct val="40000"/>
                </a:spcAft>
                <a:defRPr/>
              </a:pPr>
              <a:r>
                <a:rPr lang="en-US" sz="3100" b="1" dirty="0">
                  <a:solidFill>
                    <a:schemeClr val="accent1"/>
                  </a:solidFill>
                  <a:latin typeface="Arial" pitchFamily="34" charset="0"/>
                  <a:cs typeface="Gotham Ultra" pitchFamily="50" charset="0"/>
                </a:rPr>
                <a:t>Software-Defined</a:t>
              </a:r>
              <a:r>
                <a:rPr lang="en-US" sz="3100" b="1" cap="all" dirty="0">
                  <a:solidFill>
                    <a:schemeClr val="accent1"/>
                  </a:solidFill>
                  <a:latin typeface="Arial" pitchFamily="34" charset="0"/>
                  <a:cs typeface="Gotham Ultra" pitchFamily="50" charset="0"/>
                </a:rPr>
                <a:t> </a:t>
              </a:r>
              <a:br>
                <a:rPr lang="en-US" sz="3100" b="1" cap="all" dirty="0">
                  <a:solidFill>
                    <a:schemeClr val="accent1"/>
                  </a:solidFill>
                  <a:latin typeface="Arial" pitchFamily="34" charset="0"/>
                  <a:cs typeface="Gotham Ultra" pitchFamily="50" charset="0"/>
                </a:rPr>
              </a:br>
              <a:r>
                <a:rPr lang="en-US" sz="3100" b="1" dirty="0">
                  <a:solidFill>
                    <a:schemeClr val="accent1"/>
                  </a:solidFill>
                  <a:latin typeface="Arial" pitchFamily="34" charset="0"/>
                  <a:cs typeface="Gotham Ultra" pitchFamily="50" charset="0"/>
                </a:rPr>
                <a:t>Datacenter</a:t>
              </a:r>
            </a:p>
          </p:txBody>
        </p:sp>
        <p:sp>
          <p:nvSpPr>
            <p:cNvPr id="30738" name="Rectangle 3"/>
            <p:cNvSpPr>
              <a:spLocks noChangeArrowheads="1"/>
            </p:cNvSpPr>
            <p:nvPr/>
          </p:nvSpPr>
          <p:spPr bwMode="auto">
            <a:xfrm>
              <a:off x="6980329" y="4570692"/>
              <a:ext cx="8156077" cy="1311966"/>
            </a:xfrm>
            <a:prstGeom prst="rect">
              <a:avLst/>
            </a:prstGeom>
            <a:noFill/>
            <a:ln w="9525">
              <a:noFill/>
              <a:miter lim="800000"/>
              <a:headEnd/>
              <a:tailEnd/>
            </a:ln>
          </p:spPr>
          <p:txBody>
            <a:bodyPr lIns="0" tIns="0" rIns="0" bIns="0">
              <a:spAutoFit/>
            </a:bodyPr>
            <a:lstStyle/>
            <a:p>
              <a:pPr>
                <a:spcAft>
                  <a:spcPct val="40000"/>
                </a:spcAft>
              </a:pPr>
              <a:r>
                <a:rPr lang="en-US" sz="1600">
                  <a:solidFill>
                    <a:schemeClr val="tx2"/>
                  </a:solidFill>
                </a:rPr>
                <a:t>All infrastructure is virtualized and delivered as a service, and the control of this datacenter is entirely automated by software.</a:t>
              </a:r>
            </a:p>
          </p:txBody>
        </p:sp>
      </p:grpSp>
      <p:grpSp>
        <p:nvGrpSpPr>
          <p:cNvPr id="5" name="Group 4"/>
          <p:cNvGrpSpPr>
            <a:grpSpLocks/>
          </p:cNvGrpSpPr>
          <p:nvPr/>
        </p:nvGrpSpPr>
        <p:grpSpPr bwMode="auto">
          <a:xfrm>
            <a:off x="987425" y="1827213"/>
            <a:ext cx="2620963" cy="2690812"/>
            <a:chOff x="1754963" y="2687101"/>
            <a:chExt cx="4660470" cy="4780499"/>
          </a:xfrm>
        </p:grpSpPr>
        <p:grpSp>
          <p:nvGrpSpPr>
            <p:cNvPr id="30730" name="Group 5"/>
            <p:cNvGrpSpPr>
              <a:grpSpLocks/>
            </p:cNvGrpSpPr>
            <p:nvPr/>
          </p:nvGrpSpPr>
          <p:grpSpPr bwMode="auto">
            <a:xfrm>
              <a:off x="1754963" y="4375382"/>
              <a:ext cx="4660470" cy="3092218"/>
              <a:chOff x="7277099" y="6556148"/>
              <a:chExt cx="1349869" cy="895726"/>
            </a:xfrm>
          </p:grpSpPr>
          <p:sp>
            <p:nvSpPr>
              <p:cNvPr id="8" name="Freeform 8"/>
              <p:cNvSpPr>
                <a:spLocks/>
              </p:cNvSpPr>
              <p:nvPr/>
            </p:nvSpPr>
            <p:spPr bwMode="gray">
              <a:xfrm>
                <a:off x="7277099" y="6556470"/>
                <a:ext cx="1349869" cy="895404"/>
              </a:xfrm>
              <a:custGeom>
                <a:avLst/>
                <a:gdLst>
                  <a:gd name="T0" fmla="*/ 7598 w 15195"/>
                  <a:gd name="T1" fmla="*/ 0 h 10083"/>
                  <a:gd name="T2" fmla="*/ 0 w 15195"/>
                  <a:gd name="T3" fmla="*/ 4386 h 10083"/>
                  <a:gd name="T4" fmla="*/ 0 w 15195"/>
                  <a:gd name="T5" fmla="*/ 5698 h 10083"/>
                  <a:gd name="T6" fmla="*/ 7598 w 15195"/>
                  <a:gd name="T7" fmla="*/ 10083 h 10083"/>
                  <a:gd name="T8" fmla="*/ 15195 w 15195"/>
                  <a:gd name="T9" fmla="*/ 5698 h 10083"/>
                  <a:gd name="T10" fmla="*/ 15195 w 15195"/>
                  <a:gd name="T11" fmla="*/ 4386 h 10083"/>
                  <a:gd name="T12" fmla="*/ 7598 w 15195"/>
                  <a:gd name="T13" fmla="*/ 0 h 10083"/>
                </a:gdLst>
                <a:ahLst/>
                <a:cxnLst>
                  <a:cxn ang="0">
                    <a:pos x="T0" y="T1"/>
                  </a:cxn>
                  <a:cxn ang="0">
                    <a:pos x="T2" y="T3"/>
                  </a:cxn>
                  <a:cxn ang="0">
                    <a:pos x="T4" y="T5"/>
                  </a:cxn>
                  <a:cxn ang="0">
                    <a:pos x="T6" y="T7"/>
                  </a:cxn>
                  <a:cxn ang="0">
                    <a:pos x="T8" y="T9"/>
                  </a:cxn>
                  <a:cxn ang="0">
                    <a:pos x="T10" y="T11"/>
                  </a:cxn>
                  <a:cxn ang="0">
                    <a:pos x="T12" y="T13"/>
                  </a:cxn>
                </a:cxnLst>
                <a:rect l="0" t="0" r="r" b="b"/>
                <a:pathLst>
                  <a:path w="15195" h="10083">
                    <a:moveTo>
                      <a:pt x="7598" y="0"/>
                    </a:moveTo>
                    <a:cubicBezTo>
                      <a:pt x="3402" y="0"/>
                      <a:pt x="0" y="1964"/>
                      <a:pt x="0" y="4386"/>
                    </a:cubicBezTo>
                    <a:cubicBezTo>
                      <a:pt x="0" y="5698"/>
                      <a:pt x="0" y="5698"/>
                      <a:pt x="0" y="5698"/>
                    </a:cubicBezTo>
                    <a:cubicBezTo>
                      <a:pt x="0" y="8120"/>
                      <a:pt x="3402" y="10083"/>
                      <a:pt x="7598" y="10083"/>
                    </a:cubicBezTo>
                    <a:cubicBezTo>
                      <a:pt x="11794" y="10083"/>
                      <a:pt x="15195" y="8120"/>
                      <a:pt x="15195" y="5698"/>
                    </a:cubicBezTo>
                    <a:cubicBezTo>
                      <a:pt x="15195" y="4386"/>
                      <a:pt x="15195" y="4386"/>
                      <a:pt x="15195" y="4386"/>
                    </a:cubicBezTo>
                    <a:cubicBezTo>
                      <a:pt x="15195" y="1964"/>
                      <a:pt x="11794" y="0"/>
                      <a:pt x="7598" y="0"/>
                    </a:cubicBezTo>
                    <a:close/>
                  </a:path>
                </a:pathLst>
              </a:custGeom>
              <a:gradFill flip="none" rotWithShape="1">
                <a:gsLst>
                  <a:gs pos="0">
                    <a:schemeClr val="bg1">
                      <a:lumMod val="50000"/>
                    </a:schemeClr>
                  </a:gs>
                  <a:gs pos="15000">
                    <a:schemeClr val="bg1">
                      <a:lumMod val="65000"/>
                    </a:schemeClr>
                  </a:gs>
                  <a:gs pos="50000">
                    <a:schemeClr val="bg1">
                      <a:lumMod val="95000"/>
                    </a:schemeClr>
                  </a:gs>
                  <a:gs pos="100000">
                    <a:schemeClr val="bg1">
                      <a:lumMod val="50000"/>
                    </a:schemeClr>
                  </a:gs>
                  <a:gs pos="85000">
                    <a:schemeClr val="bg1">
                      <a:lumMod val="75000"/>
                    </a:schemeClr>
                  </a:gs>
                </a:gsLst>
                <a:lin ang="0" scaled="1"/>
                <a:tileRect/>
              </a:gradFill>
              <a:ln w="47625">
                <a:noFill/>
                <a:round/>
                <a:headEnd/>
                <a:tailEnd/>
              </a:ln>
              <a:effectLst/>
            </p:spPr>
            <p:txBody>
              <a:bodyPr wrap="none" lIns="0" tIns="0" rIns="0" bIns="0" anchor="ctr"/>
              <a:lstStyle/>
              <a:p>
                <a:pPr algn="ctr">
                  <a:spcAft>
                    <a:spcPct val="40000"/>
                  </a:spcAft>
                  <a:defRPr/>
                </a:pPr>
                <a:endParaRPr lang="en-US" cap="all" dirty="0">
                  <a:solidFill>
                    <a:srgbClr val="FFFFFF"/>
                  </a:solidFill>
                  <a:cs typeface="+mn-cs"/>
                </a:endParaRPr>
              </a:p>
            </p:txBody>
          </p:sp>
          <p:sp>
            <p:nvSpPr>
              <p:cNvPr id="9" name="Oval 7"/>
              <p:cNvSpPr>
                <a:spLocks noChangeArrowheads="1"/>
              </p:cNvSpPr>
              <p:nvPr/>
            </p:nvSpPr>
            <p:spPr bwMode="gray">
              <a:xfrm>
                <a:off x="7277099" y="6556148"/>
                <a:ext cx="1349869" cy="779182"/>
              </a:xfrm>
              <a:prstGeom prst="ellipse">
                <a:avLst/>
              </a:prstGeom>
              <a:gradFill flip="none" rotWithShape="1">
                <a:gsLst>
                  <a:gs pos="30000">
                    <a:schemeClr val="bg1">
                      <a:lumMod val="95000"/>
                    </a:schemeClr>
                  </a:gs>
                  <a:gs pos="100000">
                    <a:schemeClr val="bg1">
                      <a:lumMod val="75000"/>
                    </a:schemeClr>
                  </a:gs>
                </a:gsLst>
                <a:lin ang="16200000" scaled="1"/>
                <a:tileRect/>
              </a:gradFill>
              <a:ln w="47625">
                <a:noFill/>
                <a:round/>
                <a:headEnd/>
                <a:tailEnd/>
              </a:ln>
              <a:effectLst>
                <a:innerShdw blurRad="152400">
                  <a:schemeClr val="bg1"/>
                </a:innerShdw>
              </a:effectLst>
            </p:spPr>
            <p:txBody>
              <a:bodyPr wrap="none" lIns="0" tIns="0" rIns="0" bIns="0" anchor="ctr"/>
              <a:lstStyle/>
              <a:p>
                <a:pPr algn="ctr">
                  <a:spcAft>
                    <a:spcPct val="40000"/>
                  </a:spcAft>
                  <a:defRPr/>
                </a:pPr>
                <a:endParaRPr lang="en-US" cap="all" dirty="0">
                  <a:solidFill>
                    <a:srgbClr val="FFFFFF"/>
                  </a:solidFill>
                  <a:cs typeface="+mn-cs"/>
                </a:endParaRPr>
              </a:p>
            </p:txBody>
          </p:sp>
          <p:sp>
            <p:nvSpPr>
              <p:cNvPr id="10" name="Freeform 8"/>
              <p:cNvSpPr>
                <a:spLocks/>
              </p:cNvSpPr>
              <p:nvPr/>
            </p:nvSpPr>
            <p:spPr bwMode="gray">
              <a:xfrm>
                <a:off x="7277099" y="6556148"/>
                <a:ext cx="1349869" cy="895726"/>
              </a:xfrm>
              <a:custGeom>
                <a:avLst/>
                <a:gdLst>
                  <a:gd name="T0" fmla="*/ 7598 w 15195"/>
                  <a:gd name="T1" fmla="*/ 0 h 10083"/>
                  <a:gd name="T2" fmla="*/ 0 w 15195"/>
                  <a:gd name="T3" fmla="*/ 4386 h 10083"/>
                  <a:gd name="T4" fmla="*/ 0 w 15195"/>
                  <a:gd name="T5" fmla="*/ 5698 h 10083"/>
                  <a:gd name="T6" fmla="*/ 7598 w 15195"/>
                  <a:gd name="T7" fmla="*/ 10083 h 10083"/>
                  <a:gd name="T8" fmla="*/ 15195 w 15195"/>
                  <a:gd name="T9" fmla="*/ 5698 h 10083"/>
                  <a:gd name="T10" fmla="*/ 15195 w 15195"/>
                  <a:gd name="T11" fmla="*/ 4386 h 10083"/>
                  <a:gd name="T12" fmla="*/ 7598 w 15195"/>
                  <a:gd name="T13" fmla="*/ 0 h 10083"/>
                </a:gdLst>
                <a:ahLst/>
                <a:cxnLst>
                  <a:cxn ang="0">
                    <a:pos x="T0" y="T1"/>
                  </a:cxn>
                  <a:cxn ang="0">
                    <a:pos x="T2" y="T3"/>
                  </a:cxn>
                  <a:cxn ang="0">
                    <a:pos x="T4" y="T5"/>
                  </a:cxn>
                  <a:cxn ang="0">
                    <a:pos x="T6" y="T7"/>
                  </a:cxn>
                  <a:cxn ang="0">
                    <a:pos x="T8" y="T9"/>
                  </a:cxn>
                  <a:cxn ang="0">
                    <a:pos x="T10" y="T11"/>
                  </a:cxn>
                  <a:cxn ang="0">
                    <a:pos x="T12" y="T13"/>
                  </a:cxn>
                </a:cxnLst>
                <a:rect l="0" t="0" r="r" b="b"/>
                <a:pathLst>
                  <a:path w="15195" h="10083">
                    <a:moveTo>
                      <a:pt x="7598" y="0"/>
                    </a:moveTo>
                    <a:cubicBezTo>
                      <a:pt x="3402" y="0"/>
                      <a:pt x="0" y="1964"/>
                      <a:pt x="0" y="4386"/>
                    </a:cubicBezTo>
                    <a:cubicBezTo>
                      <a:pt x="0" y="5698"/>
                      <a:pt x="0" y="5698"/>
                      <a:pt x="0" y="5698"/>
                    </a:cubicBezTo>
                    <a:cubicBezTo>
                      <a:pt x="0" y="8120"/>
                      <a:pt x="3402" y="10083"/>
                      <a:pt x="7598" y="10083"/>
                    </a:cubicBezTo>
                    <a:cubicBezTo>
                      <a:pt x="11794" y="10083"/>
                      <a:pt x="15195" y="8120"/>
                      <a:pt x="15195" y="5698"/>
                    </a:cubicBezTo>
                    <a:cubicBezTo>
                      <a:pt x="15195" y="4386"/>
                      <a:pt x="15195" y="4386"/>
                      <a:pt x="15195" y="4386"/>
                    </a:cubicBezTo>
                    <a:cubicBezTo>
                      <a:pt x="15195" y="1964"/>
                      <a:pt x="11794" y="0"/>
                      <a:pt x="7598" y="0"/>
                    </a:cubicBezTo>
                    <a:close/>
                  </a:path>
                </a:pathLst>
              </a:custGeom>
              <a:noFill/>
              <a:ln w="9525">
                <a:gradFill flip="none" rotWithShape="1">
                  <a:gsLst>
                    <a:gs pos="50000">
                      <a:schemeClr val="bg1">
                        <a:lumMod val="65000"/>
                      </a:schemeClr>
                    </a:gs>
                    <a:gs pos="0">
                      <a:schemeClr val="bg1">
                        <a:lumMod val="50000"/>
                      </a:schemeClr>
                    </a:gs>
                    <a:gs pos="100000">
                      <a:schemeClr val="bg1">
                        <a:lumMod val="50000"/>
                      </a:schemeClr>
                    </a:gs>
                  </a:gsLst>
                  <a:lin ang="0" scaled="1"/>
                  <a:tileRect/>
                </a:gradFill>
                <a:round/>
                <a:headEnd/>
                <a:tailEnd/>
              </a:ln>
              <a:effectLst>
                <a:innerShdw blurRad="152400">
                  <a:prstClr val="black"/>
                </a:innerShdw>
                <a:reflection blurRad="127000" stA="41000" endPos="23000" dir="5400000" sy="-100000" algn="bl" rotWithShape="0"/>
              </a:effectLst>
            </p:spPr>
            <p:txBody>
              <a:bodyPr wrap="none" lIns="0" tIns="0" rIns="0" bIns="0" anchor="ctr"/>
              <a:lstStyle/>
              <a:p>
                <a:pPr algn="ctr">
                  <a:spcAft>
                    <a:spcPct val="40000"/>
                  </a:spcAft>
                  <a:defRPr/>
                </a:pPr>
                <a:endParaRPr lang="en-US" cap="all" dirty="0">
                  <a:solidFill>
                    <a:srgbClr val="FFFFFF"/>
                  </a:solidFill>
                  <a:cs typeface="+mn-cs"/>
                </a:endParaRPr>
              </a:p>
            </p:txBody>
          </p:sp>
        </p:grpSp>
        <p:pic>
          <p:nvPicPr>
            <p:cNvPr id="30731" name="Picture 2"/>
            <p:cNvPicPr>
              <a:picLocks noChangeAspect="1" noChangeArrowheads="1"/>
            </p:cNvPicPr>
            <p:nvPr/>
          </p:nvPicPr>
          <p:blipFill>
            <a:blip r:embed="rId3"/>
            <a:srcRect/>
            <a:stretch>
              <a:fillRect/>
            </a:stretch>
          </p:blipFill>
          <p:spPr bwMode="auto">
            <a:xfrm>
              <a:off x="2438446" y="2687101"/>
              <a:ext cx="3488899" cy="4028996"/>
            </a:xfrm>
            <a:prstGeom prst="rect">
              <a:avLst/>
            </a:prstGeom>
            <a:noFill/>
            <a:ln w="9525">
              <a:noFill/>
              <a:miter lim="800000"/>
              <a:headEnd/>
              <a:tailEnd/>
            </a:ln>
          </p:spPr>
        </p:pic>
      </p:grpSp>
      <p:sp>
        <p:nvSpPr>
          <p:cNvPr id="11" name="TextBox 10"/>
          <p:cNvSpPr txBox="1"/>
          <p:nvPr/>
        </p:nvSpPr>
        <p:spPr>
          <a:xfrm>
            <a:off x="1131888" y="4959350"/>
            <a:ext cx="1938337" cy="369888"/>
          </a:xfrm>
          <a:prstGeom prst="rect">
            <a:avLst/>
          </a:prstGeom>
          <a:noFill/>
        </p:spPr>
        <p:txBody>
          <a:bodyPr>
            <a:spAutoFit/>
          </a:bodyPr>
          <a:lstStyle/>
          <a:p>
            <a:pPr>
              <a:spcAft>
                <a:spcPct val="40000"/>
              </a:spcAft>
              <a:defRPr/>
            </a:pPr>
            <a:r>
              <a:rPr lang="en-US" sz="1800" b="1" dirty="0">
                <a:solidFill>
                  <a:schemeClr val="tx1">
                    <a:lumMod val="75000"/>
                    <a:lumOff val="25000"/>
                  </a:schemeClr>
                </a:solidFill>
                <a:latin typeface="Arial" pitchFamily="34" charset="0"/>
                <a:ea typeface="+mn-ea"/>
                <a:cs typeface="Arial" pitchFamily="34" charset="0"/>
              </a:rPr>
              <a:t>Standardized.</a:t>
            </a:r>
          </a:p>
        </p:txBody>
      </p:sp>
      <p:sp>
        <p:nvSpPr>
          <p:cNvPr id="14" name="TextBox 13"/>
          <p:cNvSpPr txBox="1"/>
          <p:nvPr/>
        </p:nvSpPr>
        <p:spPr>
          <a:xfrm>
            <a:off x="2971800" y="4964113"/>
            <a:ext cx="1082675" cy="368300"/>
          </a:xfrm>
          <a:prstGeom prst="rect">
            <a:avLst/>
          </a:prstGeom>
          <a:noFill/>
        </p:spPr>
        <p:txBody>
          <a:bodyPr wrap="none">
            <a:spAutoFit/>
          </a:bodyPr>
          <a:lstStyle/>
          <a:p>
            <a:pPr>
              <a:spcAft>
                <a:spcPct val="40000"/>
              </a:spcAft>
              <a:defRPr/>
            </a:pPr>
            <a:r>
              <a:rPr lang="en-US" sz="1800" b="1" dirty="0">
                <a:solidFill>
                  <a:schemeClr val="tx1">
                    <a:lumMod val="75000"/>
                    <a:lumOff val="25000"/>
                  </a:schemeClr>
                </a:solidFill>
                <a:latin typeface="Arial" pitchFamily="34" charset="0"/>
                <a:ea typeface="+mn-ea"/>
                <a:cs typeface="Arial" pitchFamily="34" charset="0"/>
              </a:rPr>
              <a:t>Holistic.</a:t>
            </a:r>
          </a:p>
        </p:txBody>
      </p:sp>
      <p:sp>
        <p:nvSpPr>
          <p:cNvPr id="15" name="TextBox 14"/>
          <p:cNvSpPr txBox="1"/>
          <p:nvPr/>
        </p:nvSpPr>
        <p:spPr>
          <a:xfrm>
            <a:off x="4132263" y="4964113"/>
            <a:ext cx="1222375" cy="368300"/>
          </a:xfrm>
          <a:prstGeom prst="rect">
            <a:avLst/>
          </a:prstGeom>
          <a:noFill/>
        </p:spPr>
        <p:txBody>
          <a:bodyPr wrap="none">
            <a:spAutoFit/>
          </a:bodyPr>
          <a:lstStyle/>
          <a:p>
            <a:pPr>
              <a:spcAft>
                <a:spcPct val="40000"/>
              </a:spcAft>
              <a:defRPr/>
            </a:pPr>
            <a:r>
              <a:rPr lang="en-US" sz="1800" b="1" dirty="0">
                <a:solidFill>
                  <a:schemeClr val="tx1">
                    <a:lumMod val="75000"/>
                    <a:lumOff val="25000"/>
                  </a:schemeClr>
                </a:solidFill>
                <a:latin typeface="Arial" pitchFamily="34" charset="0"/>
                <a:ea typeface="+mn-ea"/>
                <a:cs typeface="Arial" pitchFamily="34" charset="0"/>
              </a:rPr>
              <a:t>Adaptive.</a:t>
            </a:r>
          </a:p>
        </p:txBody>
      </p:sp>
      <p:sp>
        <p:nvSpPr>
          <p:cNvPr id="16" name="TextBox 15"/>
          <p:cNvSpPr txBox="1"/>
          <p:nvPr/>
        </p:nvSpPr>
        <p:spPr>
          <a:xfrm>
            <a:off x="5418138" y="4964113"/>
            <a:ext cx="1454150" cy="368300"/>
          </a:xfrm>
          <a:prstGeom prst="rect">
            <a:avLst/>
          </a:prstGeom>
          <a:noFill/>
        </p:spPr>
        <p:txBody>
          <a:bodyPr wrap="none">
            <a:spAutoFit/>
          </a:bodyPr>
          <a:lstStyle/>
          <a:p>
            <a:pPr>
              <a:spcAft>
                <a:spcPct val="40000"/>
              </a:spcAft>
              <a:defRPr/>
            </a:pPr>
            <a:r>
              <a:rPr lang="en-US" sz="1800" b="1" dirty="0">
                <a:solidFill>
                  <a:schemeClr val="tx1">
                    <a:lumMod val="75000"/>
                    <a:lumOff val="25000"/>
                  </a:schemeClr>
                </a:solidFill>
                <a:latin typeface="Arial" pitchFamily="34" charset="0"/>
                <a:ea typeface="+mn-ea"/>
                <a:cs typeface="Arial" pitchFamily="34" charset="0"/>
              </a:rPr>
              <a:t>Automated.</a:t>
            </a:r>
          </a:p>
        </p:txBody>
      </p:sp>
      <p:sp>
        <p:nvSpPr>
          <p:cNvPr id="17" name="TextBox 16"/>
          <p:cNvSpPr txBox="1"/>
          <p:nvPr/>
        </p:nvSpPr>
        <p:spPr>
          <a:xfrm>
            <a:off x="6992938" y="4964113"/>
            <a:ext cx="1211262" cy="368300"/>
          </a:xfrm>
          <a:prstGeom prst="rect">
            <a:avLst/>
          </a:prstGeom>
          <a:noFill/>
        </p:spPr>
        <p:txBody>
          <a:bodyPr wrap="none">
            <a:spAutoFit/>
          </a:bodyPr>
          <a:lstStyle/>
          <a:p>
            <a:pPr>
              <a:spcAft>
                <a:spcPct val="40000"/>
              </a:spcAft>
              <a:defRPr/>
            </a:pPr>
            <a:r>
              <a:rPr lang="en-US" sz="1800" b="1" dirty="0">
                <a:solidFill>
                  <a:schemeClr val="tx1">
                    <a:lumMod val="75000"/>
                    <a:lumOff val="25000"/>
                  </a:schemeClr>
                </a:solidFill>
                <a:latin typeface="Arial" pitchFamily="34" charset="0"/>
                <a:ea typeface="+mn-ea"/>
                <a:cs typeface="Arial" pitchFamily="34" charset="0"/>
              </a:rPr>
              <a:t>Resilient.</a:t>
            </a:r>
          </a:p>
        </p:txBody>
      </p:sp>
      <p:sp>
        <p:nvSpPr>
          <p:cNvPr id="30728" name="Title 11"/>
          <p:cNvSpPr>
            <a:spLocks noGrp="1"/>
          </p:cNvSpPr>
          <p:nvPr>
            <p:ph type="title"/>
          </p:nvPr>
        </p:nvSpPr>
        <p:spPr/>
        <p:txBody>
          <a:bodyPr/>
          <a:lstStyle/>
          <a:p>
            <a:r>
              <a:rPr lang="en-US" smtClean="0"/>
              <a:t>The Vision</a:t>
            </a:r>
          </a:p>
        </p:txBody>
      </p:sp>
      <p:sp>
        <p:nvSpPr>
          <p:cNvPr id="30729" name="Text Placeholder 12"/>
          <p:cNvSpPr>
            <a:spLocks noGrp="1"/>
          </p:cNvSpPr>
          <p:nvPr>
            <p:ph type="body" sz="quarter" idx="13"/>
          </p:nvPr>
        </p:nvSpPr>
        <p:spPr>
          <a:xfrm>
            <a:off x="352425" y="785813"/>
            <a:ext cx="8385175" cy="5011737"/>
          </a:xfrm>
        </p:spPr>
        <p:txBody>
          <a:bodyPr/>
          <a:lstStyle/>
          <a:p>
            <a:pPr>
              <a:buFont typeface="Arial" charset="0"/>
              <a:buChar char=" "/>
            </a:pPr>
            <a:endParaRPr lang="bg-BG"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50000" decel="50000" fill="hold" nodeType="withEffect">
                                  <p:stCondLst>
                                    <p:cond delay="0"/>
                                  </p:stCondLst>
                                  <p:childTnLst>
                                    <p:animMotion origin="layout" path="M 3.32357E-6 2.5E-6 L 0.07242 2.5E-6 " pathEditMode="relative" rAng="0" ptsTypes="AA">
                                      <p:cBhvr>
                                        <p:cTn id="9" dur="500" spd="-100000" fill="hold"/>
                                        <p:tgtEl>
                                          <p:spTgt spid="5"/>
                                        </p:tgtEl>
                                        <p:attrNameLst>
                                          <p:attrName>ppt_x</p:attrName>
                                          <p:attrName>ppt_y</p:attrName>
                                        </p:attrNameLst>
                                      </p:cBhvr>
                                      <p:rCtr x="3621" y="0"/>
                                    </p:animMotion>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In Summary: VMware’s Strategy</a:t>
            </a:r>
          </a:p>
        </p:txBody>
      </p:sp>
      <p:grpSp>
        <p:nvGrpSpPr>
          <p:cNvPr id="5" name="Group 4"/>
          <p:cNvGrpSpPr>
            <a:grpSpLocks/>
          </p:cNvGrpSpPr>
          <p:nvPr/>
        </p:nvGrpSpPr>
        <p:grpSpPr bwMode="auto">
          <a:xfrm>
            <a:off x="763588" y="869950"/>
            <a:ext cx="7546975" cy="1701800"/>
            <a:chOff x="763928" y="796833"/>
            <a:chExt cx="7546694" cy="1701727"/>
          </a:xfrm>
        </p:grpSpPr>
        <p:sp>
          <p:nvSpPr>
            <p:cNvPr id="29" name="Connector 22"/>
            <p:cNvSpPr/>
            <p:nvPr/>
          </p:nvSpPr>
          <p:spPr bwMode="auto">
            <a:xfrm>
              <a:off x="764930" y="801167"/>
              <a:ext cx="1999034" cy="1682496"/>
            </a:xfrm>
            <a:prstGeom prst="roundRect">
              <a:avLst>
                <a:gd name="adj" fmla="val 5701"/>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headEnd type="none" w="med" len="med"/>
              <a:tailEnd type="none" w="med" len="med"/>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anchor="ctr"/>
            <a:lstStyle/>
            <a:p>
              <a:pPr algn="ctr">
                <a:lnSpc>
                  <a:spcPts val="1800"/>
                </a:lnSpc>
                <a:spcAft>
                  <a:spcPts val="0"/>
                </a:spcAft>
                <a:defRPr/>
              </a:pPr>
              <a:r>
                <a:rPr lang="en-US" sz="1400" b="1" dirty="0">
                  <a:solidFill>
                    <a:schemeClr val="bg1"/>
                  </a:solidFill>
                  <a:cs typeface="Arial" pitchFamily="34" charset="0"/>
                </a:rPr>
                <a:t>Empowered, Secure Mobile Workforce</a:t>
              </a:r>
            </a:p>
          </p:txBody>
        </p:sp>
        <p:grpSp>
          <p:nvGrpSpPr>
            <p:cNvPr id="32801" name="Group 3"/>
            <p:cNvGrpSpPr>
              <a:grpSpLocks/>
            </p:cNvGrpSpPr>
            <p:nvPr/>
          </p:nvGrpSpPr>
          <p:grpSpPr bwMode="auto">
            <a:xfrm>
              <a:off x="4485187" y="1267793"/>
              <a:ext cx="2351522" cy="676275"/>
              <a:chOff x="3531648" y="1254730"/>
              <a:chExt cx="2351522" cy="676275"/>
            </a:xfrm>
          </p:grpSpPr>
          <p:pic>
            <p:nvPicPr>
              <p:cNvPr id="14" name="Picture 13" descr="laptop_blank.png"/>
              <p:cNvPicPr>
                <a:picLocks noChangeAspect="1"/>
              </p:cNvPicPr>
              <p:nvPr/>
            </p:nvPicPr>
            <p:blipFill>
              <a:blip r:embed="rId3"/>
              <a:srcRect/>
              <a:stretch>
                <a:fillRect/>
              </a:stretch>
            </p:blipFill>
            <p:spPr bwMode="auto">
              <a:xfrm>
                <a:off x="4158389" y="1255238"/>
                <a:ext cx="1004850" cy="676246"/>
              </a:xfrm>
              <a:prstGeom prst="rect">
                <a:avLst/>
              </a:prstGeom>
              <a:noFill/>
              <a:ln>
                <a:noFill/>
              </a:ln>
              <a:effectLst>
                <a:outerShdw blurRad="63500" sy="23000" kx="-1199993" algn="bl" rotWithShape="0">
                  <a:srgbClr val="000000">
                    <a:alpha val="20000"/>
                  </a:srgbClr>
                </a:outerShdw>
              </a:effectLst>
              <a:extLst/>
            </p:spPr>
          </p:pic>
          <p:pic>
            <p:nvPicPr>
              <p:cNvPr id="16" name="Picture 15" descr="ipad2.png"/>
              <p:cNvPicPr>
                <a:picLocks noChangeAspect="1"/>
              </p:cNvPicPr>
              <p:nvPr/>
            </p:nvPicPr>
            <p:blipFill>
              <a:blip r:embed="rId4"/>
              <a:srcRect/>
              <a:stretch>
                <a:fillRect/>
              </a:stretch>
            </p:blipFill>
            <p:spPr bwMode="auto">
              <a:xfrm>
                <a:off x="5396592" y="1279049"/>
                <a:ext cx="487345" cy="639736"/>
              </a:xfrm>
              <a:prstGeom prst="rect">
                <a:avLst/>
              </a:prstGeom>
              <a:noFill/>
              <a:ln>
                <a:noFill/>
              </a:ln>
              <a:effectLst>
                <a:outerShdw blurRad="63500" sy="23000" kx="-1199993" algn="bl" rotWithShape="0">
                  <a:srgbClr val="000000">
                    <a:alpha val="20000"/>
                  </a:srgbClr>
                </a:outerShdw>
              </a:effectLst>
              <a:extLst/>
            </p:spPr>
          </p:pic>
          <p:pic>
            <p:nvPicPr>
              <p:cNvPr id="22" name="Picture 78" descr="palm.png"/>
              <p:cNvPicPr>
                <a:picLocks noChangeAspect="1"/>
              </p:cNvPicPr>
              <p:nvPr/>
            </p:nvPicPr>
            <p:blipFill>
              <a:blip r:embed="rId5"/>
              <a:srcRect l="27380" r="25935" b="12456"/>
              <a:stretch>
                <a:fillRect/>
              </a:stretch>
            </p:blipFill>
            <p:spPr bwMode="auto">
              <a:xfrm>
                <a:off x="3531350" y="1277462"/>
                <a:ext cx="460358" cy="620685"/>
              </a:xfrm>
              <a:prstGeom prst="rect">
                <a:avLst/>
              </a:prstGeom>
              <a:noFill/>
              <a:ln>
                <a:noFill/>
              </a:ln>
              <a:effectLst>
                <a:outerShdw blurRad="63500" sy="23000" kx="-1199993" algn="bl" rotWithShape="0">
                  <a:srgbClr val="000000">
                    <a:alpha val="20000"/>
                  </a:srgbClr>
                </a:outerShdw>
              </a:effectLst>
              <a:extLst/>
            </p:spPr>
          </p:pic>
        </p:grpSp>
        <p:pic>
          <p:nvPicPr>
            <p:cNvPr id="32802" name="Picture 12"/>
            <p:cNvPicPr>
              <a:picLocks noChangeAspect="1"/>
            </p:cNvPicPr>
            <p:nvPr/>
          </p:nvPicPr>
          <p:blipFill>
            <a:blip r:embed="rId6"/>
            <a:srcRect t="6967" b="20758"/>
            <a:stretch>
              <a:fillRect/>
            </a:stretch>
          </p:blipFill>
          <p:spPr bwMode="auto">
            <a:xfrm>
              <a:off x="3038475" y="949503"/>
              <a:ext cx="1419225" cy="1539698"/>
            </a:xfrm>
            <a:prstGeom prst="rect">
              <a:avLst/>
            </a:prstGeom>
            <a:noFill/>
            <a:ln w="9525">
              <a:noFill/>
              <a:miter lim="800000"/>
              <a:headEnd/>
              <a:tailEnd/>
            </a:ln>
          </p:spPr>
        </p:pic>
        <p:pic>
          <p:nvPicPr>
            <p:cNvPr id="32803" name="Picture 14"/>
            <p:cNvPicPr>
              <a:picLocks noChangeAspect="1"/>
            </p:cNvPicPr>
            <p:nvPr/>
          </p:nvPicPr>
          <p:blipFill>
            <a:blip r:embed="rId7"/>
            <a:srcRect l="4008" t="2844" r="2866" b="665"/>
            <a:stretch>
              <a:fillRect/>
            </a:stretch>
          </p:blipFill>
          <p:spPr bwMode="auto">
            <a:xfrm>
              <a:off x="6833937" y="934454"/>
              <a:ext cx="1006642" cy="1564106"/>
            </a:xfrm>
            <a:prstGeom prst="rect">
              <a:avLst/>
            </a:prstGeom>
            <a:noFill/>
            <a:ln w="9525">
              <a:noFill/>
              <a:miter lim="800000"/>
              <a:headEnd/>
              <a:tailEnd/>
            </a:ln>
          </p:spPr>
        </p:pic>
        <p:sp>
          <p:nvSpPr>
            <p:cNvPr id="34" name="Connector 22"/>
            <p:cNvSpPr/>
            <p:nvPr/>
          </p:nvSpPr>
          <p:spPr bwMode="auto">
            <a:xfrm>
              <a:off x="2635745" y="796833"/>
              <a:ext cx="225812" cy="1688916"/>
            </a:xfrm>
            <a:prstGeom prst="roundRect">
              <a:avLst>
                <a:gd name="adj"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headEnd type="none" w="med" len="med"/>
              <a:tailEnd type="none" w="med" len="med"/>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anchor="ctr"/>
            <a:lstStyle/>
            <a:p>
              <a:pPr algn="ctr">
                <a:lnSpc>
                  <a:spcPts val="2400"/>
                </a:lnSpc>
                <a:spcAft>
                  <a:spcPct val="40000"/>
                </a:spcAft>
                <a:defRPr/>
              </a:pPr>
              <a:endParaRPr lang="en-US" sz="1600" b="1" i="1" dirty="0">
                <a:solidFill>
                  <a:schemeClr val="bg1"/>
                </a:solidFill>
                <a:cs typeface="Arial" pitchFamily="34" charset="0"/>
              </a:endParaRPr>
            </a:p>
          </p:txBody>
        </p:sp>
        <p:sp>
          <p:nvSpPr>
            <p:cNvPr id="21" name="Rounded Rectangle 20"/>
            <p:cNvSpPr/>
            <p:nvPr/>
          </p:nvSpPr>
          <p:spPr bwMode="auto">
            <a:xfrm>
              <a:off x="763928" y="796833"/>
              <a:ext cx="7546694" cy="1692202"/>
            </a:xfrm>
            <a:prstGeom prst="roundRect">
              <a:avLst>
                <a:gd name="adj" fmla="val 6440"/>
              </a:avLst>
            </a:prstGeom>
            <a:noFill/>
            <a:ln w="9525">
              <a:solidFill>
                <a:schemeClr val="bg1">
                  <a:lumMod val="50000"/>
                </a:schemeClr>
              </a:solidFill>
              <a:round/>
              <a:headEnd/>
              <a:tailEnd/>
            </a:ln>
          </p:spPr>
          <p:txBody>
            <a:bodyPr wrap="none" lIns="0" tIns="0" rIns="0" bIns="0" anchor="ctr"/>
            <a:lstStyle/>
            <a:p>
              <a:pPr algn="ctr">
                <a:spcAft>
                  <a:spcPct val="40000"/>
                </a:spcAft>
                <a:defRPr/>
              </a:pPr>
              <a:endParaRPr lang="en-US" sz="1800" dirty="0" err="1">
                <a:solidFill>
                  <a:srgbClr val="FFFFFF"/>
                </a:solidFill>
                <a:cs typeface="+mn-cs"/>
              </a:endParaRPr>
            </a:p>
          </p:txBody>
        </p:sp>
      </p:grpSp>
      <p:grpSp>
        <p:nvGrpSpPr>
          <p:cNvPr id="6" name="Group 5"/>
          <p:cNvGrpSpPr>
            <a:grpSpLocks/>
          </p:cNvGrpSpPr>
          <p:nvPr/>
        </p:nvGrpSpPr>
        <p:grpSpPr bwMode="auto">
          <a:xfrm>
            <a:off x="763588" y="2643188"/>
            <a:ext cx="7546975" cy="1692275"/>
            <a:chOff x="763928" y="2608216"/>
            <a:chExt cx="7546694" cy="1691640"/>
          </a:xfrm>
        </p:grpSpPr>
        <p:pic>
          <p:nvPicPr>
            <p:cNvPr id="11" name="Picture 10" descr="Socialcast Stream.png"/>
            <p:cNvPicPr>
              <a:picLocks noChangeAspect="1"/>
            </p:cNvPicPr>
            <p:nvPr/>
          </p:nvPicPr>
          <p:blipFill rotWithShape="1">
            <a:blip r:embed="rId8"/>
            <a:srcRect b="6253"/>
            <a:stretch/>
          </p:blipFill>
          <p:spPr>
            <a:xfrm>
              <a:off x="2927609" y="2885924"/>
              <a:ext cx="2106535" cy="1260002"/>
            </a:xfrm>
            <a:prstGeom prst="rect">
              <a:avLst/>
            </a:prstGeom>
            <a:noFill/>
            <a:ln>
              <a:noFill/>
            </a:ln>
            <a:effectLst>
              <a:outerShdw blurRad="76200" dir="18900000" sy="23000" kx="-1200000" algn="bl" rotWithShape="0">
                <a:prstClr val="black">
                  <a:alpha val="20000"/>
                </a:prstClr>
              </a:outerShdw>
            </a:effectLst>
          </p:spPr>
        </p:pic>
        <p:pic>
          <p:nvPicPr>
            <p:cNvPr id="32790" name="Picture 11"/>
            <p:cNvPicPr>
              <a:picLocks noChangeAspect="1"/>
            </p:cNvPicPr>
            <p:nvPr/>
          </p:nvPicPr>
          <p:blipFill>
            <a:blip r:embed="rId9"/>
            <a:srcRect b="26100"/>
            <a:stretch>
              <a:fillRect/>
            </a:stretch>
          </p:blipFill>
          <p:spPr bwMode="auto">
            <a:xfrm>
              <a:off x="5426921" y="2937072"/>
              <a:ext cx="2803427" cy="1243044"/>
            </a:xfrm>
            <a:prstGeom prst="rect">
              <a:avLst/>
            </a:prstGeom>
            <a:noFill/>
            <a:ln w="9525">
              <a:noFill/>
              <a:miter lim="800000"/>
              <a:headEnd/>
              <a:tailEnd/>
            </a:ln>
          </p:spPr>
        </p:pic>
        <p:sp>
          <p:nvSpPr>
            <p:cNvPr id="31" name="Connector 22"/>
            <p:cNvSpPr/>
            <p:nvPr/>
          </p:nvSpPr>
          <p:spPr bwMode="auto">
            <a:xfrm>
              <a:off x="764197" y="2608216"/>
              <a:ext cx="1999034" cy="1691640"/>
            </a:xfrm>
            <a:prstGeom prst="roundRect">
              <a:avLst>
                <a:gd name="adj" fmla="val 6544"/>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headEnd type="none" w="med" len="med"/>
              <a:tailEnd type="none" w="med" len="med"/>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anchor="ctr"/>
            <a:lstStyle/>
            <a:p>
              <a:pPr algn="ctr">
                <a:lnSpc>
                  <a:spcPts val="1800"/>
                </a:lnSpc>
                <a:spcAft>
                  <a:spcPts val="0"/>
                </a:spcAft>
                <a:defRPr/>
              </a:pPr>
              <a:r>
                <a:rPr lang="en-US" sz="1400" b="1" dirty="0">
                  <a:solidFill>
                    <a:schemeClr val="bg1"/>
                  </a:solidFill>
                  <a:cs typeface="Arial" pitchFamily="34" charset="0"/>
                </a:rPr>
                <a:t>Faster </a:t>
              </a:r>
              <a:br>
                <a:rPr lang="en-US" sz="1400" b="1" dirty="0">
                  <a:solidFill>
                    <a:schemeClr val="bg1"/>
                  </a:solidFill>
                  <a:cs typeface="Arial" pitchFamily="34" charset="0"/>
                </a:rPr>
              </a:br>
              <a:r>
                <a:rPr lang="en-US" sz="1400" b="1" dirty="0">
                  <a:solidFill>
                    <a:schemeClr val="bg1"/>
                  </a:solidFill>
                  <a:cs typeface="Arial" pitchFamily="34" charset="0"/>
                </a:rPr>
                <a:t>Time-to-Market </a:t>
              </a:r>
              <a:br>
                <a:rPr lang="en-US" sz="1400" b="1" dirty="0">
                  <a:solidFill>
                    <a:schemeClr val="bg1"/>
                  </a:solidFill>
                  <a:cs typeface="Arial" pitchFamily="34" charset="0"/>
                </a:rPr>
              </a:br>
              <a:r>
                <a:rPr lang="en-US" sz="1400" b="1" dirty="0">
                  <a:solidFill>
                    <a:schemeClr val="bg1"/>
                  </a:solidFill>
                  <a:cs typeface="Arial" pitchFamily="34" charset="0"/>
                </a:rPr>
                <a:t>for Modern Applications </a:t>
              </a:r>
            </a:p>
          </p:txBody>
        </p:sp>
        <p:sp>
          <p:nvSpPr>
            <p:cNvPr id="26" name="Connector 22"/>
            <p:cNvSpPr/>
            <p:nvPr/>
          </p:nvSpPr>
          <p:spPr bwMode="auto">
            <a:xfrm>
              <a:off x="2635745" y="2608216"/>
              <a:ext cx="225812" cy="1688576"/>
            </a:xfrm>
            <a:prstGeom prst="roundRect">
              <a:avLst>
                <a:gd name="adj"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headEnd type="none" w="med" len="med"/>
              <a:tailEnd type="none" w="med" len="med"/>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anchor="ctr"/>
            <a:lstStyle/>
            <a:p>
              <a:pPr algn="ctr">
                <a:lnSpc>
                  <a:spcPts val="2400"/>
                </a:lnSpc>
                <a:spcAft>
                  <a:spcPct val="40000"/>
                </a:spcAft>
                <a:defRPr/>
              </a:pPr>
              <a:endParaRPr lang="en-US" sz="1600" b="1" i="1" dirty="0">
                <a:solidFill>
                  <a:schemeClr val="bg1"/>
                </a:solidFill>
                <a:cs typeface="Arial" pitchFamily="34" charset="0"/>
              </a:endParaRPr>
            </a:p>
          </p:txBody>
        </p:sp>
        <p:sp>
          <p:nvSpPr>
            <p:cNvPr id="28" name="Rounded Rectangle 27"/>
            <p:cNvSpPr/>
            <p:nvPr/>
          </p:nvSpPr>
          <p:spPr bwMode="auto">
            <a:xfrm>
              <a:off x="763928" y="2608216"/>
              <a:ext cx="7546694" cy="1691640"/>
            </a:xfrm>
            <a:prstGeom prst="roundRect">
              <a:avLst>
                <a:gd name="adj" fmla="val 6440"/>
              </a:avLst>
            </a:prstGeom>
            <a:noFill/>
            <a:ln w="9525">
              <a:solidFill>
                <a:schemeClr val="bg1">
                  <a:lumMod val="50000"/>
                </a:schemeClr>
              </a:solidFill>
              <a:round/>
              <a:headEnd/>
              <a:tailEnd/>
            </a:ln>
          </p:spPr>
          <p:txBody>
            <a:bodyPr wrap="none" lIns="0" tIns="0" rIns="0" bIns="0" anchor="ctr"/>
            <a:lstStyle/>
            <a:p>
              <a:pPr algn="ctr">
                <a:spcAft>
                  <a:spcPct val="40000"/>
                </a:spcAft>
                <a:defRPr/>
              </a:pPr>
              <a:endParaRPr lang="en-US" sz="1800" dirty="0" err="1">
                <a:solidFill>
                  <a:srgbClr val="FFFFFF"/>
                </a:solidFill>
                <a:cs typeface="+mn-cs"/>
              </a:endParaRPr>
            </a:p>
          </p:txBody>
        </p:sp>
      </p:grpSp>
      <p:grpSp>
        <p:nvGrpSpPr>
          <p:cNvPr id="7" name="Group 6"/>
          <p:cNvGrpSpPr>
            <a:grpSpLocks/>
          </p:cNvGrpSpPr>
          <p:nvPr/>
        </p:nvGrpSpPr>
        <p:grpSpPr bwMode="auto">
          <a:xfrm>
            <a:off x="763588" y="4410075"/>
            <a:ext cx="7546975" cy="1692275"/>
            <a:chOff x="763928" y="4483422"/>
            <a:chExt cx="7546694" cy="1691640"/>
          </a:xfrm>
        </p:grpSpPr>
        <p:sp>
          <p:nvSpPr>
            <p:cNvPr id="33" name="Connector 22"/>
            <p:cNvSpPr/>
            <p:nvPr/>
          </p:nvSpPr>
          <p:spPr bwMode="auto">
            <a:xfrm>
              <a:off x="2635745" y="4487821"/>
              <a:ext cx="225812" cy="1686697"/>
            </a:xfrm>
            <a:prstGeom prst="roundRect">
              <a:avLst>
                <a:gd name="adj"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headEnd type="none" w="med" len="med"/>
              <a:tailEnd type="none" w="med" len="med"/>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anchor="ctr"/>
            <a:lstStyle/>
            <a:p>
              <a:pPr algn="ctr">
                <a:lnSpc>
                  <a:spcPts val="2400"/>
                </a:lnSpc>
                <a:spcAft>
                  <a:spcPct val="40000"/>
                </a:spcAft>
                <a:defRPr/>
              </a:pPr>
              <a:endParaRPr lang="en-US" sz="1600" b="1" i="1" dirty="0">
                <a:solidFill>
                  <a:schemeClr val="bg1"/>
                </a:solidFill>
                <a:cs typeface="Arial" pitchFamily="34" charset="0"/>
              </a:endParaRPr>
            </a:p>
          </p:txBody>
        </p:sp>
        <p:sp>
          <p:nvSpPr>
            <p:cNvPr id="32" name="Connector 22"/>
            <p:cNvSpPr/>
            <p:nvPr/>
          </p:nvSpPr>
          <p:spPr bwMode="auto">
            <a:xfrm>
              <a:off x="765125" y="4485503"/>
              <a:ext cx="1999034" cy="1686697"/>
            </a:xfrm>
            <a:prstGeom prst="roundRect">
              <a:avLst>
                <a:gd name="adj" fmla="val 6093"/>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headEnd type="none" w="med" len="med"/>
              <a:tailEnd type="none" w="med" len="med"/>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anchor="ctr"/>
            <a:lstStyle/>
            <a:p>
              <a:pPr algn="ctr">
                <a:lnSpc>
                  <a:spcPts val="1800"/>
                </a:lnSpc>
                <a:spcAft>
                  <a:spcPts val="0"/>
                </a:spcAft>
                <a:defRPr/>
              </a:pPr>
              <a:r>
                <a:rPr lang="en-US" sz="1400" b="1" dirty="0">
                  <a:solidFill>
                    <a:schemeClr val="bg1"/>
                  </a:solidFill>
                  <a:cs typeface="Arial" pitchFamily="34" charset="0"/>
                </a:rPr>
                <a:t>A More Flexible, Scalable, Efficient Software-defined Datacenter</a:t>
              </a:r>
            </a:p>
          </p:txBody>
        </p:sp>
        <p:sp>
          <p:nvSpPr>
            <p:cNvPr id="19" name="TextBox 18"/>
            <p:cNvSpPr txBox="1"/>
            <p:nvPr/>
          </p:nvSpPr>
          <p:spPr bwMode="auto">
            <a:xfrm>
              <a:off x="3165726" y="5895767"/>
              <a:ext cx="1592204" cy="277709"/>
            </a:xfrm>
            <a:prstGeom prst="rect">
              <a:avLst/>
            </a:prstGeom>
            <a:noFill/>
          </p:spPr>
          <p:txBody>
            <a:bodyPr wrap="none">
              <a:spAutoFit/>
            </a:bodyPr>
            <a:lstStyle/>
            <a:p>
              <a:pPr algn="ctr">
                <a:spcAft>
                  <a:spcPct val="40000"/>
                </a:spcAft>
                <a:defRPr/>
              </a:pPr>
              <a:r>
                <a:rPr lang="en-US" sz="1200" dirty="0">
                  <a:solidFill>
                    <a:schemeClr val="accent3"/>
                  </a:solidFill>
                  <a:latin typeface="+mn-lt"/>
                  <a:ea typeface="+mn-ea"/>
                  <a:cs typeface="+mn-cs"/>
                </a:rPr>
                <a:t>Existing Datacenters</a:t>
              </a:r>
            </a:p>
          </p:txBody>
        </p:sp>
        <p:pic>
          <p:nvPicPr>
            <p:cNvPr id="23" name="Picture 27" descr="ICON_Cloud_Q308"/>
            <p:cNvPicPr>
              <a:picLocks noChangeAspect="1" noChangeArrowheads="1"/>
            </p:cNvPicPr>
            <p:nvPr/>
          </p:nvPicPr>
          <p:blipFill>
            <a:blip r:embed="rId10">
              <a:grayscl/>
            </a:blip>
            <a:srcRect/>
            <a:stretch>
              <a:fillRect/>
            </a:stretch>
          </p:blipFill>
          <p:spPr bwMode="auto">
            <a:xfrm>
              <a:off x="6526338" y="4631005"/>
              <a:ext cx="1628714" cy="1034662"/>
            </a:xfrm>
            <a:prstGeom prst="rect">
              <a:avLst/>
            </a:prstGeom>
            <a:noFill/>
            <a:ln>
              <a:noFill/>
            </a:ln>
            <a:effectLst>
              <a:outerShdw blurRad="63500" sx="89999" sy="-19000" rotWithShape="0">
                <a:srgbClr val="000000">
                  <a:alpha val="14999"/>
                </a:srgbClr>
              </a:outerShdw>
            </a:effectLst>
            <a:extLst/>
          </p:spPr>
        </p:pic>
        <p:sp>
          <p:nvSpPr>
            <p:cNvPr id="24" name="TextBox 23"/>
            <p:cNvSpPr txBox="1"/>
            <p:nvPr/>
          </p:nvSpPr>
          <p:spPr bwMode="auto">
            <a:xfrm>
              <a:off x="6416805" y="5892593"/>
              <a:ext cx="1676338" cy="277709"/>
            </a:xfrm>
            <a:prstGeom prst="rect">
              <a:avLst/>
            </a:prstGeom>
            <a:noFill/>
          </p:spPr>
          <p:txBody>
            <a:bodyPr wrap="none">
              <a:spAutoFit/>
            </a:bodyPr>
            <a:lstStyle/>
            <a:p>
              <a:pPr algn="ctr">
                <a:spcAft>
                  <a:spcPct val="40000"/>
                </a:spcAft>
                <a:defRPr/>
              </a:pPr>
              <a:r>
                <a:rPr lang="en-US" sz="1200" dirty="0">
                  <a:solidFill>
                    <a:schemeClr val="accent3"/>
                  </a:solidFill>
                  <a:latin typeface="+mn-lt"/>
                  <a:ea typeface="+mn-ea"/>
                  <a:cs typeface="+mn-cs"/>
                </a:rPr>
                <a:t>Public Cloud Services</a:t>
              </a:r>
            </a:p>
          </p:txBody>
        </p:sp>
        <p:grpSp>
          <p:nvGrpSpPr>
            <p:cNvPr id="32782" name="Group 1"/>
            <p:cNvGrpSpPr>
              <a:grpSpLocks/>
            </p:cNvGrpSpPr>
            <p:nvPr/>
          </p:nvGrpSpPr>
          <p:grpSpPr bwMode="auto">
            <a:xfrm>
              <a:off x="3006578" y="4630284"/>
              <a:ext cx="1778228" cy="1130855"/>
              <a:chOff x="977349" y="3296300"/>
              <a:chExt cx="2383375" cy="1515695"/>
            </a:xfrm>
          </p:grpSpPr>
          <p:pic>
            <p:nvPicPr>
              <p:cNvPr id="27" name="Picture 27" descr="ICON_Cloud_Q308"/>
              <p:cNvPicPr>
                <a:picLocks noChangeAspect="1" noChangeArrowheads="1"/>
              </p:cNvPicPr>
              <p:nvPr/>
            </p:nvPicPr>
            <p:blipFill>
              <a:blip r:embed="rId10"/>
              <a:srcRect/>
              <a:stretch>
                <a:fillRect/>
              </a:stretch>
            </p:blipFill>
            <p:spPr bwMode="auto">
              <a:xfrm>
                <a:off x="977889" y="3297266"/>
                <a:ext cx="2382981" cy="1514383"/>
              </a:xfrm>
              <a:prstGeom prst="rect">
                <a:avLst/>
              </a:prstGeom>
              <a:noFill/>
              <a:ln>
                <a:noFill/>
              </a:ln>
              <a:effectLst>
                <a:outerShdw blurRad="63500" sx="89999" sy="-19000" rotWithShape="0">
                  <a:srgbClr val="000000">
                    <a:alpha val="14999"/>
                  </a:srgbClr>
                </a:outerShdw>
              </a:effectLst>
              <a:extLst/>
            </p:spPr>
          </p:pic>
          <p:pic>
            <p:nvPicPr>
              <p:cNvPr id="32788" name="Picture 6" descr="ICON_Datacenter_wStorage_3up_Q408"/>
              <p:cNvPicPr>
                <a:picLocks noChangeAspect="1" noChangeArrowheads="1"/>
              </p:cNvPicPr>
              <p:nvPr/>
            </p:nvPicPr>
            <p:blipFill>
              <a:blip r:embed="rId11">
                <a:grayscl/>
              </a:blip>
              <a:srcRect/>
              <a:stretch>
                <a:fillRect/>
              </a:stretch>
            </p:blipFill>
            <p:spPr bwMode="auto">
              <a:xfrm>
                <a:off x="1577337" y="3329250"/>
                <a:ext cx="1128247" cy="1392420"/>
              </a:xfrm>
              <a:prstGeom prst="rect">
                <a:avLst/>
              </a:prstGeom>
              <a:noFill/>
              <a:ln w="9525">
                <a:noFill/>
                <a:miter lim="800000"/>
                <a:headEnd/>
                <a:tailEnd/>
              </a:ln>
            </p:spPr>
          </p:pic>
        </p:grpSp>
        <p:sp>
          <p:nvSpPr>
            <p:cNvPr id="18" name="Left-Right Arrow 17"/>
            <p:cNvSpPr/>
            <p:nvPr/>
          </p:nvSpPr>
          <p:spPr bwMode="auto">
            <a:xfrm>
              <a:off x="4953876" y="5148263"/>
              <a:ext cx="1191337" cy="433879"/>
            </a:xfrm>
            <a:prstGeom prst="leftRightArrow">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
            <a:lstStyle/>
            <a:p>
              <a:pPr algn="ctr">
                <a:spcAft>
                  <a:spcPct val="40000"/>
                </a:spcAft>
                <a:defRPr/>
              </a:pPr>
              <a:endParaRPr lang="en-US" sz="1800" dirty="0" err="1">
                <a:solidFill>
                  <a:srgbClr val="FFFFFF"/>
                </a:solidFill>
              </a:endParaRPr>
            </a:p>
          </p:txBody>
        </p:sp>
        <p:sp>
          <p:nvSpPr>
            <p:cNvPr id="30" name="Rounded Rectangle 29"/>
            <p:cNvSpPr/>
            <p:nvPr/>
          </p:nvSpPr>
          <p:spPr bwMode="auto">
            <a:xfrm>
              <a:off x="763928" y="4483422"/>
              <a:ext cx="7546694" cy="1691640"/>
            </a:xfrm>
            <a:prstGeom prst="roundRect">
              <a:avLst>
                <a:gd name="adj" fmla="val 6440"/>
              </a:avLst>
            </a:prstGeom>
            <a:noFill/>
            <a:ln w="9525">
              <a:solidFill>
                <a:schemeClr val="bg1">
                  <a:lumMod val="50000"/>
                </a:schemeClr>
              </a:solidFill>
              <a:round/>
              <a:headEnd/>
              <a:tailEnd/>
            </a:ln>
          </p:spPr>
          <p:txBody>
            <a:bodyPr wrap="none" lIns="0" tIns="0" rIns="0" bIns="0" anchor="ctr"/>
            <a:lstStyle/>
            <a:p>
              <a:pPr algn="ctr">
                <a:spcAft>
                  <a:spcPct val="40000"/>
                </a:spcAft>
                <a:defRPr/>
              </a:pPr>
              <a:endParaRPr lang="en-US" sz="1800" dirty="0" err="1">
                <a:solidFill>
                  <a:srgbClr val="FFFFFF"/>
                </a:solidFill>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p:cNvSpPr>
            <a:spLocks noGrp="1" noChangeArrowheads="1"/>
          </p:cNvSpPr>
          <p:nvPr>
            <p:ph type="ctrTitle" idx="4294967295"/>
          </p:nvPr>
        </p:nvSpPr>
        <p:spPr>
          <a:xfrm>
            <a:off x="457200" y="330200"/>
            <a:ext cx="8382000" cy="533400"/>
          </a:xfrm>
        </p:spPr>
        <p:txBody>
          <a:bodyPr anchor="t"/>
          <a:lstStyle/>
          <a:p>
            <a:pPr eaLnBrk="1" hangingPunct="1"/>
            <a:r>
              <a:rPr lang="en-US" sz="3000" smtClean="0"/>
              <a:t>VMware</a:t>
            </a:r>
            <a:r>
              <a:rPr lang="bg-BG" sz="3000" smtClean="0"/>
              <a:t> </a:t>
            </a:r>
            <a:r>
              <a:rPr lang="en-US" sz="3000" smtClean="0"/>
              <a:t>Bulgaria</a:t>
            </a:r>
            <a:endParaRPr lang="en-US" sz="3000" i="1" smtClean="0"/>
          </a:p>
        </p:txBody>
      </p:sp>
      <p:sp>
        <p:nvSpPr>
          <p:cNvPr id="34818" name="Rectangle 6"/>
          <p:cNvSpPr>
            <a:spLocks noGrp="1" noChangeArrowheads="1"/>
          </p:cNvSpPr>
          <p:nvPr>
            <p:ph type="subTitle" idx="4294967295"/>
          </p:nvPr>
        </p:nvSpPr>
        <p:spPr>
          <a:xfrm>
            <a:off x="400050" y="1789113"/>
            <a:ext cx="8382000" cy="481012"/>
          </a:xfrm>
        </p:spPr>
        <p:txBody>
          <a:bodyPr/>
          <a:lstStyle/>
          <a:p>
            <a:pPr eaLnBrk="1" hangingPunct="1"/>
            <a:r>
              <a:rPr lang="en-US" b="0" i="1" smtClean="0"/>
              <a:t>Diana Stefanova, Managing Site Director, Bulgaria &amp; EMEA R&amp;D</a:t>
            </a:r>
            <a:r>
              <a:rPr lang="en-US" smtClean="0"/>
              <a:t>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p:txBody>
          <a:bodyPr/>
          <a:lstStyle/>
          <a:p>
            <a:r>
              <a:rPr lang="en-US" smtClean="0"/>
              <a:t>Regional update</a:t>
            </a:r>
          </a:p>
        </p:txBody>
      </p:sp>
      <p:graphicFrame>
        <p:nvGraphicFramePr>
          <p:cNvPr id="9" name="Diagram 8"/>
          <p:cNvGraphicFramePr/>
          <p:nvPr/>
        </p:nvGraphicFramePr>
        <p:xfrm>
          <a:off x="0" y="1030515"/>
          <a:ext cx="9013371" cy="5011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VMware_template_091002</Template>
  <TotalTime>17797</TotalTime>
  <Words>1867</Words>
  <Application>Microsoft Office PowerPoint</Application>
  <PresentationFormat>On-screen Show (4:3)</PresentationFormat>
  <Paragraphs>206</Paragraphs>
  <Slides>14</Slides>
  <Notes>14</Notes>
  <HiddenSlides>0</HiddenSlides>
  <MMClips>0</MMClips>
  <ScaleCrop>false</ScaleCrop>
  <HeadingPairs>
    <vt:vector size="6" baseType="variant">
      <vt:variant>
        <vt:lpstr>Fonts Used</vt:lpstr>
      </vt:variant>
      <vt:variant>
        <vt:i4>6</vt:i4>
      </vt:variant>
      <vt:variant>
        <vt:lpstr>Design Template</vt:lpstr>
      </vt:variant>
      <vt:variant>
        <vt:i4>10</vt:i4>
      </vt:variant>
      <vt:variant>
        <vt:lpstr>Slide Titles</vt:lpstr>
      </vt:variant>
      <vt:variant>
        <vt:i4>14</vt:i4>
      </vt:variant>
    </vt:vector>
  </HeadingPairs>
  <TitlesOfParts>
    <vt:vector size="30" baseType="lpstr">
      <vt:lpstr>Arial</vt:lpstr>
      <vt:lpstr>ＭＳ Ｐゴシック</vt:lpstr>
      <vt:lpstr>Times</vt:lpstr>
      <vt:lpstr>Wingdings</vt:lpstr>
      <vt:lpstr>Gotham Ultra</vt:lpstr>
      <vt:lpstr>Arial Narrow</vt:lpstr>
      <vt:lpstr>VMware Confidential</vt:lpstr>
      <vt:lpstr>VMware Non-Confidential</vt:lpstr>
      <vt:lpstr>VMware Confidential</vt:lpstr>
      <vt:lpstr>VMware Confidential</vt:lpstr>
      <vt:lpstr>VMware Confidential</vt:lpstr>
      <vt:lpstr>VMware Confidential</vt:lpstr>
      <vt:lpstr>VMware Confidential</vt:lpstr>
      <vt:lpstr>VMware Non-Confidential</vt:lpstr>
      <vt:lpstr>VMware Non-Confidential</vt:lpstr>
      <vt:lpstr>VMware Non-Confidential</vt:lpstr>
      <vt:lpstr>VMware: An Overview</vt:lpstr>
      <vt:lpstr>VMware Overview</vt:lpstr>
      <vt:lpstr>Waves Of Change In IT</vt:lpstr>
      <vt:lpstr>Slide 4</vt:lpstr>
      <vt:lpstr>Cloud Adoption Trends</vt:lpstr>
      <vt:lpstr>The Vision</vt:lpstr>
      <vt:lpstr>In Summary: VMware’s Strategy</vt:lpstr>
      <vt:lpstr>VMware Bulgaria</vt:lpstr>
      <vt:lpstr>Regional update</vt:lpstr>
      <vt:lpstr>Site Overview </vt:lpstr>
      <vt:lpstr>First vCloud Suite</vt:lpstr>
      <vt:lpstr>First vCloud Suite</vt:lpstr>
      <vt:lpstr>Life at VMware</vt:lpstr>
      <vt:lpstr>Thank you!</vt:lpstr>
    </vt:vector>
  </TitlesOfParts>
  <Compan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VMware Corporate Overview: Your Cloud. Your Business.</dc:title>
  <dc:creator>—</dc:creator>
  <cp:lastModifiedBy>Ivan Simeonov</cp:lastModifiedBy>
  <cp:revision>677</cp:revision>
  <dcterms:created xsi:type="dcterms:W3CDTF">2009-11-14T00:22:08Z</dcterms:created>
  <dcterms:modified xsi:type="dcterms:W3CDTF">2012-10-12T05:43:59Z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0x010100A015B8BDE3DB4F4C923A9638BD74263B</vt:lpwstr>
  </property>
  <property fmtid="{D5CDD505-2E9C-101B-9397-08002B2CF9AE}" pid="3" name="Category">
    <vt:lpwstr>Messaging</vt:lpwstr>
  </property>
</Properties>
</file>