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7" r:id="rId2"/>
  </p:sldMasterIdLst>
  <p:notesMasterIdLst>
    <p:notesMasterId r:id="rId16"/>
  </p:notesMasterIdLst>
  <p:handoutMasterIdLst>
    <p:handoutMasterId r:id="rId17"/>
  </p:handoutMasterIdLst>
  <p:sldIdLst>
    <p:sldId id="256" r:id="rId3"/>
    <p:sldId id="288" r:id="rId4"/>
    <p:sldId id="289" r:id="rId5"/>
    <p:sldId id="272" r:id="rId6"/>
    <p:sldId id="284" r:id="rId7"/>
    <p:sldId id="278" r:id="rId8"/>
    <p:sldId id="281" r:id="rId9"/>
    <p:sldId id="290" r:id="rId10"/>
    <p:sldId id="291" r:id="rId11"/>
    <p:sldId id="293" r:id="rId12"/>
    <p:sldId id="260" r:id="rId13"/>
    <p:sldId id="261" r:id="rId14"/>
    <p:sldId id="296" r:id="rId15"/>
  </p:sldIdLst>
  <p:sldSz cx="9144000" cy="6858000" type="screen4x3"/>
  <p:notesSz cx="6797675" cy="9926638"/>
  <p:defaultTextStyle>
    <a:defPPr>
      <a:defRPr lang="bg-BG"/>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FF1"/>
    <a:srgbClr val="005426"/>
    <a:srgbClr val="CCFFCC"/>
    <a:srgbClr val="003A2E"/>
    <a:srgbClr val="2E4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80" autoAdjust="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2"/>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bg-BG"/>
          </a:p>
        </p:txBody>
      </p:sp>
      <p:sp>
        <p:nvSpPr>
          <p:cNvPr id="17411" name="Rectangle 3"/>
          <p:cNvSpPr>
            <a:spLocks noGrp="1" noChangeArrowheads="1"/>
          </p:cNvSpPr>
          <p:nvPr>
            <p:ph type="dt" sz="quarter" idx="1"/>
          </p:nvPr>
        </p:nvSpPr>
        <p:spPr bwMode="auto">
          <a:xfrm>
            <a:off x="3850444" y="2"/>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bg-BG"/>
          </a:p>
        </p:txBody>
      </p:sp>
      <p:sp>
        <p:nvSpPr>
          <p:cNvPr id="17412" name="Rectangle 4"/>
          <p:cNvSpPr>
            <a:spLocks noGrp="1" noChangeArrowheads="1"/>
          </p:cNvSpPr>
          <p:nvPr>
            <p:ph type="ftr" sz="quarter" idx="2"/>
          </p:nvPr>
        </p:nvSpPr>
        <p:spPr bwMode="auto">
          <a:xfrm>
            <a:off x="0" y="9428584"/>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bg-BG"/>
          </a:p>
        </p:txBody>
      </p:sp>
      <p:sp>
        <p:nvSpPr>
          <p:cNvPr id="17413" name="Rectangle 5"/>
          <p:cNvSpPr>
            <a:spLocks noGrp="1" noChangeArrowheads="1"/>
          </p:cNvSpPr>
          <p:nvPr>
            <p:ph type="sldNum" sz="quarter" idx="3"/>
          </p:nvPr>
        </p:nvSpPr>
        <p:spPr bwMode="auto">
          <a:xfrm>
            <a:off x="3850444" y="9428584"/>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A121A4E-C6CE-41A8-ADDD-8F7BAB5E177D}" type="slidenum">
              <a:rPr lang="bg-BG"/>
              <a:pPr>
                <a:defRPr/>
              </a:pPr>
              <a:t>‹#›</a:t>
            </a:fld>
            <a:endParaRPr lang="bg-BG"/>
          </a:p>
        </p:txBody>
      </p:sp>
    </p:spTree>
    <p:extLst>
      <p:ext uri="{BB962C8B-B14F-4D97-AF65-F5344CB8AC3E}">
        <p14:creationId xmlns:p14="http://schemas.microsoft.com/office/powerpoint/2010/main" val="1170861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2"/>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bg-BG"/>
          </a:p>
        </p:txBody>
      </p:sp>
      <p:sp>
        <p:nvSpPr>
          <p:cNvPr id="15363" name="Rectangle 3"/>
          <p:cNvSpPr>
            <a:spLocks noGrp="1" noChangeArrowheads="1"/>
          </p:cNvSpPr>
          <p:nvPr>
            <p:ph type="dt" idx="1"/>
          </p:nvPr>
        </p:nvSpPr>
        <p:spPr bwMode="auto">
          <a:xfrm>
            <a:off x="3850444" y="2"/>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bg-BG"/>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9768" y="4715155"/>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5366" name="Rectangle 6"/>
          <p:cNvSpPr>
            <a:spLocks noGrp="1" noChangeArrowheads="1"/>
          </p:cNvSpPr>
          <p:nvPr>
            <p:ph type="ftr" sz="quarter" idx="4"/>
          </p:nvPr>
        </p:nvSpPr>
        <p:spPr bwMode="auto">
          <a:xfrm>
            <a:off x="0" y="9428584"/>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bg-BG"/>
          </a:p>
        </p:txBody>
      </p:sp>
      <p:sp>
        <p:nvSpPr>
          <p:cNvPr id="15367" name="Rectangle 7"/>
          <p:cNvSpPr>
            <a:spLocks noGrp="1" noChangeArrowheads="1"/>
          </p:cNvSpPr>
          <p:nvPr>
            <p:ph type="sldNum" sz="quarter" idx="5"/>
          </p:nvPr>
        </p:nvSpPr>
        <p:spPr bwMode="auto">
          <a:xfrm>
            <a:off x="3850444" y="9428584"/>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3C15E57A-9977-4F6E-8386-A1C249FE5366}" type="slidenum">
              <a:rPr lang="bg-BG"/>
              <a:pPr>
                <a:defRPr/>
              </a:pPr>
              <a:t>‹#›</a:t>
            </a:fld>
            <a:endParaRPr lang="bg-BG"/>
          </a:p>
        </p:txBody>
      </p:sp>
    </p:spTree>
    <p:extLst>
      <p:ext uri="{BB962C8B-B14F-4D97-AF65-F5344CB8AC3E}">
        <p14:creationId xmlns:p14="http://schemas.microsoft.com/office/powerpoint/2010/main" val="13040645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pPr>
              <a:defRPr/>
            </a:pPr>
            <a:fld id="{3C15E57A-9977-4F6E-8386-A1C249FE5366}" type="slidenum">
              <a:rPr lang="bg-BG" smtClean="0"/>
              <a:pPr>
                <a:defRPr/>
              </a:pPr>
              <a:t>1</a:t>
            </a:fld>
            <a:endParaRPr lang="bg-B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BDEF6B-701E-4F05-84BF-1E20EAC739B2}" type="slidenum">
              <a:rPr lang="en-GB"/>
              <a:pPr/>
              <a:t>10</a:t>
            </a:fld>
            <a:endParaRPr lang="en-GB"/>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pPr>
              <a:lnSpc>
                <a:spcPct val="80000"/>
              </a:lnSpc>
            </a:pPr>
            <a:r>
              <a:rPr lang="bg-BG" dirty="0" smtClean="0"/>
              <a:t>Ефективен:</a:t>
            </a:r>
            <a:r>
              <a:rPr lang="bg-BG" baseline="0" dirty="0" smtClean="0"/>
              <a:t> риск/очаквани резултати; оптимален: макс резултати при определени разходи; балансиран:микс от високо- и ниско-рискови проекти</a:t>
            </a:r>
            <a:endParaRPr lang="bg-BG" dirty="0" smtClean="0"/>
          </a:p>
          <a:p>
            <a:pPr>
              <a:lnSpc>
                <a:spcPct val="80000"/>
              </a:lnSpc>
            </a:pPr>
            <a:r>
              <a:rPr lang="bg-BG" dirty="0" smtClean="0"/>
              <a:t>Най-голямото </a:t>
            </a:r>
            <a:r>
              <a:rPr lang="bg-BG" dirty="0"/>
              <a:t>предизвикателство пред ръководството на фирмата са разбирането и спазването на баланса. </a:t>
            </a:r>
            <a:r>
              <a:rPr lang="bg-BG" b="1" i="1" dirty="0"/>
              <a:t>Иновациите не могат да се планират, но не могат и да се оставят на случайността. Те са обект на вероятностни процеси, но и на целенасочена работа и планиране на инвестиции за увеличаване на вероятността за успех. Най-непростим грях на мениджмънта е да не може да ги съзре и оцени, когато условията са възникнали. </a:t>
            </a:r>
            <a:r>
              <a:rPr lang="bg-BG" dirty="0"/>
              <a:t>Времето е най-критичният фактор за  превръщането на идеята и възможността в комерсиален продукт. Много точна и комплексна оценка е необходима и при вземане на решение дали иновационният процес е успешен или неуспешен. Но най-голямото предизвикателство пред ръководството е опасният, мъчителният, бавният, изсмукващият ресурсите полу-успех. Докъде ще ни стигнат ресурсите? Как да получи завършен и продаваем вид резултатът от даден етап, до който те ще ни стигнат, за да можем да привлечем чужд ресурс, „продавайки” му този резултат. Как да запазим искрата, жив огъня на иновационен проект в трудни времена, когато не можеш да си позволиш да инвестираш в бъдеще след пет години, но и не можеш да се лишиш от бъдеще? Много трудно и сложно решение е кога да спрем да инвестираме в добре продаващ се, но морално остаряващ продукт, който ни носи приходи, тъй нужни за инвестиции в иновации. И кога да го заменим с друг, качествено нов, въпреки че можем да печелим добре и от стария, държейки да запазим имидж на иновативна фирма. Трудни въпроси и трудни решения, но без тях не би имало иновации!</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indent="0" algn="l" defTabSz="914400" rtl="0" eaLnBrk="1" fontAlgn="base" latinLnBrk="0" hangingPunct="1">
              <a:lnSpc>
                <a:spcPct val="100000"/>
              </a:lnSpc>
              <a:spcBef>
                <a:spcPts val="0"/>
              </a:spcBef>
              <a:spcAft>
                <a:spcPct val="0"/>
              </a:spcAft>
              <a:buClrTx/>
              <a:buSzTx/>
              <a:buFontTx/>
              <a:buNone/>
              <a:tabLst/>
              <a:defRPr/>
            </a:pPr>
            <a:r>
              <a:rPr lang="bg-BG" sz="1200" b="1" kern="1200" dirty="0" smtClean="0">
                <a:solidFill>
                  <a:schemeClr val="tx1"/>
                </a:solidFill>
                <a:latin typeface="Arial" charset="0"/>
                <a:ea typeface="+mn-ea"/>
                <a:cs typeface="+mn-cs"/>
              </a:rPr>
              <a:t>ключовият момент, когато ще настъпи сближаването между академията и бизнеса – това е моментът, в който българските предприятия започват да се обръщат с доверие към университетските лаборатории и да дават различни проекти за разработка</a:t>
            </a:r>
            <a:r>
              <a:rPr lang="bg-BG" sz="1200" kern="1200" dirty="0" smtClean="0">
                <a:solidFill>
                  <a:schemeClr val="tx1"/>
                </a:solidFill>
                <a:latin typeface="Arial" charset="0"/>
                <a:ea typeface="+mn-ea"/>
                <a:cs typeface="+mn-cs"/>
              </a:rPr>
              <a:t>. Това е ключът към по-доброто по-близко до практиката образование и към финансирането на самите институции.</a:t>
            </a:r>
          </a:p>
          <a:p>
            <a:r>
              <a:rPr lang="bg-BG" sz="1200" kern="1200" dirty="0" smtClean="0">
                <a:solidFill>
                  <a:schemeClr val="tx1"/>
                </a:solidFill>
                <a:latin typeface="Arial" charset="0"/>
                <a:ea typeface="+mn-ea"/>
                <a:cs typeface="+mn-cs"/>
              </a:rPr>
              <a:t>З</a:t>
            </a:r>
            <a:r>
              <a:rPr lang="en-US" sz="1200" kern="1200" dirty="0" smtClean="0">
                <a:solidFill>
                  <a:schemeClr val="tx1"/>
                </a:solidFill>
                <a:latin typeface="Arial" charset="0"/>
                <a:ea typeface="+mn-ea"/>
                <a:cs typeface="+mn-cs"/>
              </a:rPr>
              <a:t>а </a:t>
            </a:r>
            <a:r>
              <a:rPr lang="en-US" sz="1200" kern="1200" dirty="0" err="1" smtClean="0">
                <a:solidFill>
                  <a:schemeClr val="tx1"/>
                </a:solidFill>
                <a:latin typeface="Arial" charset="0"/>
                <a:ea typeface="+mn-ea"/>
                <a:cs typeface="+mn-cs"/>
              </a:rPr>
              <a:t>нас</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имащи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повече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десетилетие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опит</a:t>
            </a:r>
            <a:r>
              <a:rPr lang="en-US" sz="1200" kern="1200" dirty="0" smtClean="0">
                <a:solidFill>
                  <a:schemeClr val="tx1"/>
                </a:solidFill>
                <a:latin typeface="Arial" charset="0"/>
                <a:ea typeface="+mn-ea"/>
                <a:cs typeface="+mn-cs"/>
              </a:rPr>
              <a:t> с </a:t>
            </a:r>
            <a:r>
              <a:rPr lang="en-US" sz="1200" kern="1200" dirty="0" err="1" smtClean="0">
                <a:solidFill>
                  <a:schemeClr val="tx1"/>
                </a:solidFill>
                <a:latin typeface="Arial" charset="0"/>
                <a:ea typeface="+mn-ea"/>
                <a:cs typeface="+mn-cs"/>
              </a:rPr>
              <a:t>подпомагане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вузовете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ние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знаеме</a:t>
            </a:r>
            <a:r>
              <a:rPr lang="en-US" sz="1200" kern="1200" dirty="0" smtClean="0">
                <a:solidFill>
                  <a:schemeClr val="tx1"/>
                </a:solidFill>
                <a:latin typeface="Arial" charset="0"/>
                <a:ea typeface="+mn-ea"/>
                <a:cs typeface="+mn-cs"/>
              </a:rPr>
              <a:t> , </a:t>
            </a:r>
            <a:r>
              <a:rPr lang="en-US" sz="1200" kern="1200" dirty="0" err="1" smtClean="0">
                <a:solidFill>
                  <a:schemeClr val="tx1"/>
                </a:solidFill>
                <a:latin typeface="Arial" charset="0"/>
                <a:ea typeface="+mn-ea"/>
                <a:cs typeface="+mn-cs"/>
              </a:rPr>
              <a:t>че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първата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голяма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победа</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битката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модерно</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устойчиво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развиващо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образование</a:t>
            </a:r>
            <a:r>
              <a:rPr lang="en-US" sz="1200" kern="1200" dirty="0" smtClean="0">
                <a:solidFill>
                  <a:schemeClr val="tx1"/>
                </a:solidFill>
                <a:latin typeface="Arial" charset="0"/>
                <a:ea typeface="+mn-ea"/>
                <a:cs typeface="+mn-cs"/>
              </a:rPr>
              <a:t> е </a:t>
            </a:r>
            <a:r>
              <a:rPr lang="en-US" sz="1200" kern="1200" dirty="0" err="1" smtClean="0">
                <a:solidFill>
                  <a:schemeClr val="tx1"/>
                </a:solidFill>
                <a:latin typeface="Arial" charset="0"/>
                <a:ea typeface="+mn-ea"/>
                <a:cs typeface="+mn-cs"/>
              </a:rPr>
              <a:t>моментът</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който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бизнесът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започне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възлага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академията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под</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този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термин</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разбираме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ВУЗовете</a:t>
            </a:r>
            <a:r>
              <a:rPr lang="en-US" sz="1200" kern="1200" dirty="0" smtClean="0">
                <a:solidFill>
                  <a:schemeClr val="tx1"/>
                </a:solidFill>
                <a:latin typeface="Arial" charset="0"/>
                <a:ea typeface="+mn-ea"/>
                <a:cs typeface="+mn-cs"/>
              </a:rPr>
              <a:t> и БАН) </a:t>
            </a:r>
            <a:r>
              <a:rPr lang="en-US" sz="1200" kern="1200" dirty="0" err="1" smtClean="0">
                <a:solidFill>
                  <a:schemeClr val="tx1"/>
                </a:solidFill>
                <a:latin typeface="Arial" charset="0"/>
                <a:ea typeface="+mn-ea"/>
                <a:cs typeface="+mn-cs"/>
              </a:rPr>
              <a:t>задачи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проекти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Това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ще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задачи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проекти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свързани</a:t>
            </a:r>
            <a:r>
              <a:rPr lang="en-US" sz="1200" kern="1200" dirty="0" smtClean="0">
                <a:solidFill>
                  <a:schemeClr val="tx1"/>
                </a:solidFill>
                <a:latin typeface="Arial" charset="0"/>
                <a:ea typeface="+mn-ea"/>
                <a:cs typeface="+mn-cs"/>
              </a:rPr>
              <a:t> с </a:t>
            </a:r>
            <a:r>
              <a:rPr lang="en-US" sz="1200" kern="1200" dirty="0" err="1" smtClean="0">
                <a:solidFill>
                  <a:schemeClr val="tx1"/>
                </a:solidFill>
                <a:latin typeface="Arial" charset="0"/>
                <a:ea typeface="+mn-ea"/>
                <a:cs typeface="+mn-cs"/>
              </a:rPr>
              <a:t>иновативната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дейност</a:t>
            </a:r>
            <a:r>
              <a:rPr lang="en-US" sz="1200" kern="1200" dirty="0" smtClean="0">
                <a:solidFill>
                  <a:schemeClr val="tx1"/>
                </a:solidFill>
                <a:latin typeface="Arial" charset="0"/>
                <a:ea typeface="+mn-ea"/>
                <a:cs typeface="+mn-cs"/>
              </a:rPr>
              <a:t> - </a:t>
            </a:r>
            <a:r>
              <a:rPr lang="en-US" sz="1200" kern="1200" dirty="0" err="1" smtClean="0">
                <a:solidFill>
                  <a:schemeClr val="tx1"/>
                </a:solidFill>
                <a:latin typeface="Arial" charset="0"/>
                <a:ea typeface="+mn-ea"/>
                <a:cs typeface="+mn-cs"/>
              </a:rPr>
              <a:t>оптимизация</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производството</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използваните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ресурси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най-вече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нови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изделия</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технологии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Ясно</a:t>
            </a:r>
            <a:r>
              <a:rPr lang="en-US" sz="1200" kern="1200" dirty="0" smtClean="0">
                <a:solidFill>
                  <a:schemeClr val="tx1"/>
                </a:solidFill>
                <a:latin typeface="Arial" charset="0"/>
                <a:ea typeface="+mn-ea"/>
                <a:cs typeface="+mn-cs"/>
              </a:rPr>
              <a:t> е, </a:t>
            </a:r>
            <a:r>
              <a:rPr lang="en-US" sz="1200" kern="1200" dirty="0" err="1" smtClean="0">
                <a:solidFill>
                  <a:schemeClr val="tx1"/>
                </a:solidFill>
                <a:latin typeface="Arial" charset="0"/>
                <a:ea typeface="+mn-ea"/>
                <a:cs typeface="+mn-cs"/>
              </a:rPr>
              <a:t>че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това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само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ще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осигури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финансиране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това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насочено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към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към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преподаватели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екипи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които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отговарят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съвременните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изисквания</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но</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ще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подобри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качеството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образованието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обогатявайки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го</a:t>
            </a:r>
            <a:r>
              <a:rPr lang="en-US" sz="1200" kern="1200" dirty="0" smtClean="0">
                <a:solidFill>
                  <a:schemeClr val="tx1"/>
                </a:solidFill>
                <a:latin typeface="Arial" charset="0"/>
                <a:ea typeface="+mn-ea"/>
                <a:cs typeface="+mn-cs"/>
              </a:rPr>
              <a:t> с </a:t>
            </a:r>
            <a:r>
              <a:rPr lang="en-US" sz="1200" kern="1200" dirty="0" err="1" smtClean="0">
                <a:solidFill>
                  <a:schemeClr val="tx1"/>
                </a:solidFill>
                <a:latin typeface="Arial" charset="0"/>
                <a:ea typeface="+mn-ea"/>
                <a:cs typeface="+mn-cs"/>
              </a:rPr>
              <a:t>реални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задачи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които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ще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основа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дипломни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работи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дисертационни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други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научни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трудове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Каква</a:t>
            </a:r>
            <a:r>
              <a:rPr lang="en-US" sz="1200" kern="1200" dirty="0" smtClean="0">
                <a:solidFill>
                  <a:schemeClr val="tx1"/>
                </a:solidFill>
                <a:latin typeface="Arial" charset="0"/>
                <a:ea typeface="+mn-ea"/>
                <a:cs typeface="+mn-cs"/>
              </a:rPr>
              <a:t> е </a:t>
            </a:r>
            <a:r>
              <a:rPr lang="en-US" sz="1200" kern="1200" dirty="0" err="1" smtClean="0">
                <a:solidFill>
                  <a:schemeClr val="tx1"/>
                </a:solidFill>
                <a:latin typeface="Arial" charset="0"/>
                <a:ea typeface="+mn-ea"/>
                <a:cs typeface="+mn-cs"/>
              </a:rPr>
              <a:t>основната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пречка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Липса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доверие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страна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бизнеса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към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академията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преди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започнем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градим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това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доверие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към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академията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трябва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променим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отношението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манталитета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бизнеса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отношение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ползване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външни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ресурси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или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както</a:t>
            </a:r>
            <a:r>
              <a:rPr lang="en-US" sz="1200" kern="1200" dirty="0" smtClean="0">
                <a:solidFill>
                  <a:schemeClr val="tx1"/>
                </a:solidFill>
                <a:latin typeface="Arial" charset="0"/>
                <a:ea typeface="+mn-ea"/>
                <a:cs typeface="+mn-cs"/>
              </a:rPr>
              <a:t> е </a:t>
            </a:r>
            <a:r>
              <a:rPr lang="en-US" sz="1200" kern="1200" dirty="0" err="1" smtClean="0">
                <a:solidFill>
                  <a:schemeClr val="tx1"/>
                </a:solidFill>
                <a:latin typeface="Arial" charset="0"/>
                <a:ea typeface="+mn-ea"/>
                <a:cs typeface="+mn-cs"/>
              </a:rPr>
              <a:t>модерно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казва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аутсорсинг</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иновативните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процеси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тук</a:t>
            </a:r>
            <a:r>
              <a:rPr lang="en-US" sz="1200" kern="1200" dirty="0" smtClean="0">
                <a:solidFill>
                  <a:schemeClr val="tx1"/>
                </a:solidFill>
                <a:latin typeface="Arial" charset="0"/>
                <a:ea typeface="+mn-ea"/>
                <a:cs typeface="+mn-cs"/>
              </a:rPr>
              <a:t> е </a:t>
            </a:r>
            <a:r>
              <a:rPr lang="en-US" sz="1200" kern="1200" dirty="0" err="1" smtClean="0">
                <a:solidFill>
                  <a:schemeClr val="tx1"/>
                </a:solidFill>
                <a:latin typeface="Arial" charset="0"/>
                <a:ea typeface="+mn-ea"/>
                <a:cs typeface="+mn-cs"/>
              </a:rPr>
              <a:t>първата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голяма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цел</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Лабораторията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за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подпомагане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иновативните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процеси</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индустрията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която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ние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създадохме</a:t>
            </a:r>
            <a:r>
              <a:rPr lang="en-US" sz="1200" kern="1200" dirty="0" smtClean="0">
                <a:solidFill>
                  <a:schemeClr val="tx1"/>
                </a:solidFill>
                <a:latin typeface="Arial" charset="0"/>
                <a:ea typeface="+mn-ea"/>
                <a:cs typeface="+mn-cs"/>
              </a:rPr>
              <a:t> с </a:t>
            </a:r>
            <a:r>
              <a:rPr lang="en-US" sz="1200" kern="1200" dirty="0" err="1" smtClean="0">
                <a:solidFill>
                  <a:schemeClr val="tx1"/>
                </a:solidFill>
                <a:latin typeface="Arial" charset="0"/>
                <a:ea typeface="+mn-ea"/>
                <a:cs typeface="+mn-cs"/>
              </a:rPr>
              <a:t>цел</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създадем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добра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практика</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българските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индустриални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предприятия</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използване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външни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ресурси</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иновативните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дейности</a:t>
            </a:r>
            <a:r>
              <a:rPr lang="en-US" sz="1200"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Следващата</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голяма</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цел</a:t>
            </a:r>
            <a:r>
              <a:rPr lang="en-US" sz="1200" b="1" kern="1200" dirty="0" smtClean="0">
                <a:solidFill>
                  <a:schemeClr val="tx1"/>
                </a:solidFill>
                <a:latin typeface="Arial" charset="0"/>
                <a:ea typeface="+mn-ea"/>
                <a:cs typeface="+mn-cs"/>
              </a:rPr>
              <a:t> – </a:t>
            </a:r>
            <a:r>
              <a:rPr lang="en-US" sz="1200" b="1" kern="1200" dirty="0" err="1" smtClean="0">
                <a:solidFill>
                  <a:schemeClr val="tx1"/>
                </a:solidFill>
                <a:latin typeface="Arial" charset="0"/>
                <a:ea typeface="+mn-ea"/>
                <a:cs typeface="+mn-cs"/>
              </a:rPr>
              <a:t>да</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трансферираме</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този</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модел</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към</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академичните</a:t>
            </a:r>
            <a:r>
              <a:rPr lang="en-US" sz="1200" b="1" kern="1200" dirty="0" smtClean="0">
                <a:solidFill>
                  <a:schemeClr val="tx1"/>
                </a:solidFill>
                <a:latin typeface="Arial" charset="0"/>
                <a:ea typeface="+mn-ea"/>
                <a:cs typeface="+mn-cs"/>
              </a:rPr>
              <a:t> </a:t>
            </a:r>
            <a:r>
              <a:rPr lang="en-US" sz="1200" b="1" kern="1200" dirty="0" err="1" smtClean="0">
                <a:solidFill>
                  <a:schemeClr val="tx1"/>
                </a:solidFill>
                <a:latin typeface="Arial" charset="0"/>
                <a:ea typeface="+mn-ea"/>
                <a:cs typeface="+mn-cs"/>
              </a:rPr>
              <a:t>звена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където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освен</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технологиите</a:t>
            </a:r>
            <a:r>
              <a:rPr lang="en-US" sz="1200" kern="1200" dirty="0" smtClean="0">
                <a:solidFill>
                  <a:schemeClr val="tx1"/>
                </a:solidFill>
                <a:latin typeface="Arial" charset="0"/>
                <a:ea typeface="+mn-ea"/>
                <a:cs typeface="+mn-cs"/>
              </a:rPr>
              <a:t> , </a:t>
            </a:r>
            <a:r>
              <a:rPr lang="en-US" sz="1200" kern="1200" dirty="0" err="1" smtClean="0">
                <a:solidFill>
                  <a:schemeClr val="tx1"/>
                </a:solidFill>
                <a:latin typeface="Arial" charset="0"/>
                <a:ea typeface="+mn-ea"/>
                <a:cs typeface="+mn-cs"/>
              </a:rPr>
              <a:t>използвани</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Лабораторията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бизнесът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ще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използва</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наличния</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научен</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потенциал</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Много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смели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идеи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амбициозни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цели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много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по-скоро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отколкото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сме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очаквали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Русенският</a:t>
            </a:r>
            <a:r>
              <a:rPr lang="en-US" sz="1200" kern="1200" dirty="0" smtClean="0">
                <a:solidFill>
                  <a:schemeClr val="tx1"/>
                </a:solidFill>
                <a:latin typeface="Arial" charset="0"/>
                <a:ea typeface="+mn-ea"/>
                <a:cs typeface="+mn-cs"/>
              </a:rPr>
              <a:t> ТУ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окомплектова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със</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същите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технологии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софтуер</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машини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макар</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от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по-нисък</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клас</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Концепцията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ни</a:t>
            </a:r>
            <a:r>
              <a:rPr lang="en-US" sz="1200" kern="1200" dirty="0" smtClean="0">
                <a:solidFill>
                  <a:schemeClr val="tx1"/>
                </a:solidFill>
                <a:latin typeface="Arial" charset="0"/>
                <a:ea typeface="+mn-ea"/>
                <a:cs typeface="+mn-cs"/>
              </a:rPr>
              <a:t> е </a:t>
            </a:r>
            <a:r>
              <a:rPr lang="en-US" sz="1200" kern="1200" dirty="0" err="1" smtClean="0">
                <a:solidFill>
                  <a:schemeClr val="tx1"/>
                </a:solidFill>
                <a:latin typeface="Arial" charset="0"/>
                <a:ea typeface="+mn-ea"/>
                <a:cs typeface="+mn-cs"/>
              </a:rPr>
              <a:t>правилна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вървим</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верния</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път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по-бързо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плановете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ни</a:t>
            </a:r>
            <a:r>
              <a:rPr lang="en-US" sz="1200" kern="1200" dirty="0" smtClean="0">
                <a:solidFill>
                  <a:schemeClr val="tx1"/>
                </a:solidFill>
                <a:latin typeface="Arial" charset="0"/>
                <a:ea typeface="+mn-ea"/>
                <a:cs typeface="+mn-cs"/>
              </a:rPr>
              <a:t>.  </a:t>
            </a:r>
            <a:endParaRPr lang="bg-BG" sz="1200" kern="1200" dirty="0" smtClean="0">
              <a:solidFill>
                <a:schemeClr val="tx1"/>
              </a:solidFill>
              <a:latin typeface="Arial" charset="0"/>
              <a:ea typeface="+mn-ea"/>
              <a:cs typeface="+mn-cs"/>
            </a:endParaRPr>
          </a:p>
          <a:p>
            <a:r>
              <a:rPr lang="bg-BG" sz="1200" kern="1200" dirty="0" smtClean="0">
                <a:solidFill>
                  <a:schemeClr val="tx1"/>
                </a:solidFill>
                <a:effectLst/>
                <a:latin typeface="Arial" charset="0"/>
                <a:ea typeface="+mn-ea"/>
                <a:cs typeface="+mn-cs"/>
              </a:rPr>
              <a:t>Колкото до бизнеса, защото ние трябва да се обърнем и към нас самите, разбира се, единият от големите глобални проблеми, който аз виждам, това е манталитетът. Всъщност големият проблем на прехода това е да преборим манталитета на хората. И това, разбира се, е и най-трудната задача. Когато анализирахме какъв е проблемът, пред нас се откри, че основният проблем е, първо, манталитетът на българския предприемач. Много от българските предприемачи са стартирали, започвайки с интелектуална собственост или някаква друга собственост от държавата, взети по един или друг начин, масова приватизация и т.н., но тъй или иначе, те имат един огромен страх от това да аутсорстват част от иновативния процес навън, да не им откраднат идеята, да не би да ги излъжат, да не би това да не стане качествено и т.н. Този пък проблем с манталитета налага едни ограничения в най-важната борба – борбата с времето от идеята, от концепцията до пазара.  </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Работейки върху проблема за аутсорсинга на части от иновативния процес от българските предприятия, ние поехме риска и преди четири години създадохме една лаборатория за ускоряване и подпомагане на иновативните процеси в индустрията. Екипирахме тази лаборатория с уникална техника, която беше уникална за Балканския полуостров, сега изнесохме подобна и за Румъния, така че вече има на две места. Окомплектовахме с услуги на висококвалифицирани специалисти, които не всяка фирма може да си позволи и няма смисъл да ги има на разположение през целия процес, защото не може да ги оползотвори и натовари през цялата година. За наша радост тази лаборатория вече има трицифрен брой клиенти, които идват с най-различни задачи, започвайки примерно от Фикосота с някаква бутилка, искат да видят колко милилитра точно ще събира, дали е достатъчно ергономична за някакъв шампоан, дали ще се завива капачката, отработена от поточната линия, дали няма да се смачка етикетът и т.н. до съвсем различни други, примерно „Карат С-1”, едно от наградените в миналогодишните издания на мероприятието на форума „Иновативни предприятия”, произвеждат му се капаците, слагат една машина за бързо прототипиране, слага се вътре електрониката, заминава на изложение, печели веднага поръчки. </a:t>
            </a:r>
            <a:endParaRPr lang="en-US" sz="1200" kern="1200" dirty="0" smtClean="0">
              <a:solidFill>
                <a:schemeClr val="tx1"/>
              </a:solidFill>
              <a:effectLst/>
              <a:latin typeface="Arial" charset="0"/>
              <a:ea typeface="+mn-ea"/>
              <a:cs typeface="+mn-cs"/>
            </a:endParaRPr>
          </a:p>
          <a:p>
            <a:endParaRPr lang="bg-BG"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b="1" kern="1200" dirty="0" smtClean="0">
                <a:solidFill>
                  <a:schemeClr val="tx1"/>
                </a:solidFill>
                <a:latin typeface="Arial" charset="0"/>
                <a:ea typeface="+mn-ea"/>
                <a:cs typeface="+mn-cs"/>
              </a:rPr>
              <a:t>пазара на познание</a:t>
            </a:r>
            <a:r>
              <a:rPr lang="bg-BG" sz="1200" kern="1200" dirty="0" smtClean="0">
                <a:solidFill>
                  <a:schemeClr val="tx1"/>
                </a:solidFill>
                <a:latin typeface="Arial" charset="0"/>
                <a:ea typeface="+mn-ea"/>
                <a:cs typeface="+mn-cs"/>
              </a:rPr>
              <a:t>. Всъщност България е малък, неразвит пазар, той е неразвит и от икономическа гледна точка, няма финансово големи играчи. От тази гледна точка, изключително трудно е иновациите в България да бъдат изтласкани от идеята до пазара от една фирма. Пазар на познанието означава </a:t>
            </a:r>
            <a:r>
              <a:rPr lang="bg-BG" sz="1200" b="1" kern="1200" dirty="0" smtClean="0">
                <a:solidFill>
                  <a:schemeClr val="tx1"/>
                </a:solidFill>
                <a:latin typeface="Arial" charset="0"/>
                <a:ea typeface="+mn-ea"/>
                <a:cs typeface="+mn-cs"/>
              </a:rPr>
              <a:t>наличие на среда за покупко-продажба на завършени и пакетирани продукти от междинните фази на иновационния процес – идеи, технически решения, патенти, прототипи, проектна документацип и т.н.</a:t>
            </a:r>
            <a:endParaRPr lang="bg-BG" sz="1200" b="1"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bg-BG" sz="1200" kern="120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3C15E57A-9977-4F6E-8386-A1C249FE5366}" type="slidenum">
              <a:rPr lang="bg-BG" smtClean="0"/>
              <a:pPr>
                <a:defRPr/>
              </a:pPr>
              <a:t>11</a:t>
            </a:fld>
            <a:endParaRPr 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Излезе и водещата инициатива на Европейската комисия „Съюз за иновации“. Това, което си заслужава да бъде отбелязано е, че се изтъква на преден план един критерий – брой и ръст на средните и малки предприятия, които се занимават с иновативна дейност.</a:t>
            </a:r>
            <a:endParaRPr lang="bg-BG"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latin typeface="Arial" charset="0"/>
                <a:ea typeface="+mn-ea"/>
                <a:cs typeface="+mn-cs"/>
              </a:rPr>
              <a:t>Направи се първа фаза в </a:t>
            </a:r>
            <a:r>
              <a:rPr lang="bg-BG" sz="1200" b="1" kern="1200" dirty="0" smtClean="0">
                <a:solidFill>
                  <a:schemeClr val="tx1"/>
                </a:solidFill>
                <a:latin typeface="Arial" charset="0"/>
                <a:ea typeface="+mn-ea"/>
                <a:cs typeface="+mn-cs"/>
              </a:rPr>
              <a:t>определяне на приоритетните сектори</a:t>
            </a:r>
            <a:r>
              <a:rPr lang="bg-BG" sz="1200" kern="1200" dirty="0" smtClean="0">
                <a:solidFill>
                  <a:schemeClr val="tx1"/>
                </a:solidFill>
                <a:latin typeface="Arial" charset="0"/>
                <a:ea typeface="+mn-ea"/>
                <a:cs typeface="+mn-cs"/>
              </a:rPr>
              <a:t>, като </a:t>
            </a:r>
            <a:r>
              <a:rPr lang="bg-BG" sz="1200" b="1" kern="1200" dirty="0" smtClean="0">
                <a:solidFill>
                  <a:schemeClr val="tx1"/>
                </a:solidFill>
                <a:latin typeface="Arial" charset="0"/>
                <a:ea typeface="+mn-ea"/>
                <a:cs typeface="+mn-cs"/>
              </a:rPr>
              <a:t>основен критерий</a:t>
            </a:r>
            <a:r>
              <a:rPr lang="bg-BG" sz="1200" kern="1200" dirty="0" smtClean="0">
                <a:solidFill>
                  <a:schemeClr val="tx1"/>
                </a:solidFill>
                <a:latin typeface="Arial" charset="0"/>
                <a:ea typeface="+mn-ea"/>
                <a:cs typeface="+mn-cs"/>
              </a:rPr>
              <a:t> в анализите, в разговорите, в изказванията беше </a:t>
            </a:r>
            <a:r>
              <a:rPr lang="bg-BG" sz="1200" b="1" kern="1200" dirty="0" smtClean="0">
                <a:solidFill>
                  <a:schemeClr val="tx1"/>
                </a:solidFill>
                <a:latin typeface="Arial" charset="0"/>
                <a:ea typeface="+mn-ea"/>
                <a:cs typeface="+mn-cs"/>
              </a:rPr>
              <a:t>добавената стойност</a:t>
            </a:r>
            <a:r>
              <a:rPr lang="bg-BG" sz="1200" kern="1200" dirty="0" smtClean="0">
                <a:solidFill>
                  <a:schemeClr val="tx1"/>
                </a:solidFill>
                <a:latin typeface="Arial" charset="0"/>
                <a:ea typeface="+mn-ea"/>
                <a:cs typeface="+mn-cs"/>
              </a:rPr>
              <a:t>. </a:t>
            </a:r>
          </a:p>
          <a:p>
            <a:r>
              <a:rPr lang="bg-BG" sz="1200" kern="1200" dirty="0" smtClean="0">
                <a:solidFill>
                  <a:schemeClr val="tx1"/>
                </a:solidFill>
                <a:latin typeface="Arial" charset="0"/>
                <a:ea typeface="+mn-ea"/>
                <a:cs typeface="+mn-cs"/>
              </a:rPr>
              <a:t>Какви са очакваните следващи стъпки: Първото нещо – очакваме по-фокусирано определяне на приоритетните сектори, или т. нар. </a:t>
            </a:r>
            <a:r>
              <a:rPr lang="bg-BG" sz="1200" b="1" kern="1200" dirty="0" smtClean="0">
                <a:solidFill>
                  <a:schemeClr val="tx1"/>
                </a:solidFill>
                <a:latin typeface="Arial" charset="0"/>
                <a:ea typeface="+mn-ea"/>
                <a:cs typeface="+mn-cs"/>
              </a:rPr>
              <a:t>интелигентно специализиране</a:t>
            </a:r>
            <a:r>
              <a:rPr lang="bg-BG" sz="1200" kern="1200" dirty="0" smtClean="0">
                <a:solidFill>
                  <a:schemeClr val="tx1"/>
                </a:solidFill>
                <a:latin typeface="Arial" charset="0"/>
                <a:ea typeface="+mn-ea"/>
                <a:cs typeface="+mn-cs"/>
              </a:rPr>
              <a:t>. Бяха споменати разпространените от МИЕТ 13 приоритетни сектора, премиерът добави още 2, и доколкото разбирам това са сектори, които имат възможност и потенциал да се развиват, особено с помощта на чужди инвеститори. Очакваме те да бъдат сведени до 5 приоритета - с модерни математически средства за моделиране и симулации, така че да преминем от „какво би могло да се развие” към „какво с нашия капацитет в България можем да развиваме като приоритет, къде да се специализираме”. може да не са информационните технологии, но ако ние знаем, че, примерно, туризмът ще бъде водещ приоритет – добре, ние ще създаваме софтуер за хотели, за управление на хотелска дейност и макар като втородивизионен, обслужващ сектор ще имаме по-голям фокус и ще можем по-разумно да инвестираме ограничените ресурси. </a:t>
            </a:r>
            <a:r>
              <a:rPr lang="bg-BG" dirty="0" smtClean="0"/>
              <a:t>Определяне и приемане на стратегия: </a:t>
            </a:r>
            <a:r>
              <a:rPr lang="ru-RU" sz="1200" dirty="0" smtClean="0"/>
              <a:t>определяне приоритетите за развитие с участие на представители на науката (в кои области имаме съхранен потенциал, налични школи и достижения) и бизнеса (възможности и реални планове за инвестициии и развитие). Да се оценят мултиплциращия ефект, необходимите ресурси и време, пазарния и експортен потенциал на всяка алтернатива</a:t>
            </a:r>
            <a:endParaRPr lang="bg-BG" sz="1200" kern="1200" dirty="0" smtClean="0">
              <a:solidFill>
                <a:schemeClr val="tx1"/>
              </a:solidFill>
              <a:latin typeface="Arial" charset="0"/>
              <a:ea typeface="+mn-ea"/>
              <a:cs typeface="+mn-cs"/>
            </a:endParaRPr>
          </a:p>
          <a:p>
            <a:r>
              <a:rPr lang="bg-BG" sz="1200" kern="1200" dirty="0" smtClean="0">
                <a:solidFill>
                  <a:schemeClr val="tx1"/>
                </a:solidFill>
                <a:latin typeface="Arial" charset="0"/>
                <a:ea typeface="+mn-ea"/>
                <a:cs typeface="+mn-cs"/>
              </a:rPr>
              <a:t>Третата стъпка ще е постигане на консенсус и приемане на 3-4 приоритетни сектора от обществото и това трябва да са приоритетни сектори за 10 години напред. Тук водещата роля трябва да е на неправителствените организации. Само те могат да постигнат консенсус, да изчистят партийната окраска и да управляват този процес, включително с отчитането на прогреса в един такъв дългосрочен 10-годишен период. И това трябва да стане днес.</a:t>
            </a: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latin typeface="Arial" charset="0"/>
                <a:ea typeface="+mn-ea"/>
                <a:cs typeface="+mn-cs"/>
              </a:rPr>
              <a:t>Много хубаво би било да имаме научен</a:t>
            </a:r>
            <a:r>
              <a:rPr lang="bg-BG" sz="1200" kern="1200" baseline="0" dirty="0" smtClean="0">
                <a:solidFill>
                  <a:schemeClr val="tx1"/>
                </a:solidFill>
                <a:latin typeface="Arial" charset="0"/>
                <a:ea typeface="+mn-ea"/>
                <a:cs typeface="+mn-cs"/>
              </a:rPr>
              <a:t> капацитет във всяка област, но не можем да си го позволим. </a:t>
            </a:r>
            <a:r>
              <a:rPr lang="bg-BG" sz="1200" b="1" kern="1200" dirty="0" smtClean="0">
                <a:solidFill>
                  <a:schemeClr val="tx1"/>
                </a:solidFill>
                <a:latin typeface="Arial" charset="0"/>
                <a:ea typeface="+mn-ea"/>
                <a:cs typeface="+mn-cs"/>
              </a:rPr>
              <a:t>Можем и трябва да се облягаме и на капацитета на партньорите ни в общия европейски дом. </a:t>
            </a:r>
            <a:r>
              <a:rPr lang="bg-BG" sz="1200" kern="1200" dirty="0" smtClean="0">
                <a:solidFill>
                  <a:schemeClr val="tx1"/>
                </a:solidFill>
                <a:effectLst/>
                <a:latin typeface="Arial" charset="0"/>
                <a:ea typeface="+mn-ea"/>
                <a:cs typeface="+mn-cs"/>
              </a:rPr>
              <a:t>В днешно време, когато България е равноправен член на Европейския съюз, не е задължително една страна да има научен потенциал във всяка една област. Да, желателно е, много хубаво е, най-добре е да имаме всичко, но за съжаление не можем. Така че дори и когато се появи някакъв въпрос, в който България няма научен капацитет, ще може да се разчита на научния капацитет на нашите партньори, на другите страни в съюза. Не е необходимо да налагаме нормата трябва да имаме във всяка една научна област отделен институт или капацитет. </a:t>
            </a:r>
          </a:p>
          <a:p>
            <a:endParaRPr lang="bg-BG" sz="1200" b="1" kern="1200" dirty="0" smtClean="0">
              <a:solidFill>
                <a:schemeClr val="tx1"/>
              </a:solidFill>
              <a:latin typeface="Arial" charset="0"/>
              <a:ea typeface="+mn-ea"/>
              <a:cs typeface="+mn-cs"/>
            </a:endParaRPr>
          </a:p>
          <a:p>
            <a:r>
              <a:rPr lang="bg-BG" sz="1200" kern="1200" dirty="0" smtClean="0">
                <a:solidFill>
                  <a:schemeClr val="tx1"/>
                </a:solidFill>
                <a:latin typeface="Arial" charset="0"/>
                <a:ea typeface="+mn-ea"/>
                <a:cs typeface="+mn-cs"/>
              </a:rPr>
              <a:t>Каквото и да се планира, ще се изискват обучени кадри, а те не се създават за 1 година. Изискват се сериозни инвестиции. От друга страна, в образованието ние забелязваме един намаляващ интерес в електротехниката и математиката. Скоро проведохме университетски ден в ТУ София и там водещи, утвърдени преподаватели с практически опит споделиха, че имат 2 пъти по-малко студенти.</a:t>
            </a:r>
          </a:p>
          <a:p>
            <a:r>
              <a:rPr lang="bg-BG" sz="1200" kern="1200" dirty="0" smtClean="0">
                <a:solidFill>
                  <a:schemeClr val="tx1"/>
                </a:solidFill>
                <a:latin typeface="Arial" charset="0"/>
                <a:ea typeface="+mn-ea"/>
                <a:cs typeface="+mn-cs"/>
              </a:rPr>
              <a:t>Ние трябва да се стремим малко по-интегрирано да погледнем на процеса на обучение - какво ще се дефинира като приоритети, какви школи имаме, какви традиции имаме, които не са загубени, къде бизнесът е постигнал ниво, което да бъде фундамент за развитие. Оттам да дефинираме какво образование е необходимо. Тъй или иначе, самият факт, че се намалява броят на учениците и кандидат-студентите за техническите специалности и математика, подсказва, че ние трябва да направим нещо в тази област.</a:t>
            </a:r>
          </a:p>
          <a:p>
            <a:r>
              <a:rPr lang="bg-BG" sz="1200" kern="1200" dirty="0" smtClean="0">
                <a:solidFill>
                  <a:schemeClr val="tx1"/>
                </a:solidFill>
                <a:latin typeface="Arial" charset="0"/>
                <a:ea typeface="+mn-ea"/>
                <a:cs typeface="+mn-cs"/>
              </a:rPr>
              <a:t>Трябва да се започне още от първи клас със закупуване от страна на държавата на набори за роботика.</a:t>
            </a: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latin typeface="Arial" charset="0"/>
                <a:ea typeface="+mn-ea"/>
                <a:cs typeface="+mn-cs"/>
              </a:rPr>
              <a:t>Самите висши училища трябва да разберат, че трябва да правим </a:t>
            </a:r>
            <a:r>
              <a:rPr lang="bg-BG" sz="1200" b="1" kern="1200" dirty="0" smtClean="0">
                <a:solidFill>
                  <a:schemeClr val="tx1"/>
                </a:solidFill>
                <a:latin typeface="Arial" charset="0"/>
                <a:ea typeface="+mn-ea"/>
                <a:cs typeface="+mn-cs"/>
              </a:rPr>
              <a:t>маркетинг и реклама на нашите специалности</a:t>
            </a:r>
            <a:r>
              <a:rPr lang="bg-BG" sz="1200" kern="1200" dirty="0" smtClean="0">
                <a:solidFill>
                  <a:schemeClr val="tx1"/>
                </a:solidFill>
                <a:latin typeface="Arial" charset="0"/>
                <a:ea typeface="+mn-ea"/>
                <a:cs typeface="+mn-cs"/>
              </a:rPr>
              <a:t>. Трябва да има отворени дни на специалността, посещение в университетите, посещения във фирмите, за да може да се привлече вниманието на кандидат-студентите.</a:t>
            </a:r>
          </a:p>
          <a:p>
            <a:r>
              <a:rPr lang="bg-BG" sz="1200" kern="1200" dirty="0" smtClean="0">
                <a:solidFill>
                  <a:schemeClr val="tx1"/>
                </a:solidFill>
                <a:latin typeface="Arial" charset="0"/>
                <a:ea typeface="+mn-ea"/>
                <a:cs typeface="+mn-cs"/>
              </a:rPr>
              <a:t>съвместни, законът да не пречи,  а насърчава </a:t>
            </a:r>
            <a:r>
              <a:rPr lang="bg-BG" sz="1200" b="1" kern="1200" dirty="0" smtClean="0">
                <a:solidFill>
                  <a:schemeClr val="tx1"/>
                </a:solidFill>
                <a:latin typeface="Arial" charset="0"/>
                <a:ea typeface="+mn-ea"/>
                <a:cs typeface="+mn-cs"/>
              </a:rPr>
              <a:t>междудисциплинарни програми на няколко висши училища, остава в тях да се включат и частни учебни центрове,</a:t>
            </a:r>
            <a:r>
              <a:rPr lang="bg-BG" sz="1200" kern="1200" dirty="0" smtClean="0">
                <a:solidFill>
                  <a:schemeClr val="tx1"/>
                </a:solidFill>
                <a:latin typeface="Arial" charset="0"/>
                <a:ea typeface="+mn-ea"/>
                <a:cs typeface="+mn-cs"/>
              </a:rPr>
              <a:t> за да може да се отговори навреме на възникващите нужди на индустрията. Като</a:t>
            </a:r>
            <a:r>
              <a:rPr lang="bg-BG" sz="1200" kern="1200" baseline="0" dirty="0" smtClean="0">
                <a:solidFill>
                  <a:schemeClr val="tx1"/>
                </a:solidFill>
                <a:latin typeface="Arial" charset="0"/>
                <a:ea typeface="+mn-ea"/>
                <a:cs typeface="+mn-cs"/>
              </a:rPr>
              <a:t> се покрият и нуждите от </a:t>
            </a:r>
            <a:r>
              <a:rPr lang="bg-BG" sz="1200" b="1" kern="1200" baseline="0" dirty="0" smtClean="0">
                <a:solidFill>
                  <a:schemeClr val="tx1"/>
                </a:solidFill>
                <a:latin typeface="Arial" charset="0"/>
                <a:ea typeface="+mn-ea"/>
                <a:cs typeface="+mn-cs"/>
              </a:rPr>
              <a:t>професионално пре-ориентиране</a:t>
            </a:r>
            <a:r>
              <a:rPr lang="bg-BG" sz="1200" kern="1200" baseline="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Ако се научат университетите и учебните центрове да работят заедно, да правят общи специалности, ако привлекат частните учебни центрове, които са сертифицирани от водещите световни компании, нещата ще се подобрят.</a:t>
            </a:r>
          </a:p>
          <a:p>
            <a:r>
              <a:rPr lang="bg-BG" sz="1200" kern="1200" dirty="0" smtClean="0">
                <a:solidFill>
                  <a:schemeClr val="tx1"/>
                </a:solidFill>
                <a:latin typeface="Arial" charset="0"/>
                <a:ea typeface="+mn-ea"/>
                <a:cs typeface="+mn-cs"/>
              </a:rPr>
              <a:t>Създ</a:t>
            </a:r>
            <a:r>
              <a:rPr lang="en-US" sz="1200" kern="1200" dirty="0" smtClean="0">
                <a:solidFill>
                  <a:schemeClr val="tx1"/>
                </a:solidFill>
                <a:latin typeface="Arial" charset="0"/>
                <a:ea typeface="+mn-ea"/>
                <a:cs typeface="+mn-cs"/>
              </a:rPr>
              <a:t>a</a:t>
            </a:r>
            <a:r>
              <a:rPr lang="bg-BG" sz="1200" kern="1200" dirty="0" smtClean="0">
                <a:solidFill>
                  <a:schemeClr val="tx1"/>
                </a:solidFill>
                <a:latin typeface="Arial" charset="0"/>
                <a:ea typeface="+mn-ea"/>
                <a:cs typeface="+mn-cs"/>
              </a:rPr>
              <a:t>ване на съвместен колеж за двугодишна специализация по ИТ.</a:t>
            </a:r>
          </a:p>
          <a:p>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стимулира</a:t>
            </a:r>
            <a:r>
              <a:rPr lang="en-US" sz="1200" kern="1200" dirty="0" smtClean="0">
                <a:solidFill>
                  <a:schemeClr val="tx1"/>
                </a:solidFill>
                <a:latin typeface="Arial" charset="0"/>
                <a:ea typeface="+mn-ea"/>
                <a:cs typeface="+mn-cs"/>
              </a:rPr>
              <a:t> (а </a:t>
            </a:r>
            <a:r>
              <a:rPr lang="en-US" sz="1200" kern="1200" dirty="0" err="1" smtClean="0">
                <a:solidFill>
                  <a:schemeClr val="tx1"/>
                </a:solidFill>
                <a:latin typeface="Arial" charset="0"/>
                <a:ea typeface="+mn-ea"/>
                <a:cs typeface="+mn-cs"/>
              </a:rPr>
              <a:t>не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пречи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създаването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професионални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колежи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които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предлагат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практически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ориентирани</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кратки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програми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които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динамично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отговарят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нуждите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икономиката</a:t>
            </a:r>
            <a:r>
              <a:rPr lang="en-US" sz="1200" kern="1200" dirty="0" smtClean="0">
                <a:solidFill>
                  <a:schemeClr val="tx1"/>
                </a:solidFill>
                <a:latin typeface="Arial" charset="0"/>
                <a:ea typeface="+mn-ea"/>
                <a:cs typeface="+mn-cs"/>
              </a:rPr>
              <a:t>.</a:t>
            </a:r>
            <a:endParaRPr lang="bg-BG" sz="1200" kern="1200" dirty="0" smtClean="0">
              <a:solidFill>
                <a:schemeClr val="tx1"/>
              </a:solidFill>
              <a:latin typeface="Arial" charset="0"/>
              <a:ea typeface="+mn-ea"/>
              <a:cs typeface="+mn-cs"/>
            </a:endParaRPr>
          </a:p>
          <a:p>
            <a:r>
              <a:rPr lang="en-US" sz="1200" kern="1200" dirty="0" err="1" smtClean="0">
                <a:solidFill>
                  <a:schemeClr val="tx1"/>
                </a:solidFill>
                <a:latin typeface="Arial" charset="0"/>
                <a:ea typeface="+mn-ea"/>
                <a:cs typeface="+mn-cs"/>
              </a:rPr>
              <a:t>Би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било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полезно</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създаде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възможност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сертифицираните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от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водещите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международни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корпорации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лектори</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частните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учебни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центрове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кандидатстват</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получават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статут</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хабилитирани</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преподаватели</a:t>
            </a:r>
            <a:r>
              <a:rPr lang="en-US" sz="1200" kern="1200" dirty="0" smtClean="0">
                <a:solidFill>
                  <a:schemeClr val="tx1"/>
                </a:solidFill>
                <a:latin typeface="Arial" charset="0"/>
                <a:ea typeface="+mn-ea"/>
                <a:cs typeface="+mn-cs"/>
              </a:rPr>
              <a:t>, а </a:t>
            </a:r>
            <a:r>
              <a:rPr lang="en-US" sz="1200" kern="1200" dirty="0" err="1" smtClean="0">
                <a:solidFill>
                  <a:schemeClr val="tx1"/>
                </a:solidFill>
                <a:latin typeface="Arial" charset="0"/>
                <a:ea typeface="+mn-ea"/>
                <a:cs typeface="+mn-cs"/>
              </a:rPr>
              <a:t>сертифицираните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центрове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да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се</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акредитират</a:t>
            </a:r>
            <a:r>
              <a:rPr lang="en-US" sz="1200" kern="1200" dirty="0" smtClean="0">
                <a:solidFill>
                  <a:schemeClr val="tx1"/>
                </a:solidFill>
                <a:latin typeface="Arial" charset="0"/>
                <a:ea typeface="+mn-ea"/>
                <a:cs typeface="+mn-cs"/>
              </a:rPr>
              <a:t> и </a:t>
            </a:r>
            <a:r>
              <a:rPr lang="en-US" sz="1200" kern="1200" dirty="0" err="1" smtClean="0">
                <a:solidFill>
                  <a:schemeClr val="tx1"/>
                </a:solidFill>
                <a:latin typeface="Arial" charset="0"/>
                <a:ea typeface="+mn-ea"/>
                <a:cs typeface="+mn-cs"/>
              </a:rPr>
              <a:t>интегрират</a:t>
            </a:r>
            <a:r>
              <a:rPr lang="en-US" sz="1200" kern="1200" dirty="0" smtClean="0">
                <a:solidFill>
                  <a:schemeClr val="tx1"/>
                </a:solidFill>
                <a:latin typeface="Arial" charset="0"/>
                <a:ea typeface="+mn-ea"/>
                <a:cs typeface="+mn-cs"/>
              </a:rPr>
              <a:t> в </a:t>
            </a:r>
            <a:r>
              <a:rPr lang="en-US" sz="1200" kern="1200" dirty="0" err="1" smtClean="0">
                <a:solidFill>
                  <a:schemeClr val="tx1"/>
                </a:solidFill>
                <a:latin typeface="Arial" charset="0"/>
                <a:ea typeface="+mn-ea"/>
                <a:cs typeface="+mn-cs"/>
              </a:rPr>
              <a:t>образователната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система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на</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страната</a:t>
            </a:r>
            <a:r>
              <a:rPr lang="en-US" sz="1200" kern="1200" dirty="0" smtClean="0">
                <a:solidFill>
                  <a:schemeClr val="tx1"/>
                </a:solidFill>
                <a:latin typeface="Arial" charset="0"/>
                <a:ea typeface="+mn-ea"/>
                <a:cs typeface="+mn-cs"/>
              </a:rPr>
              <a:t>.</a:t>
            </a:r>
            <a:endParaRPr lang="bg-BG" sz="1200" kern="1200" dirty="0" smtClean="0">
              <a:solidFill>
                <a:schemeClr val="tx1"/>
              </a:solidFill>
              <a:latin typeface="Arial" charset="0"/>
              <a:ea typeface="+mn-ea"/>
              <a:cs typeface="+mn-cs"/>
            </a:endParaRPr>
          </a:p>
          <a:p>
            <a:r>
              <a:rPr lang="bg-BG" sz="1200" kern="1200" dirty="0" smtClean="0">
                <a:solidFill>
                  <a:schemeClr val="tx1"/>
                </a:solidFill>
                <a:latin typeface="Arial" charset="0"/>
                <a:ea typeface="+mn-ea"/>
                <a:cs typeface="+mn-cs"/>
              </a:rPr>
              <a:t>Скоро проведохме университетски ден в Технически университет София и там водещи, утвърдени преподаватели с практически опит споделиха, че имат 2 пъти по-малко студенти.</a:t>
            </a:r>
          </a:p>
          <a:p>
            <a:r>
              <a:rPr lang="bg-BG" sz="1200" kern="1200" dirty="0" smtClean="0">
                <a:solidFill>
                  <a:schemeClr val="tx1"/>
                </a:solidFill>
                <a:latin typeface="Arial" charset="0"/>
                <a:ea typeface="+mn-ea"/>
                <a:cs typeface="+mn-cs"/>
              </a:rPr>
              <a:t>Премиерът повдигна въпроса как да запазим парите, инвестирани в тези, които напускат България. Единственият университет в България, който сключваше договор със своите студенти за връщане на отстъпката от тяхната такса, ако не се върнат след завършено образование в чужбина, бе Американският университет. Ясен е пътят – пазарна ориентация. Всеки студент получава гарантиран от държавата заем от банка и ако той не го върне, когато завърши в България, ние няма да го ограничаваме по никакъв начин, но той ще е длъжен да го изплати. Ако той не го изплати, държавата влиза във функция на принудително изпълнение. </a:t>
            </a:r>
          </a:p>
          <a:p>
            <a:r>
              <a:rPr lang="bg-BG" sz="1200" kern="1200" dirty="0" smtClean="0">
                <a:solidFill>
                  <a:schemeClr val="tx1"/>
                </a:solidFill>
                <a:latin typeface="Arial" charset="0"/>
                <a:ea typeface="+mn-ea"/>
                <a:cs typeface="+mn-cs"/>
              </a:rPr>
              <a:t>Ние трябва да се стремим малко по-интегрирано да погледнем на процеса на обучение - какво ще се дефинира като приоритети, какви школи имаме, какви традиции имаме, които не са загубени, къде бизнесът е постигнал ниво, което да бъде фундамент за развитие. Оттам да дефинираме какво образование е необходимо. Тъй или иначе, самият факт, че се намалява броят на учениците и кандидат-студентите за техническите специалности и математика, подсказва, че ние трябва да направим нещо в тази област.</a:t>
            </a:r>
          </a:p>
          <a:p>
            <a:r>
              <a:rPr lang="bg-BG" sz="1200" kern="1200" dirty="0" smtClean="0">
                <a:solidFill>
                  <a:schemeClr val="tx1"/>
                </a:solidFill>
                <a:latin typeface="Arial" charset="0"/>
                <a:ea typeface="+mn-ea"/>
                <a:cs typeface="+mn-cs"/>
              </a:rPr>
              <a:t>Трябва да се започне още от първи клас със закупуване от страна на държавата на набори за роботика. Друг приемр може да е Нашата програма Инженерното образование -  стабилно и работещо. Нашата фирма я започна преди 8 години и с нея успя да промени тотално нивото на образованието в дисциплината „Автоматизация на инженерния труд“ (учебници, преведени на български език, софтуер за милиони долари, по които се преподава и в </a:t>
            </a:r>
            <a:r>
              <a:rPr lang="en-US" sz="1200" kern="1200" dirty="0" smtClean="0">
                <a:solidFill>
                  <a:schemeClr val="tx1"/>
                </a:solidFill>
                <a:latin typeface="Arial" charset="0"/>
                <a:ea typeface="+mn-ea"/>
                <a:cs typeface="+mn-cs"/>
              </a:rPr>
              <a:t>MIT</a:t>
            </a:r>
            <a:r>
              <a:rPr lang="bg-BG" sz="1200" kern="1200" dirty="0" smtClean="0">
                <a:solidFill>
                  <a:schemeClr val="tx1"/>
                </a:solidFill>
                <a:latin typeface="Arial" charset="0"/>
                <a:ea typeface="+mn-ea"/>
                <a:cs typeface="+mn-cs"/>
              </a:rPr>
              <a:t>). Това могат да го постигнат много други здрави български фирми, стига те да бъдат окуражени в тази насока. Самите висши училища трябва да разберат, че трябва да правим маркетинг и реклама на нашите специалности. Трябва да има отворени дни на специалността, посещение в университетите, посещения във фирмите, за да може да се привлече вниманието на кандидат-студентите.</a:t>
            </a:r>
          </a:p>
          <a:p>
            <a:r>
              <a:rPr lang="bg-BG" sz="1200" kern="1200" dirty="0" smtClean="0">
                <a:solidFill>
                  <a:schemeClr val="tx1"/>
                </a:solidFill>
                <a:latin typeface="Arial" charset="0"/>
                <a:ea typeface="+mn-ea"/>
                <a:cs typeface="+mn-cs"/>
              </a:rPr>
              <a:t>От друга страна, това беше споменато и от министър Игнатов, чудесно е, че съществуват съвместни, междудисциплинарни програми на няколко висши училища, остава в тях да се включат и частни учебни центрове, за да може да се отговори навреме на възникващите нужди на индустрията. Ако се научат университетите и учебните центрове да работят заедно, да правят общи специалности, ако привлекат частните учебни центрове, които са сертифицирани от водещите световни компании, нещата ще се подобрят.</a:t>
            </a:r>
          </a:p>
          <a:p>
            <a:endParaRPr lang="bg-BG" sz="1200" kern="1200" dirty="0" smtClean="0">
              <a:solidFill>
                <a:schemeClr val="tx1"/>
              </a:solidFill>
              <a:latin typeface="Arial" charset="0"/>
              <a:ea typeface="+mn-ea"/>
              <a:cs typeface="+mn-cs"/>
            </a:endParaRPr>
          </a:p>
          <a:p>
            <a:r>
              <a:rPr lang="bg-BG" sz="1200" kern="1200" dirty="0" smtClean="0">
                <a:solidFill>
                  <a:schemeClr val="tx1"/>
                </a:solidFill>
                <a:effectLst/>
                <a:latin typeface="Arial" charset="0"/>
                <a:ea typeface="+mn-ea"/>
                <a:cs typeface="+mn-cs"/>
              </a:rPr>
              <a:t>нееднократно съм отправял предложение  част от средствата по Оперативната програма „Конкурентоспособност” да бъдат използвани за окомплектоването и повишаване компетенциите и капацитета на лаборатории в университетите. </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Тук идват няколко важни въпроса. Единият въпрос е как да може да бъдат оценени тези проекти. Аз предлагам, базирано на нашия опит, направо всеки един ВУЗ кандидатстващ за такава лаборатория, да представи едни писма за намеренията от бизнеса, а защо не и договори, които казват, че тази услуга при такива критерии за качество на услугата, тази лаборатория ще получи обем от поръчки не по-малък от еди-колко си стотици хиляди лева. По този начин да бъде и основният критерий за това необходима ли е тази лаборатория. </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Какво е новото в този вид? Като сравним това с алтернативата, когато се даваха средства за стимулиране или, иначе казано, за частично компенсиране на риска, когато някое иновативно предприятие отиде и сключи договор с ВУЗ (знаете за тези предишни опити), докато тогава средствата отиваха в едно предприятие и се очакваше то след време да свикне да работи по този начин, да е доволно и т.н., сега парите остават в самия ВУЗ, предварително се гарантира някакъв обем от заинтересовани фирми към тези услуги и по този начин смятам, че с много по-малко пари ще може да се постигне същият ефект. Другият за съжаление особено по време на криза България просто не може да си го позволи. Бан</a:t>
            </a:r>
            <a:r>
              <a:rPr lang="bg-BG" sz="1200" kern="1200" baseline="0" dirty="0" smtClean="0">
                <a:solidFill>
                  <a:schemeClr val="tx1"/>
                </a:solidFill>
                <a:effectLst/>
                <a:latin typeface="Arial" charset="0"/>
                <a:ea typeface="+mn-ea"/>
                <a:cs typeface="+mn-cs"/>
              </a:rPr>
              <a:t> Ки МУн.</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Какви биха могли да представляват тези лаборатории? Примерно в нашата област, в информационните технологии, това биха могли да са лаборатории, окомплектовани със скъпо струващи средства за автоматизирани тестове, те струват стотици хиляди долари, ние и да ги ползваме, в обхватното бъдеще не можем да си позволим да ги закупим. </a:t>
            </a:r>
          </a:p>
          <a:p>
            <a:endParaRPr lang="bg-BG"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bg-BG"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Информационен масив (картотека) с научни идеи , описани от към потенциал за практическото им приложение</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Вие сте най-заинтересовани да има пазар на иновации в Бг и трябва да сте инициатори във формирането му</a:t>
            </a:r>
          </a:p>
          <a:p>
            <a:r>
              <a:rPr lang="bg-BG" sz="1200" kern="1200" dirty="0" smtClean="0">
                <a:solidFill>
                  <a:schemeClr val="tx1"/>
                </a:solidFill>
                <a:effectLst/>
                <a:latin typeface="Arial" charset="0"/>
                <a:ea typeface="+mn-ea"/>
                <a:cs typeface="+mn-cs"/>
              </a:rPr>
              <a:t>Фирма за комерсиализиране на прототипи. Такива фирми има към големите университети. Аз работя с една от Оксфорд, те са изключителни професионалисти с опит, опит, който в България го нямаме и ще трябва така както нашите деди, когато са създавали отново Трета българска държава, са поканили чужденци, така и ние ще трябва да си купим това ноу-хау. Тези пари са едно сравнително нищо в сравнение с резултата, който биха могли да донесат. </a:t>
            </a:r>
          </a:p>
          <a:p>
            <a:endParaRPr lang="bg-BG"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Предприемачеството сред научните работници трябва да бъде стимулирано. </a:t>
            </a:r>
            <a:r>
              <a:rPr lang="en-US" sz="1200" kern="1200" dirty="0" smtClean="0">
                <a:solidFill>
                  <a:schemeClr val="tx1"/>
                </a:solidFill>
                <a:effectLst/>
                <a:latin typeface="Arial" charset="0"/>
                <a:ea typeface="+mn-ea"/>
                <a:cs typeface="+mn-cs"/>
              </a:rPr>
              <a:t>Autonomy </a:t>
            </a:r>
            <a:r>
              <a:rPr lang="bg-BG" sz="1200" kern="1200" dirty="0" smtClean="0">
                <a:solidFill>
                  <a:schemeClr val="tx1"/>
                </a:solidFill>
                <a:effectLst/>
                <a:latin typeface="Arial" charset="0"/>
                <a:ea typeface="+mn-ea"/>
                <a:cs typeface="+mn-cs"/>
              </a:rPr>
              <a:t>, Майк</a:t>
            </a:r>
            <a:r>
              <a:rPr lang="bg-BG" sz="1200" kern="1200" baseline="0" dirty="0" smtClean="0">
                <a:solidFill>
                  <a:schemeClr val="tx1"/>
                </a:solidFill>
                <a:effectLst/>
                <a:latin typeface="Arial" charset="0"/>
                <a:ea typeface="+mn-ea"/>
                <a:cs typeface="+mn-cs"/>
              </a:rPr>
              <a:t> Линч, </a:t>
            </a:r>
            <a:r>
              <a:rPr lang="en-US" sz="1200" kern="1200" baseline="0" dirty="0" smtClean="0">
                <a:solidFill>
                  <a:schemeClr val="tx1"/>
                </a:solidFill>
                <a:effectLst/>
                <a:latin typeface="Arial" charset="0"/>
                <a:ea typeface="+mn-ea"/>
                <a:cs typeface="+mn-cs"/>
              </a:rPr>
              <a:t>Meaning based computing, 11</a:t>
            </a:r>
            <a:r>
              <a:rPr lang="bg-BG" sz="1200" kern="1200" baseline="0" dirty="0" smtClean="0">
                <a:solidFill>
                  <a:schemeClr val="tx1"/>
                </a:solidFill>
                <a:effectLst/>
                <a:latin typeface="Arial" charset="0"/>
                <a:ea typeface="+mn-ea"/>
                <a:cs typeface="+mn-cs"/>
              </a:rPr>
              <a:t> билиона долара</a:t>
            </a:r>
          </a:p>
          <a:p>
            <a:r>
              <a:rPr lang="en-US" sz="1200" kern="1200" dirty="0" err="1" smtClean="0">
                <a:solidFill>
                  <a:schemeClr val="tx1"/>
                </a:solidFill>
                <a:effectLst/>
                <a:latin typeface="Arial" charset="0"/>
                <a:ea typeface="+mn-ea"/>
                <a:cs typeface="+mn-cs"/>
              </a:rPr>
              <a:t>Наложените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рестрикции</a:t>
            </a:r>
            <a:r>
              <a:rPr lang="bg-BG" sz="1200" kern="1200" dirty="0" smtClean="0">
                <a:solidFill>
                  <a:schemeClr val="tx1"/>
                </a:solidFill>
                <a:effectLst/>
                <a:latin typeface="Arial" charset="0"/>
                <a:ea typeface="+mn-ea"/>
                <a:cs typeface="+mn-cs"/>
              </a:rPr>
              <a:t> през 1993</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намаляват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донякъде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нивото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процесите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разрушаване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икономическите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активи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a:t>
            </a:r>
            <a:r>
              <a:rPr lang="en-US" sz="1200" kern="1200" dirty="0" smtClean="0">
                <a:solidFill>
                  <a:schemeClr val="tx1"/>
                </a:solidFill>
                <a:effectLst/>
                <a:latin typeface="Arial" charset="0"/>
                <a:ea typeface="+mn-ea"/>
                <a:cs typeface="+mn-cs"/>
              </a:rPr>
              <a:t> БАН, </a:t>
            </a:r>
            <a:r>
              <a:rPr lang="en-US" sz="1200" kern="1200" dirty="0" err="1" smtClean="0">
                <a:solidFill>
                  <a:schemeClr val="tx1"/>
                </a:solidFill>
                <a:effectLst/>
                <a:latin typeface="Arial" charset="0"/>
                <a:ea typeface="+mn-ea"/>
                <a:cs typeface="+mn-cs"/>
              </a:rPr>
              <a:t>но</a:t>
            </a:r>
            <a:r>
              <a:rPr lang="en-US" sz="1200" kern="1200" dirty="0" smtClean="0">
                <a:solidFill>
                  <a:schemeClr val="tx1"/>
                </a:solidFill>
                <a:effectLst/>
                <a:latin typeface="Arial" charset="0"/>
                <a:ea typeface="+mn-ea"/>
                <a:cs typeface="+mn-cs"/>
              </a:rPr>
              <a:t> в </a:t>
            </a:r>
            <a:r>
              <a:rPr lang="en-US" sz="1200" kern="1200" dirty="0" err="1" smtClean="0">
                <a:solidFill>
                  <a:schemeClr val="tx1"/>
                </a:solidFill>
                <a:effectLst/>
                <a:latin typeface="Arial" charset="0"/>
                <a:ea typeface="+mn-ea"/>
                <a:cs typeface="+mn-cs"/>
              </a:rPr>
              <a:t>същото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време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оказват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силно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отрицателно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влияние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върху</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предприемаческата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активност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изследователските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звена</a:t>
            </a:r>
            <a:r>
              <a:rPr lang="en-US" sz="1200" kern="1200" dirty="0" smtClean="0">
                <a:solidFill>
                  <a:schemeClr val="tx1"/>
                </a:solidFill>
                <a:effectLst/>
                <a:latin typeface="Arial" charset="0"/>
                <a:ea typeface="+mn-ea"/>
                <a:cs typeface="+mn-cs"/>
              </a:rPr>
              <a:t> в </a:t>
            </a:r>
            <a:r>
              <a:rPr lang="en-US" sz="1200" kern="1200" dirty="0" err="1" smtClean="0">
                <a:solidFill>
                  <a:schemeClr val="tx1"/>
                </a:solidFill>
                <a:effectLst/>
                <a:latin typeface="Arial" charset="0"/>
                <a:ea typeface="+mn-ea"/>
                <a:cs typeface="+mn-cs"/>
              </a:rPr>
              <a:t>академията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Забраната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търговска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дейност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юридическите</a:t>
            </a:r>
            <a:r>
              <a:rPr lang="en-US" sz="1200" kern="1200" dirty="0" smtClean="0">
                <a:solidFill>
                  <a:schemeClr val="tx1"/>
                </a:solidFill>
                <a:effectLst/>
                <a:latin typeface="Arial" charset="0"/>
                <a:ea typeface="+mn-ea"/>
                <a:cs typeface="+mn-cs"/>
              </a:rPr>
              <a:t> и </a:t>
            </a:r>
            <a:r>
              <a:rPr lang="en-US" sz="1200" kern="1200" dirty="0" err="1" smtClean="0">
                <a:solidFill>
                  <a:schemeClr val="tx1"/>
                </a:solidFill>
                <a:effectLst/>
                <a:latin typeface="Arial" charset="0"/>
                <a:ea typeface="+mn-ea"/>
                <a:cs typeface="+mn-cs"/>
              </a:rPr>
              <a:t>физически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лица</a:t>
            </a:r>
            <a:r>
              <a:rPr lang="en-US" sz="1200" kern="1200" dirty="0" smtClean="0">
                <a:solidFill>
                  <a:schemeClr val="tx1"/>
                </a:solidFill>
                <a:effectLst/>
                <a:latin typeface="Arial" charset="0"/>
                <a:ea typeface="+mn-ea"/>
                <a:cs typeface="+mn-cs"/>
              </a:rPr>
              <a:t> в </a:t>
            </a:r>
            <a:r>
              <a:rPr lang="en-US" sz="1200" kern="1200" dirty="0" err="1" smtClean="0">
                <a:solidFill>
                  <a:schemeClr val="tx1"/>
                </a:solidFill>
                <a:effectLst/>
                <a:latin typeface="Arial" charset="0"/>
                <a:ea typeface="+mn-ea"/>
                <a:cs typeface="+mn-cs"/>
              </a:rPr>
              <a:t>академията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оказва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най-силен</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отрицателен</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ефект</a:t>
            </a:r>
            <a:r>
              <a:rPr lang="en-US" sz="1200" kern="1200" dirty="0" smtClean="0">
                <a:solidFill>
                  <a:schemeClr val="tx1"/>
                </a:solidFill>
                <a:effectLst/>
                <a:latin typeface="Arial" charset="0"/>
                <a:ea typeface="+mn-ea"/>
                <a:cs typeface="+mn-cs"/>
              </a:rPr>
              <a:t> в </a:t>
            </a:r>
            <a:r>
              <a:rPr lang="en-US" sz="1200" kern="1200" dirty="0" err="1" smtClean="0">
                <a:solidFill>
                  <a:schemeClr val="tx1"/>
                </a:solidFill>
                <a:effectLst/>
                <a:latin typeface="Arial" charset="0"/>
                <a:ea typeface="+mn-ea"/>
                <a:cs typeface="+mn-cs"/>
              </a:rPr>
              <a:t>дългосрочен</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план</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като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затвърждава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противопоставянето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между</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току-що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зародилото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академично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предприемачество</a:t>
            </a:r>
            <a:r>
              <a:rPr lang="en-US" sz="1200" kern="1200" dirty="0" smtClean="0">
                <a:solidFill>
                  <a:schemeClr val="tx1"/>
                </a:solidFill>
                <a:effectLst/>
                <a:latin typeface="Arial" charset="0"/>
                <a:ea typeface="+mn-ea"/>
                <a:cs typeface="+mn-cs"/>
              </a:rPr>
              <a:t> и „</a:t>
            </a:r>
            <a:r>
              <a:rPr lang="en-US" sz="1200" kern="1200" dirty="0" err="1" smtClean="0">
                <a:solidFill>
                  <a:schemeClr val="tx1"/>
                </a:solidFill>
                <a:effectLst/>
                <a:latin typeface="Arial" charset="0"/>
                <a:ea typeface="+mn-ea"/>
                <a:cs typeface="+mn-cs"/>
              </a:rPr>
              <a:t>чистите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учени</a:t>
            </a:r>
            <a:r>
              <a:rPr lang="en-US" sz="1200" kern="1200" dirty="0" smtClean="0">
                <a:solidFill>
                  <a:schemeClr val="tx1"/>
                </a:solidFill>
                <a:effectLst/>
                <a:latin typeface="Arial" charset="0"/>
                <a:ea typeface="+mn-ea"/>
                <a:cs typeface="+mn-cs"/>
              </a:rPr>
              <a:t>”.</a:t>
            </a:r>
            <a:endParaRPr lang="bg-BG"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Днес са полулегални вместо целево създадени</a:t>
            </a:r>
            <a:r>
              <a:rPr lang="bg-BG"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Spin off </a:t>
            </a:r>
            <a:endParaRPr lang="bg-BG"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фирмите за комерсиализация на изследоваделски резултати</a:t>
            </a: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Скритото взаимодействие между наука и бизнес и най-вече предприемаческата активност на  научните работници изкривява данните, а само нещо, което измерваме, може да бъде управлявано</a:t>
            </a:r>
            <a:r>
              <a:rPr lang="bg-BG" sz="1200" kern="1200" baseline="0" dirty="0" smtClean="0">
                <a:solidFill>
                  <a:schemeClr val="tx1"/>
                </a:solidFill>
                <a:effectLst/>
                <a:latin typeface="Arial" charset="0"/>
                <a:ea typeface="+mn-ea"/>
                <a:cs typeface="+mn-cs"/>
              </a:rPr>
              <a:t> и развивано целенасочено.</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ТЛ – пример за академични предприемачество. Повечето от ИТ фирмите – също. Но тогава имаше тласъка на принудата.</a:t>
            </a:r>
          </a:p>
          <a:p>
            <a:endParaRPr lang="bg-BG"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Сега</a:t>
            </a:r>
            <a:r>
              <a:rPr lang="bg-BG" sz="1200" kern="1200" baseline="0" dirty="0" smtClean="0">
                <a:solidFill>
                  <a:schemeClr val="tx1"/>
                </a:solidFill>
                <a:effectLst/>
                <a:latin typeface="Arial" charset="0"/>
                <a:ea typeface="+mn-ea"/>
                <a:cs typeface="+mn-cs"/>
              </a:rPr>
              <a:t> </a:t>
            </a:r>
            <a:r>
              <a:rPr lang="bg-BG" sz="1200" kern="1200" dirty="0" smtClean="0">
                <a:solidFill>
                  <a:schemeClr val="tx1"/>
                </a:solidFill>
                <a:effectLst/>
                <a:latin typeface="Arial" charset="0"/>
                <a:ea typeface="+mn-ea"/>
                <a:cs typeface="+mn-cs"/>
              </a:rPr>
              <a:t>БАН се намира в трудни времена</a:t>
            </a:r>
            <a:r>
              <a:rPr lang="bg-BG" sz="1200" kern="1200" baseline="0" dirty="0" smtClean="0">
                <a:solidFill>
                  <a:schemeClr val="tx1"/>
                </a:solidFill>
                <a:effectLst/>
                <a:latin typeface="Arial" charset="0"/>
                <a:ea typeface="+mn-ea"/>
                <a:cs typeface="+mn-cs"/>
              </a:rPr>
              <a:t> на намиране на идентичност в пазарна икономика. Разумният бизнес, който осъзнава силата на науката и знанието, трябва да помогне в този процес. Идентичността на БАН е необхдима и в процеса на възпитание на младите. </a:t>
            </a:r>
            <a:r>
              <a:rPr lang="bg-BG" sz="1200" kern="1200" dirty="0" smtClean="0">
                <a:solidFill>
                  <a:schemeClr val="tx1"/>
                </a:solidFill>
                <a:effectLst/>
                <a:latin typeface="Arial" charset="0"/>
                <a:ea typeface="+mn-ea"/>
                <a:cs typeface="+mn-cs"/>
              </a:rPr>
              <a:t>Ние казваме: забравете чалгата, забравете тези опортюнисти с лъскавите коли с тъмни стъкла, има други ценности и това са култура, наука и в следващия момент изведнъж науката се представя в тази компрометираща роля</a:t>
            </a:r>
            <a:r>
              <a:rPr lang="bg-BG" sz="1200" kern="1200" baseline="0" dirty="0" smtClean="0">
                <a:solidFill>
                  <a:schemeClr val="tx1"/>
                </a:solidFill>
                <a:effectLst/>
                <a:latin typeface="Arial" charset="0"/>
                <a:ea typeface="+mn-ea"/>
                <a:cs typeface="+mn-cs"/>
              </a:rPr>
              <a:t> с</a:t>
            </a:r>
            <a:r>
              <a:rPr lang="bg-BG" sz="1200" kern="1200" dirty="0" smtClean="0">
                <a:solidFill>
                  <a:schemeClr val="tx1"/>
                </a:solidFill>
                <a:effectLst/>
                <a:latin typeface="Arial" charset="0"/>
                <a:ea typeface="+mn-ea"/>
                <a:cs typeface="+mn-cs"/>
              </a:rPr>
              <a:t> опити за налагане на един човек, колкото и достоен да е той, с пълния ми респект към него, да му се даде четвърти мандат. Това бе рушене на един от стълбовете, с които ние се стремим да градим новия мироглед на бъдещото поколение.</a:t>
            </a:r>
            <a:endParaRPr lang="en-US" sz="1200" kern="1200" dirty="0" smtClean="0">
              <a:solidFill>
                <a:schemeClr val="tx1"/>
              </a:solidFill>
              <a:effectLst/>
              <a:latin typeface="Arial" charset="0"/>
              <a:ea typeface="+mn-ea"/>
              <a:cs typeface="+mn-cs"/>
            </a:endParaRPr>
          </a:p>
          <a:p>
            <a:endParaRPr lang="bg-BG"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Ще засегна още по-чувствителният въпрос, когато говорим за иновации, а именно опазването на интелектуалните права. Това сякаш е една прекалено висока топка въобще да започваме разговор в България, когато имаме едно правосъдие, което не работи или по-точно работи по неясни пазарни механизми. Поне да са ясни пазарните механизми, че да са равнопоставени всички икономически субекти в тях. Върнахме се назад и в Бг днес няма регистър на програмни продукти.</a:t>
            </a:r>
            <a:endParaRPr lang="en-US" sz="1200" kern="1200" dirty="0" smtClean="0">
              <a:solidFill>
                <a:schemeClr val="tx1"/>
              </a:solidFill>
              <a:effectLst/>
              <a:latin typeface="Arial" charset="0"/>
              <a:ea typeface="+mn-ea"/>
              <a:cs typeface="+mn-cs"/>
            </a:endParaRPr>
          </a:p>
          <a:p>
            <a:endParaRPr lang="bg-BG"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Сигурно ще възникнат въпроси как сега ще намерим регулацията и т.н. Нека да си припомним, че всичко, което не е забранено от закона, е разрешено. Нека да си припомним това сравнение на Робърт Пен Уорън, който казва, че законът е като панталонките на подрастващ хлапак – колкото и дълги да ги купиш, другото лято ще трябва да купиш нови. Защото законът следва добрите практики и създава превенция към лошите практики, но той не измисля как да се развиват нещата. Аз самият съм привърженик на либертарианството и смятам, че наистина държавата трябва колкото се може повече да се свие и да не се създава излишни регулации.</a:t>
            </a:r>
            <a:endParaRPr lang="en-US" sz="1200" kern="1200" dirty="0" smtClean="0">
              <a:solidFill>
                <a:schemeClr val="tx1"/>
              </a:solidFill>
              <a:effectLst/>
              <a:latin typeface="Arial" charset="0"/>
              <a:ea typeface="+mn-ea"/>
              <a:cs typeface="+mn-cs"/>
            </a:endParaRPr>
          </a:p>
          <a:p>
            <a:endParaRPr lang="bg-BG" sz="1200" dirty="0"/>
          </a:p>
        </p:txBody>
      </p:sp>
      <p:sp>
        <p:nvSpPr>
          <p:cNvPr id="4" name="Slide Number Placeholder 3"/>
          <p:cNvSpPr>
            <a:spLocks noGrp="1"/>
          </p:cNvSpPr>
          <p:nvPr>
            <p:ph type="sldNum" sz="quarter" idx="10"/>
          </p:nvPr>
        </p:nvSpPr>
        <p:spPr/>
        <p:txBody>
          <a:bodyPr/>
          <a:lstStyle/>
          <a:p>
            <a:pPr>
              <a:defRPr/>
            </a:pPr>
            <a:fld id="{3C15E57A-9977-4F6E-8386-A1C249FE5366}" type="slidenum">
              <a:rPr lang="bg-BG" smtClean="0"/>
              <a:pPr>
                <a:defRPr/>
              </a:pPr>
              <a:t>12</a:t>
            </a:fld>
            <a:endParaRPr lang="bg-B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bg-BG" sz="1200" kern="1200" dirty="0" smtClean="0">
                <a:solidFill>
                  <a:schemeClr val="tx1"/>
                </a:solidFill>
                <a:effectLst/>
                <a:latin typeface="Arial" charset="0"/>
                <a:ea typeface="+mn-ea"/>
                <a:cs typeface="+mn-cs"/>
              </a:rPr>
              <a:t>. Вече имаме достатъчно несполучливи опити за копиране на успешни в други среди модели (Варна, Габрово).</a:t>
            </a:r>
            <a:endParaRPr lang="en-US" sz="1200" kern="1200" dirty="0" smtClean="0">
              <a:solidFill>
                <a:schemeClr val="tx1"/>
              </a:solidFill>
              <a:effectLst/>
              <a:latin typeface="Arial" charset="0"/>
              <a:ea typeface="+mn-ea"/>
              <a:cs typeface="+mn-cs"/>
            </a:endParaRPr>
          </a:p>
          <a:p>
            <a:pPr lvl="0"/>
            <a:r>
              <a:rPr lang="bg-BG" sz="1200" kern="1200" dirty="0" smtClean="0">
                <a:solidFill>
                  <a:schemeClr val="tx1"/>
                </a:solidFill>
                <a:effectLst/>
                <a:latin typeface="Arial" charset="0"/>
                <a:ea typeface="+mn-ea"/>
                <a:cs typeface="+mn-cs"/>
              </a:rPr>
              <a:t>Преференции да се дават само на чужди инвеститори, които ще донесат и направят достъпно ноу-хау, липсващо и ценно за България.</a:t>
            </a:r>
            <a:endParaRPr lang="en-US" sz="11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Аргументи и коментари: Струпването на едно място на офиси на чужди фирми няма да донесе качествено нова среда. Преференциите, които се дадоха на чужди инвеститори в ИТ, не са оправдани. Грешно е да се отчита „тези инвеститори разкриват нови работни места“. В сектора има не само критичен, а предкризисен глад на ИТ специалисти. Всъщност се местят ИТ специалисти от МСП от браншове извън ИКТ, към корпоративните клиенти, от там към българските ИТ фирми, а от там пък се посрещат нуждите на ИТ инвеститорите. Цената на поощренията и дотациите се плащат от данъците, събрани от българската икономика, но големите негативи са за сметка на МСП, които без кадри не могат да се възползват от ИКТ за повишане на конкурентноспособността си. Ако аргументите са, че чуждите инвеститори оползотворяват по-добре ценния и недостигащ човешки ресурс, то бегъл поглед върху публикуваните годишни финансови резултати на </a:t>
            </a:r>
            <a:r>
              <a:rPr lang="en-US" sz="1200" i="1" kern="1200" dirty="0" smtClean="0">
                <a:solidFill>
                  <a:schemeClr val="tx1"/>
                </a:solidFill>
                <a:effectLst/>
                <a:latin typeface="Arial" charset="0"/>
                <a:ea typeface="+mn-ea"/>
                <a:cs typeface="+mn-cs"/>
              </a:rPr>
              <a:t>HP GDC</a:t>
            </a:r>
            <a:r>
              <a:rPr lang="bg-BG" sz="1200" i="1" kern="1200" dirty="0" smtClean="0">
                <a:solidFill>
                  <a:schemeClr val="tx1"/>
                </a:solidFill>
                <a:effectLst/>
                <a:latin typeface="Arial" charset="0"/>
                <a:ea typeface="+mn-ea"/>
                <a:cs typeface="+mn-cs"/>
              </a:rPr>
              <a:t> за 2010г показват , че нито по добавена сотйност, нито по данъци към държавата центърът е по-изгоден за държавата в сравнене с утвърдените български по собственост ИТ фирми. Единственият валиден аргумент е, че те дават по-големи заплати на ИТ специалистите, след като не могат да намерят каадри на обещаните им цени и тези заплати повишават покупателната способност. Вдигат се стремглаво и заплатите в ИТ сектора. Съгласно НСИ те са се вдигнали за 2011 с 34%, а за 2010г с 40%. Но тези главоломни проценти само показват какъв е гладът за ИТ кадри и колко неадекватно е да се дават стимули – преки дотации, освобождаване от плащане на осигуровки, а чрез парка и преференциален наем на ИТ чуждестранни инвеститори. Ако осигурим наличие на добре подготвени ИТ специалисти, те сами ще дойдат. Всеки е добре дошъл, но да оперира като нормален пазарен субект, без дотации. Ако има преференции за специален приоритетен сектор, то те да са за всички в него.</a:t>
            </a:r>
            <a:endParaRPr lang="en-US" sz="1200" kern="1200" dirty="0" smtClean="0">
              <a:solidFill>
                <a:schemeClr val="tx1"/>
              </a:solidFill>
              <a:effectLst/>
              <a:latin typeface="Arial" charset="0"/>
              <a:ea typeface="+mn-ea"/>
              <a:cs typeface="+mn-cs"/>
            </a:endParaRPr>
          </a:p>
          <a:p>
            <a:pPr lvl="0"/>
            <a:r>
              <a:rPr lang="bg-BG" sz="1200" kern="1200" dirty="0" smtClean="0">
                <a:solidFill>
                  <a:schemeClr val="tx1"/>
                </a:solidFill>
                <a:effectLst/>
                <a:latin typeface="Arial" charset="0"/>
                <a:ea typeface="+mn-ea"/>
                <a:cs typeface="+mn-cs"/>
              </a:rPr>
              <a:t>Стремежът в организирането на Тех Парка да бъде в него да се предоставя пълния набор услуги за подпомагане на иновативните процеси в икономиката ни. Съществена част от Тех Парка да бъде </a:t>
            </a:r>
            <a:r>
              <a:rPr lang="bg-BG" sz="1200" b="1" kern="1200" dirty="0" smtClean="0">
                <a:solidFill>
                  <a:schemeClr val="tx1"/>
                </a:solidFill>
                <a:effectLst/>
                <a:latin typeface="Arial" charset="0"/>
                <a:ea typeface="+mn-ea"/>
                <a:cs typeface="+mn-cs"/>
              </a:rPr>
              <a:t>Център за подпомагане на иновативните процеси</a:t>
            </a:r>
            <a:r>
              <a:rPr lang="bg-BG" sz="1200" kern="1200" dirty="0" smtClean="0">
                <a:solidFill>
                  <a:schemeClr val="tx1"/>
                </a:solidFill>
                <a:effectLst/>
                <a:latin typeface="Arial" charset="0"/>
                <a:ea typeface="+mn-ea"/>
                <a:cs typeface="+mn-cs"/>
              </a:rPr>
              <a:t>, в който да се канят с предимство организации, институции и фирми, които предлагат такива дейности. </a:t>
            </a:r>
            <a:endParaRPr lang="en-US" sz="11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Аргументи и коментари: Достъп до офис площи и интернет не са сред основните проблеми на иновативните фирми. София е в челните позиции по незаети офис площи и достъп до бърз интернет. Най-ценното за иновативните фирми и студентите с иновативни идеи ще бъде: </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3.1. да намерят едновременно няколко експерта в различни области, от които очакват мнение и съвет без да се страхуват, че идеята им ще бъде „открадната“;</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3.2. оборудване и експертиза, които им трябват за някои фази от иновативния процес, но не могат да бъдат придобити лесно, а и не могат да се оправдаят инвестициите по придобиване и поддръжане (започвайки от елементарното - електронии подписи от всички регистрираните доставчици на удостоверителни услуги до софтуер за автоматизирано тестване, минавайки през платформи на различни производители, машини за бързо прототипиране, лабораторни екипировка и т.н.)</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3.3. услуги по защита на интелектуалната собственост;</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3.4. регулярен форум за представяне на иновации пред потенциални партньори (за финансиране, комерсиализация, продажба, ...);</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Тези услуги могат да се предоставят съответно:</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по 3.1. - от научни работници, експерти от бизнеса, утвърдени имена, като всички са подписали клетвена декларация за конфиденциалност и сериозна санкция при нарушаването ѝ. В пръвия етап тяхното заплащане може да е от държавата (от бюджета или ОП), а след утвърждаването на ефективността от тези експертни съвети, ще се премине към заплащане на техните консултации от консултираните или от желаещите да получат реалистична оценка за идеята за да вземат решение за участие във финансирането ѝ.</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по 3.2. – от фирми, които имат вече такава дейност и опит, а в областите, в които няма такива, от новосъздадени звена към академията (БАН и/или университетите). Заедно с необходимата специализирана екипировка в академичните лаборатории ще се финансира и обучението на персонала, който ще работи с нея, но срещу подписване на Договор за допълнителна квалификация със съответните норми на остаряване на придобитото знание и заплащане на съответната част от направените инвестиции при напускане.</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И преди анализа на липсващите и целесъобразни за предоставяне в Тех Парка услуги за подпомагане на иновативните процеси има увереност, че трябва да бъдат осигурени някои липсващи услуги, като например:</a:t>
            </a:r>
            <a:endParaRPr lang="en-US" sz="1200" kern="1200" dirty="0" smtClean="0">
              <a:solidFill>
                <a:schemeClr val="tx1"/>
              </a:solidFill>
              <a:effectLst/>
              <a:latin typeface="Arial" charset="0"/>
              <a:ea typeface="+mn-ea"/>
              <a:cs typeface="+mn-cs"/>
            </a:endParaRPr>
          </a:p>
          <a:p>
            <a:pPr lvl="2"/>
            <a:r>
              <a:rPr lang="bg-BG" sz="1200" b="1" i="1" kern="1200" dirty="0" smtClean="0">
                <a:solidFill>
                  <a:schemeClr val="tx1"/>
                </a:solidFill>
                <a:effectLst/>
                <a:latin typeface="Arial" charset="0"/>
                <a:ea typeface="+mn-ea"/>
                <a:cs typeface="+mn-cs"/>
              </a:rPr>
              <a:t>лаборатории за изпитания и сертифициране</a:t>
            </a:r>
            <a:r>
              <a:rPr lang="bg-BG" sz="1200" i="1" kern="1200" dirty="0" smtClean="0">
                <a:solidFill>
                  <a:schemeClr val="tx1"/>
                </a:solidFill>
                <a:effectLst/>
                <a:latin typeface="Arial" charset="0"/>
                <a:ea typeface="+mn-ea"/>
                <a:cs typeface="+mn-cs"/>
              </a:rPr>
              <a:t>;</a:t>
            </a:r>
            <a:endParaRPr lang="en-US" sz="1200" kern="1200" dirty="0" smtClean="0">
              <a:solidFill>
                <a:schemeClr val="tx1"/>
              </a:solidFill>
              <a:effectLst/>
              <a:latin typeface="Arial" charset="0"/>
              <a:ea typeface="+mn-ea"/>
              <a:cs typeface="+mn-cs"/>
            </a:endParaRPr>
          </a:p>
          <a:p>
            <a:pPr lvl="2"/>
            <a:r>
              <a:rPr lang="bg-BG" sz="1200" i="1" kern="1200" dirty="0" smtClean="0">
                <a:solidFill>
                  <a:schemeClr val="tx1"/>
                </a:solidFill>
                <a:effectLst/>
                <a:latin typeface="Arial" charset="0"/>
                <a:ea typeface="+mn-ea"/>
                <a:cs typeface="+mn-cs"/>
              </a:rPr>
              <a:t>клон на специализирана </a:t>
            </a:r>
            <a:r>
              <a:rPr lang="bg-BG" sz="1200" b="1" i="1" kern="1200" dirty="0" smtClean="0">
                <a:solidFill>
                  <a:schemeClr val="tx1"/>
                </a:solidFill>
                <a:effectLst/>
                <a:latin typeface="Arial" charset="0"/>
                <a:ea typeface="+mn-ea"/>
                <a:cs typeface="+mn-cs"/>
              </a:rPr>
              <a:t>фирма(и) за комерсиализация</a:t>
            </a:r>
            <a:r>
              <a:rPr lang="bg-BG" sz="1200" i="1" kern="1200" dirty="0" smtClean="0">
                <a:solidFill>
                  <a:schemeClr val="tx1"/>
                </a:solidFill>
                <a:effectLst/>
                <a:latin typeface="Arial" charset="0"/>
                <a:ea typeface="+mn-ea"/>
                <a:cs typeface="+mn-cs"/>
              </a:rPr>
              <a:t> на  иновации.</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За привиличането на такива чуждестранни инвеститори е оправдано да се използва целия набор от възможни стимули. За първите поради името им (кредабилността на сертификата от тях), а за вторите – поради специфичното ноу-хау, което липсва у нас. Обикновено вторите са фирми, асоциирани към някой именит университет, които са развили дейността по комерсиализацията на научните продукти на университета в регулярен за тях бизнес.</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по 3.3. – от Патентното ведомство и специализирани кантори.</a:t>
            </a:r>
            <a:endParaRPr lang="en-US" sz="12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по 3.4. – на първия етап от всички заинтересувани в страната (ангажираните по </a:t>
            </a:r>
            <a:r>
              <a:rPr lang="en-US" sz="1200" i="1" kern="1200" dirty="0" smtClean="0">
                <a:solidFill>
                  <a:schemeClr val="tx1"/>
                </a:solidFill>
                <a:effectLst/>
                <a:latin typeface="Arial" charset="0"/>
                <a:ea typeface="+mn-ea"/>
                <a:cs typeface="+mn-cs"/>
              </a:rPr>
              <a:t>JEREMIE, </a:t>
            </a:r>
            <a:r>
              <a:rPr lang="bg-BG" sz="1200" i="1" kern="1200" dirty="0" smtClean="0">
                <a:solidFill>
                  <a:schemeClr val="tx1"/>
                </a:solidFill>
                <a:effectLst/>
                <a:latin typeface="Arial" charset="0"/>
                <a:ea typeface="+mn-ea"/>
                <a:cs typeface="+mn-cs"/>
              </a:rPr>
              <a:t>бизнес ангели, фирми с капацитет да развият и реализират иновативни идеи), а след утвърждаването на форума и от членовете на подобни оргнизации в чужбина присъствено или неприсъствено по интернет. Важното е, че този форум ще постави началото на липсващия у нас </a:t>
            </a:r>
            <a:r>
              <a:rPr lang="bg-BG" sz="1200" b="1" i="1" kern="1200" dirty="0" smtClean="0">
                <a:solidFill>
                  <a:schemeClr val="tx1"/>
                </a:solidFill>
                <a:effectLst/>
                <a:latin typeface="Arial" charset="0"/>
                <a:ea typeface="+mn-ea"/>
                <a:cs typeface="+mn-cs"/>
              </a:rPr>
              <a:t>Пазар на иновации</a:t>
            </a:r>
            <a:r>
              <a:rPr lang="bg-BG" sz="1200" i="1" kern="1200" dirty="0" smtClean="0">
                <a:solidFill>
                  <a:schemeClr val="tx1"/>
                </a:solidFill>
                <a:effectLst/>
                <a:latin typeface="Arial" charset="0"/>
                <a:ea typeface="+mn-ea"/>
                <a:cs typeface="+mn-cs"/>
              </a:rPr>
              <a:t> (вкл и на пакетирани резултати от междинни фази на иновативния процес), а без него е трудно за едно МСП, а за индивидуален иноватор – невъзможно,  да реализира целия процес: от идеята до налагането на пазара.   </a:t>
            </a:r>
            <a:endParaRPr lang="en-US" sz="1200" kern="1200" dirty="0" smtClean="0">
              <a:solidFill>
                <a:schemeClr val="tx1"/>
              </a:solidFill>
              <a:effectLst/>
              <a:latin typeface="Arial" charset="0"/>
              <a:ea typeface="+mn-ea"/>
              <a:cs typeface="+mn-cs"/>
            </a:endParaRPr>
          </a:p>
          <a:p>
            <a:pPr lvl="0"/>
            <a:r>
              <a:rPr lang="bg-BG" sz="1200" kern="1200" dirty="0" smtClean="0">
                <a:solidFill>
                  <a:schemeClr val="tx1"/>
                </a:solidFill>
                <a:effectLst/>
                <a:latin typeface="Arial" charset="0"/>
                <a:ea typeface="+mn-ea"/>
                <a:cs typeface="+mn-cs"/>
              </a:rPr>
              <a:t>Друга основна част от Тех Парка трябва да бъде </a:t>
            </a:r>
            <a:r>
              <a:rPr lang="bg-BG" sz="1200" b="1" kern="1200" dirty="0" smtClean="0">
                <a:solidFill>
                  <a:schemeClr val="tx1"/>
                </a:solidFill>
                <a:effectLst/>
                <a:latin typeface="Arial" charset="0"/>
                <a:ea typeface="+mn-ea"/>
                <a:cs typeface="+mn-cs"/>
              </a:rPr>
              <a:t>Политехническия музей 2.0</a:t>
            </a:r>
            <a:endParaRPr lang="en-US" sz="1100" kern="1200" dirty="0" smtClean="0">
              <a:solidFill>
                <a:schemeClr val="tx1"/>
              </a:solidFill>
              <a:effectLst/>
              <a:latin typeface="Arial" charset="0"/>
              <a:ea typeface="+mn-ea"/>
              <a:cs typeface="+mn-cs"/>
            </a:endParaRPr>
          </a:p>
          <a:p>
            <a:r>
              <a:rPr lang="bg-BG" sz="1200" i="1" kern="1200" dirty="0" smtClean="0">
                <a:solidFill>
                  <a:schemeClr val="tx1"/>
                </a:solidFill>
                <a:effectLst/>
                <a:latin typeface="Arial" charset="0"/>
                <a:ea typeface="+mn-ea"/>
                <a:cs typeface="+mn-cs"/>
              </a:rPr>
              <a:t>Аргументи и коментари: Основният проблем на образованието и осигурването на кадри за индустрията се измести от ВУЗ (без да са решени проблемите там) към липсата на интерес у младите към инженерните специалности. Според Отворено общество сред завършилите през последните 5 години висше образование у нас на всеки 2 инженера се падат 2 икономисти и 1 мениджър. Не се заемат свободните места за студенти в инженерните специалности. За да се привлече вниманието на малките към инженерните науки и професии е нобходимо те да се запознаят и запленят от магията на науката и техниката. Това може да стане в един „жив“ музей, който не само трасира развитието на техниката в миналото и дава повод за национално самочувствие, но и работи за бъдещето. В него да има и експонати, и установки, така че децата да провеждат експерименти сами и под ръководството на обучени за такава комуникация студенти, да гледат, да експериментират, да пипат и да свързват познанията си от училище с конкретни ефекти и машини, да усетят магическата страна на науката и техниката. Накратко да реализира сентенцита на Конфуций: „Те ми казаха и аз забравих. Те ми показаха и аз разбрах. Аз го направих и го запомних.“. В името на музея, по аналогия с </a:t>
            </a:r>
            <a:r>
              <a:rPr lang="en-US" sz="1200" i="1" kern="1200" dirty="0" smtClean="0">
                <a:solidFill>
                  <a:schemeClr val="tx1"/>
                </a:solidFill>
                <a:effectLst/>
                <a:latin typeface="Arial" charset="0"/>
                <a:ea typeface="+mn-ea"/>
                <a:cs typeface="+mn-cs"/>
              </a:rPr>
              <a:t>web 2.0</a:t>
            </a:r>
            <a:r>
              <a:rPr lang="bg-BG" sz="1200" i="1" kern="1200" dirty="0" smtClean="0">
                <a:solidFill>
                  <a:schemeClr val="tx1"/>
                </a:solidFill>
                <a:effectLst/>
                <a:latin typeface="Arial" charset="0"/>
                <a:ea typeface="+mn-ea"/>
                <a:cs typeface="+mn-cs"/>
              </a:rPr>
              <a:t>,  „2.0“ отразява по-интеркативния, атрактивен и социален характер на музея като институция за неформално образование. От 100 млн лева заделени по ОП РЧР за извънкласна работа само 4% се очква да се насочат за кръжоци по инженерни науки. Не е реалистично за 4000 училища да се осигурят на добро ниво експериментална база, методологически материали и , най-вече, подготвени учители. Ако се премести сегашния Национален Политехнически музей в Тех Парка и се дооборудва с раб</a:t>
            </a:r>
            <a:r>
              <a:rPr lang="en-US" sz="1200" i="1" kern="1200" dirty="0" smtClean="0">
                <a:solidFill>
                  <a:schemeClr val="tx1"/>
                </a:solidFill>
                <a:effectLst/>
                <a:latin typeface="Arial" charset="0"/>
                <a:ea typeface="+mn-ea"/>
                <a:cs typeface="+mn-cs"/>
              </a:rPr>
              <a:t>o</a:t>
            </a:r>
            <a:r>
              <a:rPr lang="bg-BG" sz="1200" i="1" kern="1200" dirty="0" smtClean="0">
                <a:solidFill>
                  <a:schemeClr val="tx1"/>
                </a:solidFill>
                <a:effectLst/>
                <a:latin typeface="Arial" charset="0"/>
                <a:ea typeface="+mn-ea"/>
                <a:cs typeface="+mn-cs"/>
              </a:rPr>
              <a:t>тилници по различни инженерни науки (</a:t>
            </a:r>
            <a:r>
              <a:rPr lang="en-US" sz="1200" i="1" kern="1200" dirty="0" smtClean="0">
                <a:solidFill>
                  <a:schemeClr val="tx1"/>
                </a:solidFill>
                <a:effectLst/>
                <a:latin typeface="Arial" charset="0"/>
                <a:ea typeface="+mn-ea"/>
                <a:cs typeface="+mn-cs"/>
              </a:rPr>
              <a:t>Workshops), </a:t>
            </a:r>
            <a:r>
              <a:rPr lang="bg-BG" sz="1200" i="1" kern="1200" dirty="0" smtClean="0">
                <a:solidFill>
                  <a:schemeClr val="tx1"/>
                </a:solidFill>
                <a:effectLst/>
                <a:latin typeface="Arial" charset="0"/>
                <a:ea typeface="+mn-ea"/>
                <a:cs typeface="+mn-cs"/>
              </a:rPr>
              <a:t>децата ще могат да го посещават и с родителите си (главно през почивните дни) и с организирани от училищата посещения (главно през учебните дни). Фирмите в Тех Парка трябва да са задължени да осигуряват условия за посещение от ученически групи за запознаване със съотвентите технологични процеси, които тези фирми реализарат. </a:t>
            </a:r>
            <a:endParaRPr lang="en-US" sz="1200" kern="1200" dirty="0" smtClean="0">
              <a:solidFill>
                <a:schemeClr val="tx1"/>
              </a:solidFill>
              <a:effectLst/>
              <a:latin typeface="Arial" charset="0"/>
              <a:ea typeface="+mn-ea"/>
              <a:cs typeface="+mn-cs"/>
            </a:endParaRPr>
          </a:p>
          <a:p>
            <a:endParaRPr lang="bg-BG" sz="1200" dirty="0"/>
          </a:p>
        </p:txBody>
      </p:sp>
      <p:sp>
        <p:nvSpPr>
          <p:cNvPr id="4" name="Slide Number Placeholder 3"/>
          <p:cNvSpPr>
            <a:spLocks noGrp="1"/>
          </p:cNvSpPr>
          <p:nvPr>
            <p:ph type="sldNum" sz="quarter" idx="10"/>
          </p:nvPr>
        </p:nvSpPr>
        <p:spPr/>
        <p:txBody>
          <a:bodyPr/>
          <a:lstStyle/>
          <a:p>
            <a:pPr>
              <a:defRPr/>
            </a:pPr>
            <a:fld id="{3C15E57A-9977-4F6E-8386-A1C249FE5366}" type="slidenum">
              <a:rPr lang="bg-BG" smtClean="0"/>
              <a:pPr>
                <a:defRPr/>
              </a:pPr>
              <a:t>13</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2000" i="1">
                <a:solidFill>
                  <a:schemeClr val="tx1"/>
                </a:solidFill>
                <a:latin typeface="Trebuchet MS" pitchFamily="34" charset="0"/>
              </a:defRPr>
            </a:lvl1pPr>
            <a:lvl2pPr marL="742950" indent="-285750" defTabSz="901700">
              <a:defRPr sz="2000" i="1">
                <a:solidFill>
                  <a:schemeClr val="tx1"/>
                </a:solidFill>
                <a:latin typeface="Trebuchet MS" pitchFamily="34" charset="0"/>
              </a:defRPr>
            </a:lvl2pPr>
            <a:lvl3pPr marL="1143000" indent="-228600" defTabSz="901700">
              <a:defRPr sz="2000" i="1">
                <a:solidFill>
                  <a:schemeClr val="tx1"/>
                </a:solidFill>
                <a:latin typeface="Trebuchet MS" pitchFamily="34" charset="0"/>
              </a:defRPr>
            </a:lvl3pPr>
            <a:lvl4pPr marL="1600200" indent="-228600" defTabSz="901700">
              <a:defRPr sz="2000" i="1">
                <a:solidFill>
                  <a:schemeClr val="tx1"/>
                </a:solidFill>
                <a:latin typeface="Trebuchet MS" pitchFamily="34" charset="0"/>
              </a:defRPr>
            </a:lvl4pPr>
            <a:lvl5pPr marL="2057400" indent="-228600" defTabSz="901700">
              <a:defRPr sz="2000" i="1">
                <a:solidFill>
                  <a:schemeClr val="tx1"/>
                </a:solidFill>
                <a:latin typeface="Trebuchet MS" pitchFamily="34" charset="0"/>
              </a:defRPr>
            </a:lvl5pPr>
            <a:lvl6pPr marL="2514600" indent="-228600" algn="ctr" defTabSz="901700" eaLnBrk="0" fontAlgn="base" hangingPunct="0">
              <a:spcBef>
                <a:spcPct val="0"/>
              </a:spcBef>
              <a:spcAft>
                <a:spcPct val="0"/>
              </a:spcAft>
              <a:defRPr sz="2000" i="1">
                <a:solidFill>
                  <a:schemeClr val="tx1"/>
                </a:solidFill>
                <a:latin typeface="Trebuchet MS" pitchFamily="34" charset="0"/>
              </a:defRPr>
            </a:lvl6pPr>
            <a:lvl7pPr marL="2971800" indent="-228600" algn="ctr" defTabSz="901700" eaLnBrk="0" fontAlgn="base" hangingPunct="0">
              <a:spcBef>
                <a:spcPct val="0"/>
              </a:spcBef>
              <a:spcAft>
                <a:spcPct val="0"/>
              </a:spcAft>
              <a:defRPr sz="2000" i="1">
                <a:solidFill>
                  <a:schemeClr val="tx1"/>
                </a:solidFill>
                <a:latin typeface="Trebuchet MS" pitchFamily="34" charset="0"/>
              </a:defRPr>
            </a:lvl7pPr>
            <a:lvl8pPr marL="3429000" indent="-228600" algn="ctr" defTabSz="901700" eaLnBrk="0" fontAlgn="base" hangingPunct="0">
              <a:spcBef>
                <a:spcPct val="0"/>
              </a:spcBef>
              <a:spcAft>
                <a:spcPct val="0"/>
              </a:spcAft>
              <a:defRPr sz="2000" i="1">
                <a:solidFill>
                  <a:schemeClr val="tx1"/>
                </a:solidFill>
                <a:latin typeface="Trebuchet MS" pitchFamily="34" charset="0"/>
              </a:defRPr>
            </a:lvl8pPr>
            <a:lvl9pPr marL="3886200" indent="-228600" algn="ctr" defTabSz="901700" eaLnBrk="0" fontAlgn="base" hangingPunct="0">
              <a:spcBef>
                <a:spcPct val="0"/>
              </a:spcBef>
              <a:spcAft>
                <a:spcPct val="0"/>
              </a:spcAft>
              <a:defRPr sz="2000" i="1">
                <a:solidFill>
                  <a:schemeClr val="tx1"/>
                </a:solidFill>
                <a:latin typeface="Trebuchet MS" pitchFamily="34" charset="0"/>
              </a:defRPr>
            </a:lvl9pPr>
          </a:lstStyle>
          <a:p>
            <a:fld id="{1D848F6B-3C6A-48B5-B010-9E855CA89868}" type="slidenum">
              <a:rPr lang="en-GB" sz="1000">
                <a:latin typeface="Arial" charset="0"/>
              </a:rPr>
              <a:pPr/>
              <a:t>2</a:t>
            </a:fld>
            <a:endParaRPr lang="en-GB" sz="10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bg-BG" sz="1200" dirty="0" smtClean="0"/>
              <a:t>ТехноЛогика е технологична фирма. Това е същността на нейното име, мисия, организация, поведение. Технологични са фирмите, чието съществуване и просперитет зависят от развитието на една или няколко технологии (в  случая това са информационните технологии) и чиито продукти и услуги изискват значителни технологични иновации. За тези фирми иновациите са не само елемент на бизнеса, а самият им бизнес.</a:t>
            </a:r>
          </a:p>
          <a:p>
            <a:pPr eaLnBrk="1" hangingPunct="1"/>
            <a:r>
              <a:rPr lang="bg-BG" sz="1200" dirty="0" smtClean="0"/>
              <a:t>Основният бизнес на ТехноЛогика е да бъде технологичен партньор на престижни български организации (БНБ, БТК, Булбанк, Алианц България и др</a:t>
            </a:r>
            <a:r>
              <a:rPr lang="en-US" sz="1200" dirty="0" smtClean="0"/>
              <a:t>.</a:t>
            </a:r>
            <a:r>
              <a:rPr lang="bg-BG" sz="1200" dirty="0" smtClean="0"/>
              <a:t>)</a:t>
            </a:r>
            <a:r>
              <a:rPr lang="en-US" sz="1200" dirty="0" smtClean="0"/>
              <a:t>,</a:t>
            </a:r>
            <a:r>
              <a:rPr lang="bg-BG" sz="1200" dirty="0" smtClean="0"/>
              <a:t> като им помага да усвоят и/или да се възползват от нови информационни технологии в свои разработки и проекти. За да бъде предпочетена и да осъществи този технологичен трансфер, фирмата развива целенасочена иновативна дейност – усвоява, адаптира, доразвива нови информационни технологии, създава технологични средства, които впоследствие лицензира на свои партньори - например Банксервиз, ИНГ банк.</a:t>
            </a:r>
          </a:p>
          <a:p>
            <a:pPr marL="0" marR="0" indent="0" algn="l" defTabSz="914400" rtl="0" eaLnBrk="1" fontAlgn="base" latinLnBrk="0" hangingPunct="1">
              <a:lnSpc>
                <a:spcPct val="100000"/>
              </a:lnSpc>
              <a:spcBef>
                <a:spcPct val="30000"/>
              </a:spcBef>
              <a:spcAft>
                <a:spcPct val="0"/>
              </a:spcAft>
              <a:buClrTx/>
              <a:buSzTx/>
              <a:buFontTx/>
              <a:buNone/>
              <a:tabLst/>
              <a:defRPr/>
            </a:pPr>
            <a:endParaRPr lang="bg-BG" dirty="0" smtClean="0"/>
          </a:p>
          <a:p>
            <a:r>
              <a:rPr lang="bg-BG" sz="1200" b="0" dirty="0" smtClean="0"/>
              <a:t>Нашият</a:t>
            </a:r>
            <a:r>
              <a:rPr lang="bg-BG" sz="1200" b="0" baseline="0" dirty="0" smtClean="0"/>
              <a:t> бизнес не е посредническа дейност с високотехнологични компоненти.</a:t>
            </a:r>
            <a:endParaRPr lang="bg-BG" sz="1200" b="0" dirty="0" smtClean="0"/>
          </a:p>
          <a:p>
            <a:r>
              <a:rPr lang="bg-BG" sz="1200" b="0" dirty="0" smtClean="0"/>
              <a:t>Работим по проекти на ЕС, 7ма рамкова, НАТО, имаме серт</a:t>
            </a:r>
            <a:r>
              <a:rPr lang="bg-BG" sz="1200" b="0" baseline="0" dirty="0" smtClean="0"/>
              <a:t> за качество и рамков д-р с НАТО</a:t>
            </a:r>
          </a:p>
          <a:p>
            <a:pPr marL="0" marR="0" indent="0" algn="l" defTabSz="914400" rtl="0" eaLnBrk="1" fontAlgn="base" latinLnBrk="0" hangingPunct="1">
              <a:lnSpc>
                <a:spcPct val="100000"/>
              </a:lnSpc>
              <a:spcBef>
                <a:spcPct val="30000"/>
              </a:spcBef>
              <a:spcAft>
                <a:spcPct val="0"/>
              </a:spcAft>
              <a:buClrTx/>
              <a:buSzTx/>
              <a:buFontTx/>
              <a:buNone/>
              <a:tabLst/>
              <a:defRPr/>
            </a:pPr>
            <a:endParaRPr lang="bg-BG"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bg-BG" dirty="0" smtClean="0"/>
              <a:t>Новаторският дух е едно от важните предимства при подбора на персонал в ТехноЛогика. Фирмата може да разпали и да поддържа, но не и да запали искрата. Тя припламва у служителите. ТехноЛогика не може да си позволи да не даде кислород (ресурси) за поддържане на този огън или да го полее със студен душ (неразбиране от страна на ръководството). Ролята на фирмата е да създаде среда, която да отприщи и да даде криле на креативността и иновативността на специалистите за творчество в екип, да постигне синергизъм от иновационния потенциал на цялата организация. </a:t>
            </a:r>
          </a:p>
          <a:p>
            <a:pPr eaLnBrk="1" hangingPunct="1"/>
            <a:endParaRPr lang="bg-BG" sz="1200" dirty="0" smtClean="0"/>
          </a:p>
          <a:p>
            <a:pPr eaLnBrk="1" hangingPunct="1"/>
            <a:r>
              <a:rPr lang="bg-BG" sz="1200" dirty="0" smtClean="0"/>
              <a:t>Още от ’96г ТЛ е академичен пример за иновативна фирма. Тогава доц Кирил Тодоров посвети главата „Иновационни фирми” на книгата си „Стратегическо управление на малки и средни фирми” изцяло на ТехноЛогика. друг случай за използване на ТЛ като пример за иновативна фирма е учебника на проф. Марин Петров,</a:t>
            </a:r>
          </a:p>
          <a:p>
            <a:pPr eaLnBrk="1" hangingPunct="1"/>
            <a:endParaRPr lang="bg-BG"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bg-BG" sz="1200" kern="1200" dirty="0" smtClean="0">
                <a:solidFill>
                  <a:schemeClr val="tx1"/>
                </a:solidFill>
                <a:effectLst/>
                <a:latin typeface="Arial" charset="0"/>
                <a:ea typeface="+mn-ea"/>
                <a:cs typeface="+mn-cs"/>
              </a:rPr>
              <a:t>Имали сме проекти, в които първоначално калкулираните ресурси според заданието и описанието на клиента се оказаха в пъти по-малки от реално необходимите, за да се постигнат неговите цели и въпреки това ние винаги завършваме с успех проекта. Инвестирайки в неговия успех, ние инвестираме в бранда си. В това аз виждам силата на бранда: не толкова да си известен, а да си разпознат като надежден. Най-важното, което ТехноЛогика предлага на клиента, са пълната посветеност на успеха на проекта и разбирането, че успех на проекта е постигането на бизнес целите на клиента, а не само успешно прилагане на новостта</a:t>
            </a:r>
            <a:endParaRPr lang="en-US" sz="1200" kern="1200" dirty="0" smtClean="0">
              <a:solidFill>
                <a:schemeClr val="tx1"/>
              </a:solidFill>
              <a:effectLst/>
              <a:latin typeface="Arial" charset="0"/>
              <a:ea typeface="+mn-ea"/>
              <a:cs typeface="+mn-cs"/>
            </a:endParaRPr>
          </a:p>
          <a:p>
            <a:pPr eaLnBrk="1" hangingPunct="1"/>
            <a:endParaRPr lang="bg-BG" sz="1200" dirty="0" smtClean="0"/>
          </a:p>
          <a:p>
            <a:pPr eaLnBrk="1" hangingPunct="1"/>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2000" i="1">
                <a:solidFill>
                  <a:schemeClr val="tx1"/>
                </a:solidFill>
                <a:latin typeface="Trebuchet MS" pitchFamily="34" charset="0"/>
              </a:defRPr>
            </a:lvl1pPr>
            <a:lvl2pPr marL="742950" indent="-285750" defTabSz="901700">
              <a:defRPr sz="2000" i="1">
                <a:solidFill>
                  <a:schemeClr val="tx1"/>
                </a:solidFill>
                <a:latin typeface="Trebuchet MS" pitchFamily="34" charset="0"/>
              </a:defRPr>
            </a:lvl2pPr>
            <a:lvl3pPr marL="1143000" indent="-228600" defTabSz="901700">
              <a:defRPr sz="2000" i="1">
                <a:solidFill>
                  <a:schemeClr val="tx1"/>
                </a:solidFill>
                <a:latin typeface="Trebuchet MS" pitchFamily="34" charset="0"/>
              </a:defRPr>
            </a:lvl3pPr>
            <a:lvl4pPr marL="1600200" indent="-228600" defTabSz="901700">
              <a:defRPr sz="2000" i="1">
                <a:solidFill>
                  <a:schemeClr val="tx1"/>
                </a:solidFill>
                <a:latin typeface="Trebuchet MS" pitchFamily="34" charset="0"/>
              </a:defRPr>
            </a:lvl4pPr>
            <a:lvl5pPr marL="2057400" indent="-228600" defTabSz="901700">
              <a:defRPr sz="2000" i="1">
                <a:solidFill>
                  <a:schemeClr val="tx1"/>
                </a:solidFill>
                <a:latin typeface="Trebuchet MS" pitchFamily="34" charset="0"/>
              </a:defRPr>
            </a:lvl5pPr>
            <a:lvl6pPr marL="2514600" indent="-228600" algn="ctr" defTabSz="901700" eaLnBrk="0" fontAlgn="base" hangingPunct="0">
              <a:spcBef>
                <a:spcPct val="0"/>
              </a:spcBef>
              <a:spcAft>
                <a:spcPct val="0"/>
              </a:spcAft>
              <a:defRPr sz="2000" i="1">
                <a:solidFill>
                  <a:schemeClr val="tx1"/>
                </a:solidFill>
                <a:latin typeface="Trebuchet MS" pitchFamily="34" charset="0"/>
              </a:defRPr>
            </a:lvl6pPr>
            <a:lvl7pPr marL="2971800" indent="-228600" algn="ctr" defTabSz="901700" eaLnBrk="0" fontAlgn="base" hangingPunct="0">
              <a:spcBef>
                <a:spcPct val="0"/>
              </a:spcBef>
              <a:spcAft>
                <a:spcPct val="0"/>
              </a:spcAft>
              <a:defRPr sz="2000" i="1">
                <a:solidFill>
                  <a:schemeClr val="tx1"/>
                </a:solidFill>
                <a:latin typeface="Trebuchet MS" pitchFamily="34" charset="0"/>
              </a:defRPr>
            </a:lvl7pPr>
            <a:lvl8pPr marL="3429000" indent="-228600" algn="ctr" defTabSz="901700" eaLnBrk="0" fontAlgn="base" hangingPunct="0">
              <a:spcBef>
                <a:spcPct val="0"/>
              </a:spcBef>
              <a:spcAft>
                <a:spcPct val="0"/>
              </a:spcAft>
              <a:defRPr sz="2000" i="1">
                <a:solidFill>
                  <a:schemeClr val="tx1"/>
                </a:solidFill>
                <a:latin typeface="Trebuchet MS" pitchFamily="34" charset="0"/>
              </a:defRPr>
            </a:lvl8pPr>
            <a:lvl9pPr marL="3886200" indent="-228600" algn="ctr" defTabSz="901700" eaLnBrk="0" fontAlgn="base" hangingPunct="0">
              <a:spcBef>
                <a:spcPct val="0"/>
              </a:spcBef>
              <a:spcAft>
                <a:spcPct val="0"/>
              </a:spcAft>
              <a:defRPr sz="2000" i="1">
                <a:solidFill>
                  <a:schemeClr val="tx1"/>
                </a:solidFill>
                <a:latin typeface="Trebuchet MS" pitchFamily="34" charset="0"/>
              </a:defRPr>
            </a:lvl9pPr>
          </a:lstStyle>
          <a:p>
            <a:fld id="{1D848F6B-3C6A-48B5-B010-9E855CA89868}" type="slidenum">
              <a:rPr lang="en-GB" sz="1000">
                <a:latin typeface="Arial" charset="0"/>
              </a:rPr>
              <a:pPr/>
              <a:t>3</a:t>
            </a:fld>
            <a:endParaRPr lang="en-GB" sz="10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bg-BG" sz="1200" baseline="0" dirty="0" smtClean="0"/>
              <a:t>стратегията – </a:t>
            </a:r>
            <a:r>
              <a:rPr lang="bg-BG" sz="1200" dirty="0" smtClean="0"/>
              <a:t>Да сме технологичен лидер в ИТ на българския корпоративен пазар, оценяващ нововъзникнали ИТ, изпреварващо инвестиращ в компетенции в перспективните и отворен за трансфер на изградените компетенции</a:t>
            </a:r>
          </a:p>
          <a:p>
            <a:pPr eaLnBrk="1" hangingPunct="1"/>
            <a:r>
              <a:rPr lang="bg-BG" sz="1200" baseline="0" dirty="0" smtClean="0"/>
              <a:t> </a:t>
            </a:r>
          </a:p>
          <a:p>
            <a:r>
              <a:rPr lang="bg-BG" sz="1200" kern="1200" dirty="0" smtClean="0">
                <a:solidFill>
                  <a:schemeClr val="tx1"/>
                </a:solidFill>
                <a:effectLst/>
                <a:latin typeface="Arial" charset="0"/>
                <a:ea typeface="+mn-ea"/>
                <a:cs typeface="+mn-cs"/>
              </a:rPr>
              <a:t>че управлението на иновативната дейност е едно много специфично нещо. То се различава коренно от управлението на производствената дейност. При производствената дейност критериите, индикаторите, които следим, са едни – от финансова гледна точка, от брак и т.н., тотално различни са в иновативната дейност. Тук говорим за най-висш пилотаж по отношение на управление на риска. Наистина той не може да се планира, не може да се каже еди-кога си ще се роди идеята, но не означава, че трябва да бъде оставено като някаква самодейност „ако стане”. Трябва наистина да бъде създадена среда</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От друга страна, самите процеси, свързани с иновациите, са ужасно динамични. Фактически при иновациите борбата при иновативните фирми, това е борбата с времето. Защото не сме само ние, които мислим в дадена област, в даден продукт, в дадена технология. Ние сме на големия международен пазар, който става все по-лесно достъпен и за нас времето е изключително критичен фактор.</a:t>
            </a:r>
            <a:endParaRPr lang="en-US" sz="1200" kern="1200" dirty="0" smtClean="0">
              <a:solidFill>
                <a:schemeClr val="tx1"/>
              </a:solidFill>
              <a:effectLst/>
              <a:latin typeface="Arial" charset="0"/>
              <a:ea typeface="+mn-ea"/>
              <a:cs typeface="+mn-cs"/>
            </a:endParaRPr>
          </a:p>
          <a:p>
            <a:pPr eaLnBrk="1" hangingPunct="1"/>
            <a:endParaRPr lang="en-GB"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bg-BG" dirty="0" smtClean="0"/>
              <a:t>Бизнесът е добре премерен риск, а печалбата – наградат</a:t>
            </a:r>
            <a:r>
              <a:rPr lang="bg-BG" baseline="0" dirty="0" smtClean="0"/>
              <a:t>а за</a:t>
            </a:r>
            <a:r>
              <a:rPr lang="en-US" baseline="0" dirty="0" smtClean="0"/>
              <a:t> </a:t>
            </a:r>
            <a:r>
              <a:rPr lang="bg-BG" baseline="0" dirty="0" smtClean="0"/>
              <a:t>правилни решения. </a:t>
            </a:r>
            <a:r>
              <a:rPr lang="bg-BG" sz="1200" kern="1200" dirty="0" smtClean="0">
                <a:solidFill>
                  <a:schemeClr val="tx1"/>
                </a:solidFill>
                <a:effectLst/>
                <a:latin typeface="Arial" charset="0"/>
                <a:ea typeface="+mn-ea"/>
                <a:cs typeface="+mn-cs"/>
              </a:rPr>
              <a:t>От много години инвестираме изпреварващо в усвояването на новоизгряващи технологии, които ще намерят приложение на българския пазар, и след това помагаме на клиентите да се възползват от тях. Това е сложен процес. Предварителното инвестиране е рисково, но предоставянет</a:t>
            </a:r>
            <a:r>
              <a:rPr lang="en-US" sz="1200" kern="1200" dirty="0" smtClean="0">
                <a:solidFill>
                  <a:schemeClr val="tx1"/>
                </a:solidFill>
                <a:effectLst/>
                <a:latin typeface="Arial" charset="0"/>
                <a:ea typeface="+mn-ea"/>
                <a:cs typeface="+mn-cs"/>
              </a:rPr>
              <a:t>o</a:t>
            </a:r>
            <a:r>
              <a:rPr lang="bg-BG" sz="1200" kern="1200" dirty="0" smtClean="0">
                <a:solidFill>
                  <a:schemeClr val="tx1"/>
                </a:solidFill>
                <a:effectLst/>
                <a:latin typeface="Arial" charset="0"/>
                <a:ea typeface="+mn-ea"/>
                <a:cs typeface="+mn-cs"/>
              </a:rPr>
              <a:t> на услуги в началото, без сериозна конкуренция, дава възможност за по-големи печалби – награди за правилни решения. След това технологията става все по-достъпна и въпросът е кой ще я продаде по-евтино. "ТехноЛогика" не се състезва в тази част. Ние се стремим да посрещнем технологията в началото.</a:t>
            </a:r>
            <a:r>
              <a:rPr lang="bg-BG" baseline="0" dirty="0" smtClean="0"/>
              <a:t>.</a:t>
            </a:r>
            <a:endParaRPr lang="bg-BG" dirty="0" smtClean="0"/>
          </a:p>
          <a:p>
            <a:pPr eaLnBrk="1" hangingPunct="1"/>
            <a:endParaRPr lang="bg-BG" dirty="0" smtClean="0"/>
          </a:p>
          <a:p>
            <a:pPr>
              <a:lnSpc>
                <a:spcPct val="80000"/>
              </a:lnSpc>
            </a:pPr>
            <a:r>
              <a:rPr lang="bg-BG" dirty="0" smtClean="0"/>
              <a:t>Бързото развитие и обновяване на информационните технологии налагат големи инвестиции за тяхното следене, анализиране и овладяване. </a:t>
            </a:r>
          </a:p>
          <a:p>
            <a:pPr>
              <a:lnSpc>
                <a:spcPct val="80000"/>
              </a:lnSpc>
            </a:pPr>
            <a:r>
              <a:rPr lang="bg-BG" dirty="0" smtClean="0"/>
              <a:t>От една страна, това води до нарастване на възможностите за бизнес по трансфер на технологии на ТехноЛогика. От друга страна, изисква все повече инвестиции, и то главно в човешки ресурси. При един развит пазар, потребяващ и изискващ информационни технологии, това не би било голямо предизвикателство. Но много често модерни технологии остаряват и биват изместени от други, преди фирмата да е осъществила достатъчно проекти и да си е възвърнала инвестициите в тях поради мащаба и зрелостта на българския пазар.</a:t>
            </a:r>
          </a:p>
          <a:p>
            <a:pPr>
              <a:lnSpc>
                <a:spcPct val="80000"/>
              </a:lnSpc>
            </a:pPr>
            <a:r>
              <a:rPr lang="bg-BG" dirty="0" smtClean="0"/>
              <a:t>Откритията най-често стават в зоната между две или няколко науки. Иновациите в информационните технологии все по-често са към поява на нови, допълващи, а не изместващи, съществуващите технологии. Списъкът на видовете специалисти по информационни технологии се обогатява всяка година. ТехноЛогика  има уникално широко за българския пазар портфолио от софтуерни технологии и приложения. Тази диверсификация смекчава сътресенията в неустойчивото развитие на българския пазар и неговите сектори и спомага за по-бързо овладяване на новости, изискващи мултидисциплинарен екип за тяхното усвояване и развитие. </a:t>
            </a:r>
          </a:p>
          <a:p>
            <a:pPr eaLnBrk="1" hangingPunct="1"/>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2000" i="1">
                <a:solidFill>
                  <a:schemeClr val="tx1"/>
                </a:solidFill>
                <a:latin typeface="Trebuchet MS" pitchFamily="34" charset="0"/>
              </a:defRPr>
            </a:lvl1pPr>
            <a:lvl2pPr marL="742950" indent="-285750" defTabSz="901700">
              <a:defRPr sz="2000" i="1">
                <a:solidFill>
                  <a:schemeClr val="tx1"/>
                </a:solidFill>
                <a:latin typeface="Trebuchet MS" pitchFamily="34" charset="0"/>
              </a:defRPr>
            </a:lvl2pPr>
            <a:lvl3pPr marL="1143000" indent="-228600" defTabSz="901700">
              <a:defRPr sz="2000" i="1">
                <a:solidFill>
                  <a:schemeClr val="tx1"/>
                </a:solidFill>
                <a:latin typeface="Trebuchet MS" pitchFamily="34" charset="0"/>
              </a:defRPr>
            </a:lvl3pPr>
            <a:lvl4pPr marL="1600200" indent="-228600" defTabSz="901700">
              <a:defRPr sz="2000" i="1">
                <a:solidFill>
                  <a:schemeClr val="tx1"/>
                </a:solidFill>
                <a:latin typeface="Trebuchet MS" pitchFamily="34" charset="0"/>
              </a:defRPr>
            </a:lvl4pPr>
            <a:lvl5pPr marL="2057400" indent="-228600" defTabSz="901700">
              <a:defRPr sz="2000" i="1">
                <a:solidFill>
                  <a:schemeClr val="tx1"/>
                </a:solidFill>
                <a:latin typeface="Trebuchet MS" pitchFamily="34" charset="0"/>
              </a:defRPr>
            </a:lvl5pPr>
            <a:lvl6pPr marL="2514600" indent="-228600" algn="ctr" defTabSz="901700" eaLnBrk="0" fontAlgn="base" hangingPunct="0">
              <a:spcBef>
                <a:spcPct val="0"/>
              </a:spcBef>
              <a:spcAft>
                <a:spcPct val="0"/>
              </a:spcAft>
              <a:defRPr sz="2000" i="1">
                <a:solidFill>
                  <a:schemeClr val="tx1"/>
                </a:solidFill>
                <a:latin typeface="Trebuchet MS" pitchFamily="34" charset="0"/>
              </a:defRPr>
            </a:lvl6pPr>
            <a:lvl7pPr marL="2971800" indent="-228600" algn="ctr" defTabSz="901700" eaLnBrk="0" fontAlgn="base" hangingPunct="0">
              <a:spcBef>
                <a:spcPct val="0"/>
              </a:spcBef>
              <a:spcAft>
                <a:spcPct val="0"/>
              </a:spcAft>
              <a:defRPr sz="2000" i="1">
                <a:solidFill>
                  <a:schemeClr val="tx1"/>
                </a:solidFill>
                <a:latin typeface="Trebuchet MS" pitchFamily="34" charset="0"/>
              </a:defRPr>
            </a:lvl7pPr>
            <a:lvl8pPr marL="3429000" indent="-228600" algn="ctr" defTabSz="901700" eaLnBrk="0" fontAlgn="base" hangingPunct="0">
              <a:spcBef>
                <a:spcPct val="0"/>
              </a:spcBef>
              <a:spcAft>
                <a:spcPct val="0"/>
              </a:spcAft>
              <a:defRPr sz="2000" i="1">
                <a:solidFill>
                  <a:schemeClr val="tx1"/>
                </a:solidFill>
                <a:latin typeface="Trebuchet MS" pitchFamily="34" charset="0"/>
              </a:defRPr>
            </a:lvl8pPr>
            <a:lvl9pPr marL="3886200" indent="-228600" algn="ctr" defTabSz="901700" eaLnBrk="0" fontAlgn="base" hangingPunct="0">
              <a:spcBef>
                <a:spcPct val="0"/>
              </a:spcBef>
              <a:spcAft>
                <a:spcPct val="0"/>
              </a:spcAft>
              <a:defRPr sz="2000" i="1">
                <a:solidFill>
                  <a:schemeClr val="tx1"/>
                </a:solidFill>
                <a:latin typeface="Trebuchet MS" pitchFamily="34" charset="0"/>
              </a:defRPr>
            </a:lvl9pPr>
          </a:lstStyle>
          <a:p>
            <a:fld id="{1D848F6B-3C6A-48B5-B010-9E855CA89868}" type="slidenum">
              <a:rPr lang="en-GB" sz="1000">
                <a:latin typeface="Arial" charset="0"/>
              </a:rPr>
              <a:pPr/>
              <a:t>4</a:t>
            </a:fld>
            <a:endParaRPr lang="en-GB" sz="100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bg-BG" dirty="0" smtClean="0"/>
              <a:t>Във фирма, в която работят хора на знанието, моделът </a:t>
            </a:r>
            <a:r>
              <a:rPr lang="en-US" dirty="0" smtClean="0"/>
              <a:t>X </a:t>
            </a:r>
            <a:r>
              <a:rPr lang="bg-BG" dirty="0" smtClean="0"/>
              <a:t> е неприложим. Вероятно сте се ориентирали, че колкото е по-творческа една дейност, толкова по-неприемлив и нееф</a:t>
            </a:r>
            <a:r>
              <a:rPr lang="en-US" dirty="0" smtClean="0"/>
              <a:t>e</a:t>
            </a:r>
            <a:r>
              <a:rPr lang="bg-BG" dirty="0" smtClean="0"/>
              <a:t>ктивен е този стил на управление. Стилът на управление в нашата фирма е да се поставят цели и да се остава совбодата на творческите личности сами да планират и управляват достигането им. Свободата дава възможност да не се гледа на работата формално, а творчески и с инициатива. </a:t>
            </a:r>
          </a:p>
          <a:p>
            <a:pPr marL="0" marR="0" indent="0" algn="l" defTabSz="914400" rtl="0" eaLnBrk="1" fontAlgn="base" latinLnBrk="0" hangingPunct="1">
              <a:lnSpc>
                <a:spcPct val="100000"/>
              </a:lnSpc>
              <a:spcBef>
                <a:spcPct val="30000"/>
              </a:spcBef>
              <a:spcAft>
                <a:spcPct val="0"/>
              </a:spcAft>
              <a:buClrTx/>
              <a:buSzTx/>
              <a:buFontTx/>
              <a:buNone/>
              <a:tabLst/>
              <a:defRPr/>
            </a:pPr>
            <a:r>
              <a:rPr lang="bg-BG" dirty="0" smtClean="0"/>
              <a:t>В същото време във всяка дейност възникват непредвидени ситуации, понякога критични, когато се изисква бързо, категорично взимане на решение, което да бъде възприето неоспоримо. Ако тогава няма ръководител, който да каже „Ще направим това и това, ще го направите ти и ти, ще го направите по този начин и ще подадете такава обратна връзка на този”, то организацията ще изпадне в безтегловност в критична ситуация. Затова този ръководител не трябва да прилага нормалния начин за взимане на решение в ненормална ситуация. Той трява да упражни своята власт. Това дава сигурност на всички и, мак</a:t>
            </a:r>
            <a:r>
              <a:rPr lang="en-US" dirty="0" smtClean="0"/>
              <a:t>a</a:t>
            </a:r>
            <a:r>
              <a:rPr lang="bg-BG" dirty="0" smtClean="0"/>
              <a:t>р да е харатерно за стила </a:t>
            </a:r>
            <a:r>
              <a:rPr lang="en-US" dirty="0" smtClean="0"/>
              <a:t>X</a:t>
            </a:r>
            <a:r>
              <a:rPr lang="bg-BG" dirty="0" smtClean="0"/>
              <a:t>, се прилага във всяка организация в извънредни ситуации. </a:t>
            </a:r>
            <a:endParaRPr lang="en-GB" dirty="0" smtClean="0"/>
          </a:p>
          <a:p>
            <a:endParaRPr lang="bg-BG" u="none" dirty="0" smtClean="0"/>
          </a:p>
          <a:p>
            <a:r>
              <a:rPr lang="bg-BG" u="none" dirty="0" smtClean="0"/>
              <a:t>Важна характеристика на средата е свободната комуникация. Ръководството не само е открито за новаторски идеи и хрумвания от всеки и за всичко, но и е проактивно в този процес на зараждане и формулиране на идеи от служителите</a:t>
            </a:r>
          </a:p>
          <a:p>
            <a:r>
              <a:rPr lang="bg-BG" dirty="0" smtClean="0"/>
              <a:t>При тях е необходима толерантност относно неуспехите в процеса на творчество – не всяка идея за нещо ново се увенчава с успех. Ако ръководството не е толерантно към неуспехите и грешките в иновациите така, както не е и не би трябвало да е толерантно в оперативната дейност, то несъмнено ще разруши новаторския дух. Още по-сложно е когато има и производство, и НИРД.</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В </a:t>
            </a:r>
            <a:r>
              <a:rPr lang="en-US" sz="1200" kern="1200" dirty="0" err="1" smtClean="0">
                <a:solidFill>
                  <a:schemeClr val="tx1"/>
                </a:solidFill>
                <a:effectLst/>
                <a:latin typeface="Arial" charset="0"/>
                <a:ea typeface="+mn-ea"/>
                <a:cs typeface="+mn-cs"/>
              </a:rPr>
              <a:t>творческата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дейност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може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става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въпрос</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грешка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каквито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има</a:t>
            </a:r>
            <a:r>
              <a:rPr lang="en-US" sz="1200" kern="1200" dirty="0" smtClean="0">
                <a:solidFill>
                  <a:schemeClr val="tx1"/>
                </a:solidFill>
                <a:effectLst/>
                <a:latin typeface="Arial" charset="0"/>
                <a:ea typeface="+mn-ea"/>
                <a:cs typeface="+mn-cs"/>
              </a:rPr>
              <a:t> в </a:t>
            </a:r>
            <a:r>
              <a:rPr lang="en-US" sz="1200" kern="1200" dirty="0" err="1" smtClean="0">
                <a:solidFill>
                  <a:schemeClr val="tx1"/>
                </a:solidFill>
                <a:effectLst/>
                <a:latin typeface="Arial" charset="0"/>
                <a:ea typeface="+mn-ea"/>
                <a:cs typeface="+mn-cs"/>
              </a:rPr>
              <a:t>производството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Тук</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правят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опити</a:t>
            </a:r>
            <a:r>
              <a:rPr lang="en-US" sz="1200" kern="1200" dirty="0" smtClean="0">
                <a:solidFill>
                  <a:schemeClr val="tx1"/>
                </a:solidFill>
                <a:effectLst/>
                <a:latin typeface="Arial" charset="0"/>
                <a:ea typeface="+mn-ea"/>
                <a:cs typeface="+mn-cs"/>
              </a:rPr>
              <a:t> в </a:t>
            </a:r>
            <a:r>
              <a:rPr lang="en-US" sz="1200" kern="1200" dirty="0" err="1" smtClean="0">
                <a:solidFill>
                  <a:schemeClr val="tx1"/>
                </a:solidFill>
                <a:effectLst/>
                <a:latin typeface="Arial" charset="0"/>
                <a:ea typeface="+mn-ea"/>
                <a:cs typeface="+mn-cs"/>
              </a:rPr>
              <a:t>различни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посоки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някои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от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които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посоки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няма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доведат</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успех</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Това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не</a:t>
            </a:r>
            <a:r>
              <a:rPr lang="en-US" sz="1200" kern="1200" dirty="0" smtClean="0">
                <a:solidFill>
                  <a:schemeClr val="tx1"/>
                </a:solidFill>
                <a:effectLst/>
                <a:latin typeface="Arial" charset="0"/>
                <a:ea typeface="+mn-ea"/>
                <a:cs typeface="+mn-cs"/>
              </a:rPr>
              <a:t> е </a:t>
            </a:r>
            <a:r>
              <a:rPr lang="en-US" sz="1200" kern="1200" dirty="0" err="1" smtClean="0">
                <a:solidFill>
                  <a:schemeClr val="tx1"/>
                </a:solidFill>
                <a:effectLst/>
                <a:latin typeface="Arial" charset="0"/>
                <a:ea typeface="+mn-ea"/>
                <a:cs typeface="+mn-cs"/>
              </a:rPr>
              <a:t>провинение</a:t>
            </a:r>
            <a:r>
              <a:rPr lang="en-US" sz="1200" kern="1200" dirty="0" smtClean="0">
                <a:solidFill>
                  <a:schemeClr val="tx1"/>
                </a:solidFill>
                <a:effectLst/>
                <a:latin typeface="Arial" charset="0"/>
                <a:ea typeface="+mn-ea"/>
                <a:cs typeface="+mn-cs"/>
              </a:rPr>
              <a:t>, а </a:t>
            </a:r>
            <a:r>
              <a:rPr lang="en-US" sz="1200" kern="1200" dirty="0" err="1" smtClean="0">
                <a:solidFill>
                  <a:schemeClr val="tx1"/>
                </a:solidFill>
                <a:effectLst/>
                <a:latin typeface="Arial" charset="0"/>
                <a:ea typeface="+mn-ea"/>
                <a:cs typeface="+mn-cs"/>
              </a:rPr>
              <a:t>грешен</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ход</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провинение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може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говори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когато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знае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как</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трябва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свърши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дадена</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работа</a:t>
            </a:r>
            <a:r>
              <a:rPr lang="en-US" sz="1200" kern="1200" dirty="0" smtClean="0">
                <a:solidFill>
                  <a:schemeClr val="tx1"/>
                </a:solidFill>
                <a:effectLst/>
                <a:latin typeface="Arial" charset="0"/>
                <a:ea typeface="+mn-ea"/>
                <a:cs typeface="+mn-cs"/>
              </a:rPr>
              <a:t> и </a:t>
            </a:r>
            <a:r>
              <a:rPr lang="en-US" sz="1200" kern="1200" dirty="0" err="1" smtClean="0">
                <a:solidFill>
                  <a:schemeClr val="tx1"/>
                </a:solidFill>
                <a:effectLst/>
                <a:latin typeface="Arial" charset="0"/>
                <a:ea typeface="+mn-ea"/>
                <a:cs typeface="+mn-cs"/>
              </a:rPr>
              <a:t>тя</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се</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направи</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по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указания</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начин</a:t>
            </a:r>
            <a:r>
              <a:rPr lang="en-US" sz="1200" kern="1200" dirty="0" smtClean="0">
                <a:solidFill>
                  <a:schemeClr val="tx1"/>
                </a:solidFill>
                <a:effectLst/>
                <a:latin typeface="Arial" charset="0"/>
                <a:ea typeface="+mn-ea"/>
                <a:cs typeface="+mn-cs"/>
              </a:rPr>
              <a:t>. А в </a:t>
            </a:r>
            <a:r>
              <a:rPr lang="en-US" sz="1200" kern="1200" dirty="0" err="1" smtClean="0">
                <a:solidFill>
                  <a:schemeClr val="tx1"/>
                </a:solidFill>
                <a:effectLst/>
                <a:latin typeface="Arial" charset="0"/>
                <a:ea typeface="+mn-ea"/>
                <a:cs typeface="+mn-cs"/>
              </a:rPr>
              <a:t>творчеството</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не</a:t>
            </a:r>
            <a:r>
              <a:rPr lang="en-US" sz="1200" kern="1200" dirty="0" smtClean="0">
                <a:solidFill>
                  <a:schemeClr val="tx1"/>
                </a:solidFill>
                <a:effectLst/>
                <a:latin typeface="Arial" charset="0"/>
                <a:ea typeface="+mn-ea"/>
                <a:cs typeface="+mn-cs"/>
              </a:rPr>
              <a:t> е </a:t>
            </a:r>
            <a:r>
              <a:rPr lang="en-US" sz="1200" kern="1200" dirty="0" err="1" smtClean="0">
                <a:solidFill>
                  <a:schemeClr val="tx1"/>
                </a:solidFill>
                <a:effectLst/>
                <a:latin typeface="Arial" charset="0"/>
                <a:ea typeface="+mn-ea"/>
                <a:cs typeface="+mn-cs"/>
              </a:rPr>
              <a:t>така</a:t>
            </a:r>
            <a:r>
              <a:rPr lang="en-US" sz="1200" kern="1200" dirty="0" smtClean="0">
                <a:solidFill>
                  <a:schemeClr val="tx1"/>
                </a:solidFill>
                <a:effectLst/>
                <a:latin typeface="Arial" charset="0"/>
                <a:ea typeface="+mn-ea"/>
                <a:cs typeface="+mn-cs"/>
              </a:rPr>
              <a:t>.</a:t>
            </a:r>
          </a:p>
          <a:p>
            <a:endParaRPr lang="bg-BG" dirty="0" smtClean="0"/>
          </a:p>
          <a:p>
            <a:endParaRPr lang="bg-BG" dirty="0" smtClean="0"/>
          </a:p>
          <a:p>
            <a:r>
              <a:rPr lang="bg-BG" dirty="0" smtClean="0"/>
              <a:t>Ролята на фирмата е да създаде среда, която да отприщи и да даде криле на креативността и иновативността на специалистите за творчество в екип, да постигне синергизъм от иновационния потенциал на цялата организация. </a:t>
            </a:r>
            <a:endParaRPr lang="bg-BG" b="1" i="1" dirty="0" smtClean="0"/>
          </a:p>
          <a:p>
            <a:r>
              <a:rPr lang="bg-BG" dirty="0" smtClean="0"/>
              <a:t>Необходимо е да се познава степента на желание за новаторство у всеки служител и да се намери форма за неговата изява</a:t>
            </a:r>
          </a:p>
          <a:p>
            <a:pPr eaLnBrk="1" hangingPunct="1"/>
            <a:endParaRPr lang="bg-BG" dirty="0" smtClean="0"/>
          </a:p>
          <a:p>
            <a:pPr eaLnBrk="1" hangingPunct="1"/>
            <a:endParaRPr lang="bg-BG"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5CF07E-FACA-4F3E-926D-37771F319CF5}" type="slidenum">
              <a:rPr lang="en-GB"/>
              <a:pPr/>
              <a:t>5</a:t>
            </a:fld>
            <a:endParaRPr lang="en-GB"/>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bg-BG" sz="1200" kern="1200" dirty="0" smtClean="0">
                <a:solidFill>
                  <a:schemeClr val="tx1"/>
                </a:solidFill>
                <a:effectLst/>
                <a:latin typeface="Arial" charset="0"/>
                <a:ea typeface="+mn-ea"/>
                <a:cs typeface="+mn-cs"/>
              </a:rPr>
              <a:t>За нас фирмената култура е много по-ценна от процедурите и правилата. През нея се пречупва цялото ни поведение и реакции във всякакви ситуации, дори и непредвидени. Тя е над рационалното,  в нея са преплетени фирмените ценности, идентичността ни и не се ограничава само с етикет и поведение в средата.</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Изграждането и поддържането на фирмената култура е ценен, но  скъп и непрекъснат процес. Инвестициите за нейното постигане не се изчерпват само с организирането на формални и неформални мероприятия, обучения, “</a:t>
            </a:r>
            <a:r>
              <a:rPr lang="en-US" sz="1200" kern="1200" dirty="0" smtClean="0">
                <a:solidFill>
                  <a:schemeClr val="tx1"/>
                </a:solidFill>
                <a:effectLst/>
                <a:latin typeface="Arial" charset="0"/>
                <a:ea typeface="+mn-ea"/>
                <a:cs typeface="+mn-cs"/>
              </a:rPr>
              <a:t>team building</a:t>
            </a:r>
            <a:r>
              <a:rPr lang="bg-BG" sz="1200" kern="1200" dirty="0" smtClean="0">
                <a:solidFill>
                  <a:schemeClr val="tx1"/>
                </a:solidFill>
                <a:effectLst/>
                <a:latin typeface="Arial" charset="0"/>
                <a:ea typeface="+mn-ea"/>
                <a:cs typeface="+mn-cs"/>
              </a:rPr>
              <a:t> и т.н. Още по-скъпи са </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и пропуснатите ползи във финансов аспект, които сме направили, т.е. договори и сделки, които не сме  направили в нейно име. Тя е една ежедневна работа, в която особено място имат лидерите. Те имат отговорността не само да  я “проповядват”, но и да бъдат еталон във всяко действие, оценка, да я комуникират и да мотивират хората за нея.</a:t>
            </a:r>
            <a:endParaRPr lang="en-US" sz="1200" kern="1200" dirty="0" smtClean="0">
              <a:solidFill>
                <a:schemeClr val="tx1"/>
              </a:solidFill>
              <a:effectLst/>
              <a:latin typeface="Arial" charset="0"/>
              <a:ea typeface="+mn-ea"/>
              <a:cs typeface="+mn-cs"/>
            </a:endParaRPr>
          </a:p>
          <a:p>
            <a:r>
              <a:rPr lang="bg-BG" sz="1200" kern="1200" dirty="0" smtClean="0">
                <a:solidFill>
                  <a:schemeClr val="tx1"/>
                </a:solidFill>
                <a:effectLst/>
                <a:latin typeface="Arial" charset="0"/>
                <a:ea typeface="+mn-ea"/>
                <a:cs typeface="+mn-cs"/>
              </a:rPr>
              <a:t>Носителите и стожерите на фирмената култура не винаги са ръководителите, мениджърите или изтъкнатите професионалисти (това би бил най-добрият случай). Много често това са неформалните лидери, с които се асоциират служителите. Този процес е дълъг и не е възможен без планирани и осъзнати действия, с цел да се запази консистентна фирмената култура.</a:t>
            </a:r>
            <a:endParaRPr lang="en-US" sz="1200" kern="1200" dirty="0" smtClean="0">
              <a:solidFill>
                <a:schemeClr val="tx1"/>
              </a:solidFill>
              <a:effectLst/>
              <a:latin typeface="Arial" charset="0"/>
              <a:ea typeface="+mn-ea"/>
              <a:cs typeface="+mn-cs"/>
            </a:endParaRPr>
          </a:p>
          <a:p>
            <a:r>
              <a:rPr lang="ru-RU" sz="1200" kern="1200" dirty="0" smtClean="0">
                <a:solidFill>
                  <a:schemeClr val="tx1"/>
                </a:solidFill>
                <a:effectLst/>
                <a:latin typeface="Arial" charset="0"/>
                <a:ea typeface="+mn-ea"/>
                <a:cs typeface="+mn-cs"/>
              </a:rPr>
              <a:t>Фирмената култура е в изпитание, </a:t>
            </a:r>
            <a:r>
              <a:rPr lang="bg-BG" sz="1200" kern="1200" dirty="0" smtClean="0">
                <a:solidFill>
                  <a:schemeClr val="tx1"/>
                </a:solidFill>
                <a:effectLst/>
                <a:latin typeface="Arial" charset="0"/>
                <a:ea typeface="+mn-ea"/>
                <a:cs typeface="+mn-cs"/>
              </a:rPr>
              <a:t>когато фирмата е в криза, както и в моменти на силен растеж</a:t>
            </a:r>
            <a:endParaRPr lang="en-US" sz="900" dirty="0" smtClean="0"/>
          </a:p>
          <a:p>
            <a:pPr>
              <a:lnSpc>
                <a:spcPct val="75000"/>
              </a:lnSpc>
            </a:pPr>
            <a:r>
              <a:rPr lang="bg-BG" sz="900" dirty="0" smtClean="0"/>
              <a:t> </a:t>
            </a:r>
            <a:r>
              <a:rPr lang="bg-BG" sz="900" dirty="0"/>
              <a:t>Ще използвам рамката на конкуриращите се ценности на Камерън и Куин за да маркирам промените , които настъпиха в културата на организациите.</a:t>
            </a:r>
          </a:p>
          <a:p>
            <a:endParaRPr lang="en-US" sz="1000" dirty="0"/>
          </a:p>
          <a:p>
            <a:pPr>
              <a:lnSpc>
                <a:spcPct val="75000"/>
              </a:lnSpc>
            </a:pPr>
            <a:r>
              <a:rPr lang="bg-BG" sz="900" dirty="0"/>
              <a:t>Няма чисти модели, зависи от бизнеса и мащаба</a:t>
            </a:r>
            <a:endParaRPr lang="en-GB" sz="9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i="1">
                <a:solidFill>
                  <a:schemeClr val="tx1"/>
                </a:solidFill>
                <a:latin typeface="Trebuchet MS" pitchFamily="34" charset="0"/>
              </a:defRPr>
            </a:lvl1pPr>
            <a:lvl2pPr marL="742950" indent="-285750">
              <a:defRPr sz="2000" i="1">
                <a:solidFill>
                  <a:schemeClr val="tx1"/>
                </a:solidFill>
                <a:latin typeface="Trebuchet MS" pitchFamily="34" charset="0"/>
              </a:defRPr>
            </a:lvl2pPr>
            <a:lvl3pPr marL="1143000" indent="-228600">
              <a:defRPr sz="2000" i="1">
                <a:solidFill>
                  <a:schemeClr val="tx1"/>
                </a:solidFill>
                <a:latin typeface="Trebuchet MS" pitchFamily="34" charset="0"/>
              </a:defRPr>
            </a:lvl3pPr>
            <a:lvl4pPr marL="1600200" indent="-228600">
              <a:defRPr sz="2000" i="1">
                <a:solidFill>
                  <a:schemeClr val="tx1"/>
                </a:solidFill>
                <a:latin typeface="Trebuchet MS" pitchFamily="34" charset="0"/>
              </a:defRPr>
            </a:lvl4pPr>
            <a:lvl5pPr marL="2057400" indent="-228600">
              <a:defRPr sz="2000" i="1">
                <a:solidFill>
                  <a:schemeClr val="tx1"/>
                </a:solidFill>
                <a:latin typeface="Trebuchet MS" pitchFamily="34" charset="0"/>
              </a:defRPr>
            </a:lvl5pPr>
            <a:lvl6pPr marL="2514600" indent="-228600" algn="ctr" eaLnBrk="0" fontAlgn="base" hangingPunct="0">
              <a:spcBef>
                <a:spcPct val="0"/>
              </a:spcBef>
              <a:spcAft>
                <a:spcPct val="0"/>
              </a:spcAft>
              <a:defRPr sz="2000" i="1">
                <a:solidFill>
                  <a:schemeClr val="tx1"/>
                </a:solidFill>
                <a:latin typeface="Trebuchet MS" pitchFamily="34" charset="0"/>
              </a:defRPr>
            </a:lvl6pPr>
            <a:lvl7pPr marL="2971800" indent="-228600" algn="ctr" eaLnBrk="0" fontAlgn="base" hangingPunct="0">
              <a:spcBef>
                <a:spcPct val="0"/>
              </a:spcBef>
              <a:spcAft>
                <a:spcPct val="0"/>
              </a:spcAft>
              <a:defRPr sz="2000" i="1">
                <a:solidFill>
                  <a:schemeClr val="tx1"/>
                </a:solidFill>
                <a:latin typeface="Trebuchet MS" pitchFamily="34" charset="0"/>
              </a:defRPr>
            </a:lvl7pPr>
            <a:lvl8pPr marL="3429000" indent="-228600" algn="ctr" eaLnBrk="0" fontAlgn="base" hangingPunct="0">
              <a:spcBef>
                <a:spcPct val="0"/>
              </a:spcBef>
              <a:spcAft>
                <a:spcPct val="0"/>
              </a:spcAft>
              <a:defRPr sz="2000" i="1">
                <a:solidFill>
                  <a:schemeClr val="tx1"/>
                </a:solidFill>
                <a:latin typeface="Trebuchet MS" pitchFamily="34" charset="0"/>
              </a:defRPr>
            </a:lvl8pPr>
            <a:lvl9pPr marL="3886200" indent="-228600" algn="ctr" eaLnBrk="0" fontAlgn="base" hangingPunct="0">
              <a:spcBef>
                <a:spcPct val="0"/>
              </a:spcBef>
              <a:spcAft>
                <a:spcPct val="0"/>
              </a:spcAft>
              <a:defRPr sz="2000" i="1">
                <a:solidFill>
                  <a:schemeClr val="tx1"/>
                </a:solidFill>
                <a:latin typeface="Trebuchet MS" pitchFamily="34" charset="0"/>
              </a:defRPr>
            </a:lvl9pPr>
          </a:lstStyle>
          <a:p>
            <a:fld id="{B4DF17E2-2637-448F-BD33-6EEC0CE2C7E7}" type="slidenum">
              <a:rPr lang="en-GB" sz="1000" smtClean="0">
                <a:latin typeface="Arial" charset="0"/>
              </a:rPr>
              <a:pPr/>
              <a:t>6</a:t>
            </a:fld>
            <a:endParaRPr lang="en-GB" sz="1000"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spcBef>
                <a:spcPts val="800"/>
              </a:spcBef>
            </a:pPr>
            <a:endParaRPr lang="en-US" dirty="0" smtClean="0">
              <a:solidFill>
                <a:srgbClr val="000000"/>
              </a:solidFill>
            </a:endParaRPr>
          </a:p>
          <a:p>
            <a:pPr>
              <a:lnSpc>
                <a:spcPct val="90000"/>
              </a:lnSpc>
              <a:spcBef>
                <a:spcPct val="0"/>
              </a:spcBef>
            </a:pPr>
            <a:endParaRPr lang="bg-BG" dirty="0" smtClean="0"/>
          </a:p>
          <a:p>
            <a:pPr>
              <a:lnSpc>
                <a:spcPct val="90000"/>
              </a:lnSpc>
              <a:spcBef>
                <a:spcPct val="0"/>
              </a:spcBef>
            </a:pPr>
            <a:endParaRPr lang="bg-BG" dirty="0" smtClean="0"/>
          </a:p>
          <a:p>
            <a:pPr>
              <a:lnSpc>
                <a:spcPct val="90000"/>
              </a:lnSpc>
              <a:spcBef>
                <a:spcPct val="0"/>
              </a:spcBef>
            </a:pPr>
            <a:endParaRPr lang="bg-BG" dirty="0" smtClean="0"/>
          </a:p>
          <a:p>
            <a:pPr>
              <a:lnSpc>
                <a:spcPct val="90000"/>
              </a:lnSpc>
              <a:spcBef>
                <a:spcPct val="0"/>
              </a:spcBef>
            </a:pPr>
            <a:endParaRPr lang="bg-BG" dirty="0" smtClean="0"/>
          </a:p>
          <a:p>
            <a:pPr>
              <a:lnSpc>
                <a:spcPct val="90000"/>
              </a:lnSpc>
              <a:spcBef>
                <a:spcPct val="0"/>
              </a:spcBef>
            </a:pPr>
            <a:endParaRPr lang="bg-BG" dirty="0" smtClean="0"/>
          </a:p>
          <a:p>
            <a:pPr>
              <a:lnSpc>
                <a:spcPct val="90000"/>
              </a:lnSpc>
              <a:spcBef>
                <a:spcPct val="0"/>
              </a:spcBef>
            </a:pPr>
            <a:r>
              <a:rPr lang="bg-BG" dirty="0" smtClean="0"/>
              <a:t>Иновативната дейност на ТехноЛогика не е обособена и затворена в едно звено и няма структурна единица “Изследвания и развой”. Нейните служители са творчески личности, за които иновативността е присъща необходимост. Създадена е среда, която мотивира и стимулира новаторството. </a:t>
            </a:r>
          </a:p>
          <a:p>
            <a:pPr>
              <a:lnSpc>
                <a:spcPct val="90000"/>
              </a:lnSpc>
              <a:spcBef>
                <a:spcPct val="0"/>
              </a:spcBef>
            </a:pPr>
            <a:r>
              <a:rPr lang="bg-BG" dirty="0" smtClean="0"/>
              <a:t>В ТехноЛогика 15 </a:t>
            </a:r>
            <a:r>
              <a:rPr lang="ru-RU" dirty="0" smtClean="0"/>
              <a:t>%</a:t>
            </a:r>
            <a:r>
              <a:rPr lang="bg-BG" dirty="0" smtClean="0"/>
              <a:t> от работното време на всеки служител е заделено за изследване и обучение. Най-често то се използва за събиране на информация за новоизгряващи технологии или новаторски продукти и за анализ на тяхната перспективност и приложимост.</a:t>
            </a:r>
          </a:p>
          <a:p>
            <a:r>
              <a:rPr lang="bg-BG" dirty="0" smtClean="0"/>
              <a:t>Защо искам духът на цялата фирма да бъде такъв – иновативен. Искам в работата на компанията да са въвлечени всички и да се взимат ползите от работното време на целия персонал. Ще го кажа така – </a:t>
            </a:r>
            <a:r>
              <a:rPr lang="bg-BG" b="1" dirty="0" smtClean="0"/>
              <a:t>по-добре 15% от времето на всички специалисти, отколкото 15% от всички специалисти</a:t>
            </a:r>
            <a:endParaRPr lang="bg-BG" dirty="0" smtClean="0"/>
          </a:p>
          <a:p>
            <a:r>
              <a:rPr lang="bg-BG" dirty="0" smtClean="0"/>
              <a:t>Защото всеки един специалист има добри идеи, има специфично ноу-хау, което е натрупал с течение на времето.</a:t>
            </a:r>
          </a:p>
          <a:p>
            <a:pPr marL="0" marR="0" indent="0" algn="l" defTabSz="914400" rtl="0" eaLnBrk="1" fontAlgn="base" latinLnBrk="0" hangingPunct="1">
              <a:lnSpc>
                <a:spcPct val="90000"/>
              </a:lnSpc>
              <a:spcBef>
                <a:spcPct val="0"/>
              </a:spcBef>
              <a:spcAft>
                <a:spcPct val="0"/>
              </a:spcAft>
              <a:buClrTx/>
              <a:buSzTx/>
              <a:buFontTx/>
              <a:buNone/>
              <a:tabLst/>
              <a:defRPr/>
            </a:pPr>
            <a:r>
              <a:rPr lang="bg-BG" dirty="0" smtClean="0"/>
              <a:t>Има случаи, в които някой специалист се насочва към изследването на дадена технология или продукт, но винаги се спазва принципът на доброволността и заинтересоваността. Резултатите от изследванията се представят на общ форум. От една страна, получените по този начин изводи, оценки и знания се споделят, а, от друга, се обогатяват идеите за други подходи за изследване. Форумите са отворени за всички служители. Предложението за решение за следващи инвестиции в изследване по същата тема се прави от технологичния съвет, а самото решение се взема от ръководството. Обикновено специалистите, които са генерирали идеята и са извършили предварителното изследване, стават ядрото на временен проектен екип, осигурен ресурсно и посветен на следващо детайлно изследване. Отново резултатът се представя на общ открит форум и се оценява от технологичния съвет. Ако обект на детайлното изследване е била технология или продукт и оценката е положителна, се инвестира във вземането му на въоръжение. Ако обект на детайлното изследване е идея за нов продукт или услуга, при положителна оценка заданието за разработка влиза в производствения план на фирмата като вътрешен проект. </a:t>
            </a:r>
            <a:r>
              <a:rPr lang="bg-BG" sz="1200" kern="1200" dirty="0" smtClean="0">
                <a:solidFill>
                  <a:schemeClr val="tx1"/>
                </a:solidFill>
                <a:effectLst/>
                <a:latin typeface="Arial" charset="0"/>
                <a:ea typeface="+mn-ea"/>
                <a:cs typeface="+mn-cs"/>
              </a:rPr>
              <a:t>За да се избегнат конфликт на интересите, усложняване на управлението и оценяване на резултатите, финансирането на изследователската  дейност е в рамките на 15 % от трудовия ресурс на отделите, регламентирани за иновации и развитие, но фазата на развой се финансира от общофирмения  бюджет и се структурира и управлява като самостоятелни проекти. По този начин не се влияе на представянето, на финансовия  резултат на отдела и на възнаграждението на служителите в него.</a:t>
            </a:r>
          </a:p>
          <a:p>
            <a:pPr marL="0" marR="0" indent="0" algn="l" defTabSz="914400" rtl="0" eaLnBrk="1" fontAlgn="base" latinLnBrk="0" hangingPunct="1">
              <a:lnSpc>
                <a:spcPct val="90000"/>
              </a:lnSpc>
              <a:spcBef>
                <a:spcPct val="0"/>
              </a:spcBef>
              <a:spcAft>
                <a:spcPct val="0"/>
              </a:spcAft>
              <a:buClrTx/>
              <a:buSzTx/>
              <a:buFontTx/>
              <a:buNone/>
              <a:tabLst/>
              <a:defRPr/>
            </a:pPr>
            <a:r>
              <a:rPr lang="bg-BG" sz="1200" kern="1200" dirty="0" smtClean="0">
                <a:solidFill>
                  <a:schemeClr val="tx1"/>
                </a:solidFill>
                <a:effectLst/>
                <a:latin typeface="Arial" charset="0"/>
                <a:ea typeface="+mn-ea"/>
                <a:cs typeface="+mn-cs"/>
              </a:rPr>
              <a:t>За най-новите технологии и за собствените технологични средства се разработват собствени курсове за вътрешно обучение, които впоследствие се модифицират и за клиенти като елемент от технологичен трансфер</a:t>
            </a:r>
            <a:endParaRPr lang="en-US" sz="1200" kern="1200" dirty="0" smtClean="0">
              <a:solidFill>
                <a:schemeClr val="tx1"/>
              </a:solidFill>
              <a:effectLst/>
              <a:latin typeface="Arial" charset="0"/>
              <a:ea typeface="+mn-ea"/>
              <a:cs typeface="+mn-cs"/>
            </a:endParaRPr>
          </a:p>
          <a:p>
            <a:pPr>
              <a:lnSpc>
                <a:spcPct val="90000"/>
              </a:lnSpc>
              <a:spcBef>
                <a:spcPct val="0"/>
              </a:spcBef>
            </a:pPr>
            <a:endParaRPr lang="bg-BG" dirty="0" smtClean="0"/>
          </a:p>
          <a:p>
            <a:pPr>
              <a:lnSpc>
                <a:spcPct val="90000"/>
              </a:lnSpc>
              <a:spcBef>
                <a:spcPct val="0"/>
              </a:spcBef>
            </a:pPr>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i="1">
                <a:solidFill>
                  <a:schemeClr val="tx1"/>
                </a:solidFill>
                <a:latin typeface="Trebuchet MS" pitchFamily="34" charset="0"/>
              </a:defRPr>
            </a:lvl1pPr>
            <a:lvl2pPr marL="742950" indent="-285750">
              <a:defRPr sz="2000" i="1">
                <a:solidFill>
                  <a:schemeClr val="tx1"/>
                </a:solidFill>
                <a:latin typeface="Trebuchet MS" pitchFamily="34" charset="0"/>
              </a:defRPr>
            </a:lvl2pPr>
            <a:lvl3pPr marL="1143000" indent="-228600">
              <a:defRPr sz="2000" i="1">
                <a:solidFill>
                  <a:schemeClr val="tx1"/>
                </a:solidFill>
                <a:latin typeface="Trebuchet MS" pitchFamily="34" charset="0"/>
              </a:defRPr>
            </a:lvl3pPr>
            <a:lvl4pPr marL="1600200" indent="-228600">
              <a:defRPr sz="2000" i="1">
                <a:solidFill>
                  <a:schemeClr val="tx1"/>
                </a:solidFill>
                <a:latin typeface="Trebuchet MS" pitchFamily="34" charset="0"/>
              </a:defRPr>
            </a:lvl4pPr>
            <a:lvl5pPr marL="2057400" indent="-228600">
              <a:defRPr sz="2000" i="1">
                <a:solidFill>
                  <a:schemeClr val="tx1"/>
                </a:solidFill>
                <a:latin typeface="Trebuchet MS" pitchFamily="34" charset="0"/>
              </a:defRPr>
            </a:lvl5pPr>
            <a:lvl6pPr marL="2514600" indent="-228600" algn="ctr" eaLnBrk="0" fontAlgn="base" hangingPunct="0">
              <a:spcBef>
                <a:spcPct val="0"/>
              </a:spcBef>
              <a:spcAft>
                <a:spcPct val="0"/>
              </a:spcAft>
              <a:defRPr sz="2000" i="1">
                <a:solidFill>
                  <a:schemeClr val="tx1"/>
                </a:solidFill>
                <a:latin typeface="Trebuchet MS" pitchFamily="34" charset="0"/>
              </a:defRPr>
            </a:lvl6pPr>
            <a:lvl7pPr marL="2971800" indent="-228600" algn="ctr" eaLnBrk="0" fontAlgn="base" hangingPunct="0">
              <a:spcBef>
                <a:spcPct val="0"/>
              </a:spcBef>
              <a:spcAft>
                <a:spcPct val="0"/>
              </a:spcAft>
              <a:defRPr sz="2000" i="1">
                <a:solidFill>
                  <a:schemeClr val="tx1"/>
                </a:solidFill>
                <a:latin typeface="Trebuchet MS" pitchFamily="34" charset="0"/>
              </a:defRPr>
            </a:lvl7pPr>
            <a:lvl8pPr marL="3429000" indent="-228600" algn="ctr" eaLnBrk="0" fontAlgn="base" hangingPunct="0">
              <a:spcBef>
                <a:spcPct val="0"/>
              </a:spcBef>
              <a:spcAft>
                <a:spcPct val="0"/>
              </a:spcAft>
              <a:defRPr sz="2000" i="1">
                <a:solidFill>
                  <a:schemeClr val="tx1"/>
                </a:solidFill>
                <a:latin typeface="Trebuchet MS" pitchFamily="34" charset="0"/>
              </a:defRPr>
            </a:lvl8pPr>
            <a:lvl9pPr marL="3886200" indent="-228600" algn="ctr" eaLnBrk="0" fontAlgn="base" hangingPunct="0">
              <a:spcBef>
                <a:spcPct val="0"/>
              </a:spcBef>
              <a:spcAft>
                <a:spcPct val="0"/>
              </a:spcAft>
              <a:defRPr sz="2000" i="1">
                <a:solidFill>
                  <a:schemeClr val="tx1"/>
                </a:solidFill>
                <a:latin typeface="Trebuchet MS" pitchFamily="34" charset="0"/>
              </a:defRPr>
            </a:lvl9pPr>
          </a:lstStyle>
          <a:p>
            <a:fld id="{FB70F3CD-D55B-44D3-94EB-5237177FBFBB}" type="slidenum">
              <a:rPr lang="en-GB" sz="1000" smtClean="0">
                <a:latin typeface="Arial" charset="0"/>
              </a:rPr>
              <a:pPr/>
              <a:t>7</a:t>
            </a:fld>
            <a:endParaRPr lang="en-GB" sz="1000"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bg-BG" sz="1200" dirty="0" smtClean="0"/>
              <a:t>Има нещо много важно при управлението на високотехнологичните фирми. Всяка една такава компания трябва да бъде иновативна,  вътре в нея да съществува новаторски дух. А съзидателната, креативната дейност и нейната ефективност не се оценява със същите правила и критерии, както една чисто производствена работа. Още по-важен момент в иновативната компания е нейният дух. Това трябва да се постигне още от самото й създаване. При нас този дух се определя от споделяне на познанието. При нас високо се оценява споделянето на знанието, а не само чистото знание и умения.</a:t>
            </a:r>
          </a:p>
          <a:p>
            <a:pPr>
              <a:lnSpc>
                <a:spcPct val="90000"/>
              </a:lnSpc>
            </a:pPr>
            <a:endParaRPr lang="bg-BG" sz="1200" dirty="0" smtClean="0"/>
          </a:p>
          <a:p>
            <a:pPr>
              <a:lnSpc>
                <a:spcPct val="90000"/>
              </a:lnSpc>
            </a:pPr>
            <a:r>
              <a:rPr lang="bg-BG" sz="1200" dirty="0" smtClean="0"/>
              <a:t>Най-ценния капитал на фирмата. И сега и дори и през кризата ’96-’97 не са съкращавани специалисти. Не съкратих персонала и оттам разходите с цел да съм сигурен, че наличните пари ще ми стигнат лично аз да премина през кризата. Взимал съм персонални заеми за да изплащам заплати, но показах пред служителите, че всички градим фирмата и тя е на всички. Лоялността е взаимна. </a:t>
            </a:r>
          </a:p>
          <a:p>
            <a:pPr>
              <a:lnSpc>
                <a:spcPct val="90000"/>
              </a:lnSpc>
            </a:pPr>
            <a:r>
              <a:rPr lang="bg-BG" sz="1200" dirty="0" smtClean="0"/>
              <a:t>В творческата дейност не може да става въпрос за грешка, каквито има в производството. Тук се правят опити в различни посоки, някои от които посоки, няма да доведат до успех. Това не е провинение, а грешен ход.  За провинение може да се говори, когато се знае как трябва да се свърши дадена работа и тя не се направи по указания начин. А в творчеството не е така.</a:t>
            </a:r>
          </a:p>
          <a:p>
            <a:pPr>
              <a:lnSpc>
                <a:spcPct val="90000"/>
              </a:lnSpc>
            </a:pPr>
            <a:endParaRPr lang="bg-BG" sz="1200" dirty="0" smtClean="0"/>
          </a:p>
          <a:p>
            <a:pPr>
              <a:lnSpc>
                <a:spcPct val="90000"/>
              </a:lnSpc>
            </a:pPr>
            <a:r>
              <a:rPr lang="bg-BG" sz="1200" dirty="0" smtClean="0"/>
              <a:t>Новаторският дух е едно от важните предимства при подбора на персонал в ТехноЛогика. Фирмата може да разпали и да поддържа, но не и да запали искрата. Тя припламва у служителите. ТехноЛогика не може да си позволи да не даде кислород (ресурси) за поддържане на този огън или да го полее със студен душ (неразбиране от страна на ръководството). Ролята на фирмата е да създаде среда, която да отприщи и да даде криле на креативността и иновативността на специалистите за творчество в екип, да постигне синергизъм от иновационния потенциал на цялата организация. </a:t>
            </a:r>
          </a:p>
          <a:p>
            <a:pPr>
              <a:lnSpc>
                <a:spcPct val="90000"/>
              </a:lnSpc>
            </a:pPr>
            <a:r>
              <a:rPr lang="bg-BG" sz="1200" dirty="0" smtClean="0"/>
              <a:t>Във фирмата е прието, че всеки има желание за изява като професионалист и новатор и то трябва да се стимулира. Има един много важен момент в управлението на иновациите. </a:t>
            </a:r>
            <a:r>
              <a:rPr lang="bg-BG" sz="1200" b="1" i="1" dirty="0" smtClean="0"/>
              <a:t>Ако на специалистите не се осигури поле за новаторство и творческа изява, те са изкушени да нарушат разумния баланс в степента на новаторство в производствения процес.</a:t>
            </a:r>
            <a:r>
              <a:rPr lang="bg-BG" sz="1200" dirty="0" smtClean="0"/>
              <a:t> Случвало се е въпреки кратките договорни срокове да се проиграват и тестват нови технологии. Ако липсва сигурност у всеки, че ще получи поле за творческа изява и новаторство, необходимостта от управленски ресурс нараства, нараства и рискът за конфликт. Необходимо е да се познава степента на желание за новаторство у всеки служител и да се намери форма за неговата изява. Особено критично е това при дълги производствени проекти без съществени новости, дълги участия в проекти, управлявани от клиента, дълги ангажименти като преподавател и най-остро в нашата практика при специалистите, извършващи техническа поддръжка на готов продукт. Ротацията на заеманите позиции е едно средство за решаване на тези проблеми. </a:t>
            </a:r>
          </a:p>
          <a:p>
            <a:pPr>
              <a:lnSpc>
                <a:spcPct val="90000"/>
              </a:lnSpc>
            </a:pPr>
            <a:endParaRPr lang="bg-BG"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bg-BG" sz="1100" kern="1200" dirty="0" smtClean="0">
                <a:solidFill>
                  <a:schemeClr val="tx1"/>
                </a:solidFill>
                <a:latin typeface="Arial" charset="0"/>
                <a:ea typeface="+mn-ea"/>
                <a:cs typeface="+mn-cs"/>
              </a:rPr>
              <a:t>Обучение</a:t>
            </a:r>
            <a:r>
              <a:rPr lang="bg-BG" sz="1100" kern="1200" baseline="0" dirty="0" smtClean="0">
                <a:solidFill>
                  <a:schemeClr val="tx1"/>
                </a:solidFill>
                <a:latin typeface="Arial" charset="0"/>
                <a:ea typeface="+mn-ea"/>
                <a:cs typeface="+mn-cs"/>
              </a:rPr>
              <a:t> във ВУЗ по програмиране с </a:t>
            </a:r>
            <a:r>
              <a:rPr lang="en-US" sz="1100" kern="1200" dirty="0" smtClean="0">
                <a:solidFill>
                  <a:schemeClr val="tx1"/>
                </a:solidFill>
                <a:latin typeface="Arial" charset="0"/>
                <a:ea typeface="+mn-ea"/>
                <a:cs typeface="+mn-cs"/>
              </a:rPr>
              <a:t>Microsoft</a:t>
            </a:r>
            <a:r>
              <a:rPr lang="bg-BG" sz="1100" kern="1200" baseline="0" dirty="0" smtClean="0">
                <a:solidFill>
                  <a:schemeClr val="tx1"/>
                </a:solidFill>
                <a:latin typeface="Arial" charset="0"/>
                <a:ea typeface="+mn-ea"/>
                <a:cs typeface="+mn-cs"/>
              </a:rPr>
              <a:t> средства и </a:t>
            </a:r>
            <a:r>
              <a:rPr lang="en-US" sz="1100" kern="1200" baseline="0" dirty="0" err="1" smtClean="0">
                <a:solidFill>
                  <a:schemeClr val="tx1"/>
                </a:solidFill>
                <a:latin typeface="Arial" charset="0"/>
                <a:ea typeface="+mn-ea"/>
                <a:cs typeface="+mn-cs"/>
              </a:rPr>
              <a:t>HeRMeS</a:t>
            </a:r>
            <a:endParaRPr lang="bg-BG" sz="1100" kern="1200" dirty="0" smtClean="0">
              <a:solidFill>
                <a:schemeClr val="tx1"/>
              </a:solidFill>
              <a:latin typeface="Arial" charset="0"/>
              <a:ea typeface="+mn-ea"/>
              <a:cs typeface="+mn-cs"/>
            </a:endParaRPr>
          </a:p>
          <a:p>
            <a:r>
              <a:rPr lang="en-US" sz="1100" kern="1200" dirty="0" smtClean="0">
                <a:solidFill>
                  <a:schemeClr val="tx1"/>
                </a:solidFill>
                <a:latin typeface="Arial" charset="0"/>
                <a:ea typeface="+mn-ea"/>
                <a:cs typeface="+mn-cs"/>
              </a:rPr>
              <a:t>ТЛ </a:t>
            </a:r>
            <a:r>
              <a:rPr lang="en-US" sz="1100" kern="1200" dirty="0" err="1" smtClean="0">
                <a:solidFill>
                  <a:schemeClr val="tx1"/>
                </a:solidFill>
                <a:latin typeface="Arial" charset="0"/>
                <a:ea typeface="+mn-ea"/>
                <a:cs typeface="+mn-cs"/>
              </a:rPr>
              <a:t>инициира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конкурси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различни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тематики</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осигурява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наградния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фонд</a:t>
            </a:r>
            <a:r>
              <a:rPr lang="en-US" sz="1100" kern="1200" dirty="0" smtClean="0">
                <a:solidFill>
                  <a:schemeClr val="tx1"/>
                </a:solidFill>
                <a:latin typeface="Arial" charset="0"/>
                <a:ea typeface="+mn-ea"/>
                <a:cs typeface="+mn-cs"/>
              </a:rPr>
              <a:t> , </a:t>
            </a:r>
            <a:r>
              <a:rPr lang="en-US" sz="1100" kern="1200" dirty="0" err="1" smtClean="0">
                <a:solidFill>
                  <a:schemeClr val="tx1"/>
                </a:solidFill>
                <a:latin typeface="Arial" charset="0"/>
                <a:ea typeface="+mn-ea"/>
                <a:cs typeface="+mn-cs"/>
              </a:rPr>
              <a:t>организира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безплатни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семинари</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обучения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най-новите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технологии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за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студенти</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преподаватели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финансира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издаването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u="sng" kern="1200" dirty="0" err="1" smtClean="0">
                <a:solidFill>
                  <a:schemeClr val="tx1"/>
                </a:solidFill>
                <a:latin typeface="Arial" charset="0"/>
                <a:ea typeface="+mn-ea"/>
                <a:cs typeface="+mn-cs"/>
              </a:rPr>
              <a:t>всички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учебници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дисциплините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Информационни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системи</a:t>
            </a:r>
            <a:r>
              <a:rPr lang="en-US" sz="1100" kern="1200" dirty="0" smtClean="0">
                <a:solidFill>
                  <a:schemeClr val="tx1"/>
                </a:solidFill>
                <a:latin typeface="Arial" charset="0"/>
                <a:ea typeface="+mn-ea"/>
                <a:cs typeface="+mn-cs"/>
              </a:rPr>
              <a:t>”. </a:t>
            </a:r>
            <a:endParaRPr lang="bg-BG" sz="11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100" kern="1200" dirty="0" smtClean="0">
                <a:solidFill>
                  <a:schemeClr val="tx1"/>
                </a:solidFill>
                <a:latin typeface="Arial" charset="0"/>
                <a:ea typeface="+mn-ea"/>
                <a:cs typeface="+mn-cs"/>
              </a:rPr>
              <a:t>С ФМИ – </a:t>
            </a:r>
            <a:r>
              <a:rPr lang="en-US" sz="1100" kern="1200" dirty="0" err="1" smtClean="0">
                <a:solidFill>
                  <a:schemeClr val="tx1"/>
                </a:solidFill>
                <a:latin typeface="Arial" charset="0"/>
                <a:ea typeface="+mn-ea"/>
                <a:cs typeface="+mn-cs"/>
              </a:rPr>
              <a:t>всяка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година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приемаме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стажанти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брой</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около</a:t>
            </a:r>
            <a:r>
              <a:rPr lang="en-US" sz="1100" kern="1200" dirty="0" smtClean="0">
                <a:solidFill>
                  <a:schemeClr val="tx1"/>
                </a:solidFill>
                <a:latin typeface="Arial" charset="0"/>
                <a:ea typeface="+mn-ea"/>
                <a:cs typeface="+mn-cs"/>
              </a:rPr>
              <a:t> 10% </a:t>
            </a:r>
            <a:r>
              <a:rPr lang="en-US" sz="1100" kern="1200" dirty="0" err="1" smtClean="0">
                <a:solidFill>
                  <a:schemeClr val="tx1"/>
                </a:solidFill>
                <a:latin typeface="Arial" charset="0"/>
                <a:ea typeface="+mn-ea"/>
                <a:cs typeface="+mn-cs"/>
              </a:rPr>
              <a:t>от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екипа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програмистите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Получават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заплата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сертифицирано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обучение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модерни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технологии</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продукти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участеи</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реални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проекти</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продължение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3 </a:t>
            </a:r>
            <a:r>
              <a:rPr lang="en-US" sz="1100" kern="1200" dirty="0" err="1" smtClean="0">
                <a:solidFill>
                  <a:schemeClr val="tx1"/>
                </a:solidFill>
                <a:latin typeface="Arial" charset="0"/>
                <a:ea typeface="+mn-ea"/>
                <a:cs typeface="+mn-cs"/>
              </a:rPr>
              <a:t>месеца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Учебниците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Информационни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системи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финансират</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отпечатват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ТехноЛогика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Осъвременяваме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знания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модерни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технологии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преподаватели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водим</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курсове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студенти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Отделно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подкрепяме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шах</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турнира</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други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инициативи</a:t>
            </a:r>
            <a:r>
              <a:rPr lang="en-US" sz="1100" kern="1200" dirty="0" smtClean="0">
                <a:solidFill>
                  <a:schemeClr val="tx1"/>
                </a:solidFill>
                <a:latin typeface="Arial" charset="0"/>
                <a:ea typeface="+mn-ea"/>
                <a:cs typeface="+mn-cs"/>
              </a:rPr>
              <a:t>.</a:t>
            </a:r>
            <a:endParaRPr lang="bg-BG" sz="1100" kern="1200" dirty="0" smtClean="0">
              <a:solidFill>
                <a:schemeClr val="tx1"/>
              </a:solidFill>
              <a:latin typeface="Arial" charset="0"/>
              <a:ea typeface="+mn-ea"/>
              <a:cs typeface="+mn-cs"/>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bg-BG" sz="1100" dirty="0" smtClean="0">
                <a:ea typeface="+mn-ea"/>
                <a:cs typeface="+mn-cs"/>
              </a:rPr>
              <a:t>Стажантска програма за и</a:t>
            </a:r>
            <a:r>
              <a:rPr lang="bg-BG" sz="1100" dirty="0" smtClean="0"/>
              <a:t>зграждане на компетенции</a:t>
            </a:r>
            <a:r>
              <a:rPr lang="en-US" sz="1100" dirty="0" smtClean="0"/>
              <a:t>, а </a:t>
            </a:r>
            <a:r>
              <a:rPr lang="en-US" sz="1100" dirty="0" err="1" smtClean="0"/>
              <a:t>не</a:t>
            </a:r>
            <a:r>
              <a:rPr lang="en-US" sz="1100" dirty="0" smtClean="0"/>
              <a:t> </a:t>
            </a:r>
            <a:r>
              <a:rPr lang="en-US" sz="1100" dirty="0" err="1" smtClean="0"/>
              <a:t>само</a:t>
            </a:r>
            <a:r>
              <a:rPr lang="en-US" sz="1100" dirty="0" smtClean="0"/>
              <a:t> </a:t>
            </a:r>
            <a:r>
              <a:rPr lang="bg-BG" sz="1100" dirty="0" smtClean="0"/>
              <a:t>з</a:t>
            </a:r>
            <a:r>
              <a:rPr lang="en-US" sz="1100" dirty="0" err="1" smtClean="0"/>
              <a:t>апознава</a:t>
            </a:r>
            <a:r>
              <a:rPr lang="bg-BG" sz="1100" dirty="0" smtClean="0"/>
              <a:t>не</a:t>
            </a:r>
            <a:r>
              <a:rPr lang="en-US" sz="1100" dirty="0" smtClean="0"/>
              <a:t> с </a:t>
            </a:r>
            <a:r>
              <a:rPr lang="en-US" sz="1100" dirty="0" err="1" smtClean="0"/>
              <a:t>фирмата</a:t>
            </a:r>
            <a:r>
              <a:rPr lang="bg-BG" sz="1100" dirty="0" smtClean="0"/>
              <a:t>. </a:t>
            </a:r>
            <a:r>
              <a:rPr lang="bg-BG" sz="1100" b="1" dirty="0" smtClean="0">
                <a:ea typeface="+mn-ea"/>
                <a:cs typeface="+mn-cs"/>
              </a:rPr>
              <a:t>Работа в реални екипи с реални проекти, </a:t>
            </a:r>
            <a:r>
              <a:rPr lang="en-US" sz="1100" b="1" dirty="0" smtClean="0">
                <a:ea typeface="+mn-ea"/>
                <a:cs typeface="+mn-cs"/>
              </a:rPr>
              <a:t>в </a:t>
            </a:r>
            <a:r>
              <a:rPr lang="en-US" sz="1100" b="1" dirty="0" err="1" smtClean="0">
                <a:ea typeface="+mn-ea"/>
                <a:cs typeface="+mn-cs"/>
              </a:rPr>
              <a:t>които</a:t>
            </a:r>
            <a:r>
              <a:rPr lang="bg-BG" sz="1100" b="1" baseline="0" dirty="0" smtClean="0">
                <a:ea typeface="+mn-ea"/>
                <a:cs typeface="+mn-cs"/>
              </a:rPr>
              <a:t> </a:t>
            </a:r>
            <a:r>
              <a:rPr lang="en-US" sz="1100" b="1" dirty="0" err="1" smtClean="0">
                <a:ea typeface="+mn-ea"/>
                <a:cs typeface="+mn-cs"/>
              </a:rPr>
              <a:t>студентите</a:t>
            </a:r>
            <a:r>
              <a:rPr lang="en-US" sz="1100" b="1" dirty="0" smtClean="0">
                <a:ea typeface="+mn-ea"/>
                <a:cs typeface="+mn-cs"/>
              </a:rPr>
              <a:t> с </a:t>
            </a:r>
            <a:r>
              <a:rPr lang="en-US" sz="1100" b="1" dirty="0" err="1" smtClean="0">
                <a:ea typeface="+mn-ea"/>
                <a:cs typeface="+mn-cs"/>
              </a:rPr>
              <a:t>все</a:t>
            </a:r>
            <a:r>
              <a:rPr lang="en-US" sz="1100" b="1" dirty="0" smtClean="0">
                <a:ea typeface="+mn-ea"/>
                <a:cs typeface="+mn-cs"/>
              </a:rPr>
              <a:t> </a:t>
            </a:r>
            <a:r>
              <a:rPr lang="en-US" sz="1100" b="1" dirty="0" err="1" smtClean="0">
                <a:ea typeface="+mn-ea"/>
                <a:cs typeface="+mn-cs"/>
              </a:rPr>
              <a:t>още</a:t>
            </a:r>
            <a:r>
              <a:rPr lang="en-US" sz="1100" b="1" dirty="0" smtClean="0">
                <a:ea typeface="+mn-ea"/>
                <a:cs typeface="+mn-cs"/>
              </a:rPr>
              <a:t> </a:t>
            </a:r>
            <a:r>
              <a:rPr lang="en-US" sz="1100" b="1" dirty="0" err="1" smtClean="0">
                <a:ea typeface="+mn-ea"/>
                <a:cs typeface="+mn-cs"/>
              </a:rPr>
              <a:t>ограничени</a:t>
            </a:r>
            <a:r>
              <a:rPr lang="en-US" sz="1100" b="1" dirty="0" smtClean="0">
                <a:ea typeface="+mn-ea"/>
                <a:cs typeface="+mn-cs"/>
              </a:rPr>
              <a:t> </a:t>
            </a:r>
            <a:r>
              <a:rPr lang="en-US" sz="1100" b="1" dirty="0" err="1" smtClean="0">
                <a:ea typeface="+mn-ea"/>
                <a:cs typeface="+mn-cs"/>
              </a:rPr>
              <a:t>умения</a:t>
            </a:r>
            <a:r>
              <a:rPr lang="en-US" sz="1100" b="1" dirty="0" smtClean="0">
                <a:ea typeface="+mn-ea"/>
                <a:cs typeface="+mn-cs"/>
              </a:rPr>
              <a:t>, </a:t>
            </a:r>
            <a:r>
              <a:rPr lang="en-US" sz="1100" b="1" dirty="0" err="1" smtClean="0">
                <a:ea typeface="+mn-ea"/>
                <a:cs typeface="+mn-cs"/>
              </a:rPr>
              <a:t>да</a:t>
            </a:r>
            <a:r>
              <a:rPr lang="en-US" sz="1100" b="1" dirty="0" smtClean="0">
                <a:ea typeface="+mn-ea"/>
                <a:cs typeface="+mn-cs"/>
              </a:rPr>
              <a:t> </a:t>
            </a:r>
            <a:r>
              <a:rPr lang="en-US" sz="1100" b="1" dirty="0" err="1" smtClean="0">
                <a:ea typeface="+mn-ea"/>
                <a:cs typeface="+mn-cs"/>
              </a:rPr>
              <a:t>имат</a:t>
            </a:r>
            <a:r>
              <a:rPr lang="en-US" sz="1100" b="1" dirty="0" smtClean="0">
                <a:ea typeface="+mn-ea"/>
                <a:cs typeface="+mn-cs"/>
              </a:rPr>
              <a:t> </a:t>
            </a:r>
            <a:r>
              <a:rPr lang="en-US" sz="1100" b="1" dirty="0" err="1" smtClean="0">
                <a:ea typeface="+mn-ea"/>
                <a:cs typeface="+mn-cs"/>
              </a:rPr>
              <a:t>реален</a:t>
            </a:r>
            <a:r>
              <a:rPr lang="en-US" sz="1100" b="1" dirty="0" smtClean="0">
                <a:ea typeface="+mn-ea"/>
                <a:cs typeface="+mn-cs"/>
              </a:rPr>
              <a:t> </a:t>
            </a:r>
            <a:r>
              <a:rPr lang="en-US" sz="1100" b="1" dirty="0" err="1" smtClean="0">
                <a:ea typeface="+mn-ea"/>
                <a:cs typeface="+mn-cs"/>
              </a:rPr>
              <a:t>принос</a:t>
            </a:r>
            <a:r>
              <a:rPr lang="en-US" sz="1100" b="1" dirty="0" smtClean="0">
                <a:ea typeface="+mn-ea"/>
                <a:cs typeface="+mn-cs"/>
              </a:rPr>
              <a:t>, а в </a:t>
            </a:r>
            <a:r>
              <a:rPr lang="en-US" sz="1100" b="1" dirty="0" err="1" smtClean="0">
                <a:ea typeface="+mn-ea"/>
                <a:cs typeface="+mn-cs"/>
              </a:rPr>
              <a:t>същото</a:t>
            </a:r>
            <a:r>
              <a:rPr lang="en-US" sz="1100" b="1" dirty="0" smtClean="0">
                <a:ea typeface="+mn-ea"/>
                <a:cs typeface="+mn-cs"/>
              </a:rPr>
              <a:t> </a:t>
            </a:r>
            <a:r>
              <a:rPr lang="en-US" sz="1100" b="1" dirty="0" err="1" smtClean="0">
                <a:ea typeface="+mn-ea"/>
                <a:cs typeface="+mn-cs"/>
              </a:rPr>
              <a:t>време</a:t>
            </a:r>
            <a:r>
              <a:rPr lang="en-US" sz="1100" b="1" dirty="0" smtClean="0">
                <a:ea typeface="+mn-ea"/>
                <a:cs typeface="+mn-cs"/>
              </a:rPr>
              <a:t> </a:t>
            </a:r>
            <a:r>
              <a:rPr lang="en-US" sz="1100" b="1" dirty="0" err="1" smtClean="0">
                <a:ea typeface="+mn-ea"/>
                <a:cs typeface="+mn-cs"/>
              </a:rPr>
              <a:t>да</a:t>
            </a:r>
            <a:r>
              <a:rPr lang="en-US" sz="1100" b="1" dirty="0" smtClean="0">
                <a:ea typeface="+mn-ea"/>
                <a:cs typeface="+mn-cs"/>
              </a:rPr>
              <a:t> </a:t>
            </a:r>
            <a:r>
              <a:rPr lang="en-US" sz="1100" b="1" dirty="0" err="1" smtClean="0">
                <a:ea typeface="+mn-ea"/>
                <a:cs typeface="+mn-cs"/>
              </a:rPr>
              <a:t>не</a:t>
            </a:r>
            <a:r>
              <a:rPr lang="en-US" sz="1100" b="1" dirty="0" smtClean="0">
                <a:ea typeface="+mn-ea"/>
                <a:cs typeface="+mn-cs"/>
              </a:rPr>
              <a:t> </a:t>
            </a:r>
            <a:r>
              <a:rPr lang="en-US" sz="1100" b="1" dirty="0" err="1" smtClean="0">
                <a:ea typeface="+mn-ea"/>
                <a:cs typeface="+mn-cs"/>
              </a:rPr>
              <a:t>бъде</a:t>
            </a:r>
            <a:r>
              <a:rPr lang="en-US" sz="1100" b="1" dirty="0" smtClean="0">
                <a:ea typeface="+mn-ea"/>
                <a:cs typeface="+mn-cs"/>
              </a:rPr>
              <a:t> </a:t>
            </a:r>
            <a:r>
              <a:rPr lang="en-US" sz="1100" b="1" dirty="0" err="1" smtClean="0">
                <a:ea typeface="+mn-ea"/>
                <a:cs typeface="+mn-cs"/>
              </a:rPr>
              <a:t>застрашено</a:t>
            </a:r>
            <a:r>
              <a:rPr lang="en-US" sz="1100" b="1" dirty="0" smtClean="0">
                <a:ea typeface="+mn-ea"/>
                <a:cs typeface="+mn-cs"/>
              </a:rPr>
              <a:t> </a:t>
            </a:r>
            <a:r>
              <a:rPr lang="en-US" sz="1100" b="1" dirty="0" err="1" smtClean="0">
                <a:ea typeface="+mn-ea"/>
                <a:cs typeface="+mn-cs"/>
              </a:rPr>
              <a:t>навременното</a:t>
            </a:r>
            <a:r>
              <a:rPr lang="en-US" sz="1100" b="1" dirty="0" smtClean="0">
                <a:ea typeface="+mn-ea"/>
                <a:cs typeface="+mn-cs"/>
              </a:rPr>
              <a:t> </a:t>
            </a:r>
            <a:r>
              <a:rPr lang="en-US" sz="1100" b="1" dirty="0" err="1" smtClean="0">
                <a:ea typeface="+mn-ea"/>
                <a:cs typeface="+mn-cs"/>
              </a:rPr>
              <a:t>им</a:t>
            </a:r>
            <a:r>
              <a:rPr lang="en-US" sz="1100" b="1" dirty="0" smtClean="0">
                <a:ea typeface="+mn-ea"/>
                <a:cs typeface="+mn-cs"/>
              </a:rPr>
              <a:t> </a:t>
            </a:r>
            <a:r>
              <a:rPr lang="en-US" sz="1100" b="1" dirty="0" err="1" smtClean="0">
                <a:ea typeface="+mn-ea"/>
                <a:cs typeface="+mn-cs"/>
              </a:rPr>
              <a:t>изпълнение</a:t>
            </a:r>
            <a:r>
              <a:rPr lang="bg-BG" sz="1100" b="1" dirty="0" smtClean="0">
                <a:ea typeface="+mn-ea"/>
                <a:cs typeface="+mn-cs"/>
              </a:rPr>
              <a:t>.</a:t>
            </a:r>
            <a:r>
              <a:rPr lang="bg-BG" sz="1100" b="1" baseline="0" dirty="0" smtClean="0">
                <a:ea typeface="+mn-ea"/>
                <a:cs typeface="+mn-cs"/>
              </a:rPr>
              <a:t> </a:t>
            </a:r>
            <a:r>
              <a:rPr lang="bg-BG" sz="1100" b="1" dirty="0" smtClean="0">
                <a:ea typeface="+mn-ea"/>
                <a:cs typeface="+mn-cs"/>
              </a:rPr>
              <a:t>Ментори</a:t>
            </a:r>
            <a:r>
              <a:rPr lang="bg-BG" sz="1100" dirty="0" smtClean="0">
                <a:ea typeface="+mn-ea"/>
                <a:cs typeface="+mn-cs"/>
              </a:rPr>
              <a:t>.</a:t>
            </a:r>
          </a:p>
          <a:p>
            <a:r>
              <a:rPr lang="bg-BG" sz="1100" kern="1200" dirty="0" smtClean="0">
                <a:solidFill>
                  <a:schemeClr val="tx1"/>
                </a:solidFill>
                <a:latin typeface="Arial" charset="0"/>
                <a:ea typeface="+mn-ea"/>
                <a:cs typeface="+mn-cs"/>
              </a:rPr>
              <a:t>Дава инфо за </a:t>
            </a:r>
            <a:r>
              <a:rPr lang="en-US" sz="1100" kern="1200" dirty="0" err="1" smtClean="0">
                <a:solidFill>
                  <a:schemeClr val="tx1"/>
                </a:solidFill>
                <a:latin typeface="Arial" charset="0"/>
                <a:ea typeface="+mn-ea"/>
                <a:cs typeface="+mn-cs"/>
              </a:rPr>
              <a:t>възможност</a:t>
            </a:r>
            <a:r>
              <a:rPr lang="bg-BG" sz="1100" kern="1200" dirty="0" smtClean="0">
                <a:solidFill>
                  <a:schemeClr val="tx1"/>
                </a:solidFill>
                <a:latin typeface="Arial" charset="0"/>
                <a:ea typeface="+mn-ea"/>
                <a:cs typeface="+mn-cs"/>
              </a:rPr>
              <a:t>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за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достойна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реализация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младите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хора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Ние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провеждаме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стажовете</a:t>
            </a:r>
            <a:r>
              <a:rPr lang="en-US" sz="1100" kern="1200" dirty="0" smtClean="0">
                <a:solidFill>
                  <a:schemeClr val="tx1"/>
                </a:solidFill>
                <a:latin typeface="Arial" charset="0"/>
                <a:ea typeface="+mn-ea"/>
                <a:cs typeface="+mn-cs"/>
              </a:rPr>
              <a:t> с </a:t>
            </a:r>
            <a:r>
              <a:rPr lang="en-US" sz="1100" kern="1200" dirty="0" err="1" smtClean="0">
                <a:solidFill>
                  <a:schemeClr val="tx1"/>
                </a:solidFill>
                <a:latin typeface="Arial" charset="0"/>
                <a:ea typeface="+mn-ea"/>
                <a:cs typeface="+mn-cs"/>
              </a:rPr>
              <a:t>пълното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съзнание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че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част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участниците</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тях</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впоследствие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ще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работят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конкурентите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други</a:t>
            </a:r>
            <a:r>
              <a:rPr lang="en-US" sz="1100" kern="1200" dirty="0" smtClean="0">
                <a:solidFill>
                  <a:schemeClr val="tx1"/>
                </a:solidFill>
                <a:latin typeface="Arial" charset="0"/>
                <a:ea typeface="+mn-ea"/>
                <a:cs typeface="+mn-cs"/>
              </a:rPr>
              <a:t> – </a:t>
            </a:r>
            <a:r>
              <a:rPr lang="en-US" sz="1100" kern="1200" dirty="0" err="1" smtClean="0">
                <a:solidFill>
                  <a:schemeClr val="tx1"/>
                </a:solidFill>
                <a:latin typeface="Arial" charset="0"/>
                <a:ea typeface="+mn-ea"/>
                <a:cs typeface="+mn-cs"/>
              </a:rPr>
              <a:t>при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нашите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клиенти</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това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притеснява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желанието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ни</a:t>
            </a:r>
            <a:r>
              <a:rPr lang="en-US" sz="1100" kern="1200" dirty="0" smtClean="0">
                <a:solidFill>
                  <a:schemeClr val="tx1"/>
                </a:solidFill>
                <a:latin typeface="Arial" charset="0"/>
                <a:ea typeface="+mn-ea"/>
                <a:cs typeface="+mn-cs"/>
              </a:rPr>
              <a:t> е </a:t>
            </a:r>
            <a:r>
              <a:rPr lang="en-US" sz="1100" kern="1200" dirty="0" err="1" smtClean="0">
                <a:solidFill>
                  <a:schemeClr val="tx1"/>
                </a:solidFill>
                <a:latin typeface="Arial" charset="0"/>
                <a:ea typeface="+mn-ea"/>
                <a:cs typeface="+mn-cs"/>
              </a:rPr>
              <a:t>да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даваме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пример</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да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стимулираме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колегите</a:t>
            </a:r>
            <a:r>
              <a:rPr lang="en-US" sz="1100" kern="1200" dirty="0" smtClean="0">
                <a:solidFill>
                  <a:schemeClr val="tx1"/>
                </a:solidFill>
                <a:latin typeface="Arial" charset="0"/>
                <a:ea typeface="+mn-ea"/>
                <a:cs typeface="+mn-cs"/>
              </a:rPr>
              <a:t>/</a:t>
            </a:r>
            <a:r>
              <a:rPr lang="en-US" sz="1100" kern="1200" dirty="0" err="1" smtClean="0">
                <a:solidFill>
                  <a:schemeClr val="tx1"/>
                </a:solidFill>
                <a:latin typeface="Arial" charset="0"/>
                <a:ea typeface="+mn-ea"/>
                <a:cs typeface="+mn-cs"/>
              </a:rPr>
              <a:t>конкуренти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правят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същото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Взимайки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стаж</a:t>
            </a:r>
            <a:r>
              <a:rPr lang="en-US" sz="1100" kern="1200" dirty="0" smtClean="0">
                <a:solidFill>
                  <a:schemeClr val="tx1"/>
                </a:solidFill>
                <a:latin typeface="Arial" charset="0"/>
                <a:ea typeface="+mn-ea"/>
                <a:cs typeface="+mn-cs"/>
              </a:rPr>
              <a:t>, а в </a:t>
            </a:r>
            <a:r>
              <a:rPr lang="en-US" sz="1100" kern="1200" dirty="0" err="1" smtClean="0">
                <a:solidFill>
                  <a:schemeClr val="tx1"/>
                </a:solidFill>
                <a:latin typeface="Arial" charset="0"/>
                <a:ea typeface="+mn-ea"/>
                <a:cs typeface="+mn-cs"/>
              </a:rPr>
              <a:t>последствие</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работа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десетки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студенти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им</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доказваме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че</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България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може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постигне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преди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всичко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достойна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реализация</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да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прави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успешен</a:t>
            </a:r>
            <a:r>
              <a:rPr lang="en-US" sz="1100" kern="1200" dirty="0" smtClean="0">
                <a:solidFill>
                  <a:schemeClr val="tx1"/>
                </a:solidFill>
                <a:latin typeface="Arial" charset="0"/>
                <a:ea typeface="+mn-ea"/>
                <a:cs typeface="+mn-cs"/>
              </a:rPr>
              <a:t> и </a:t>
            </a:r>
            <a:r>
              <a:rPr lang="en-US" sz="1100" kern="1200" dirty="0" err="1" smtClean="0">
                <a:solidFill>
                  <a:schemeClr val="tx1"/>
                </a:solidFill>
                <a:latin typeface="Arial" charset="0"/>
                <a:ea typeface="+mn-ea"/>
                <a:cs typeface="+mn-cs"/>
              </a:rPr>
              <a:t>почтен</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бизнес</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друга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страна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ние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срещаме</a:t>
            </a:r>
            <a:r>
              <a:rPr lang="en-US" sz="1100" kern="1200" dirty="0" smtClean="0">
                <a:solidFill>
                  <a:schemeClr val="tx1"/>
                </a:solidFill>
                <a:latin typeface="Arial" charset="0"/>
                <a:ea typeface="+mn-ea"/>
                <a:cs typeface="+mn-cs"/>
              </a:rPr>
              <a:t> с </a:t>
            </a:r>
            <a:r>
              <a:rPr lang="en-US" sz="1100" kern="1200" dirty="0" err="1" smtClean="0">
                <a:solidFill>
                  <a:schemeClr val="tx1"/>
                </a:solidFill>
                <a:latin typeface="Arial" charset="0"/>
                <a:ea typeface="+mn-ea"/>
                <a:cs typeface="+mn-cs"/>
              </a:rPr>
              <a:t>нови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таланти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които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изграждаме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като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професионалисти</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крайна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сметка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удовлетворените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стажанти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утвърждават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нашия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бранд</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добър</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работодател</a:t>
            </a:r>
            <a:r>
              <a:rPr lang="en-US" sz="1100" kern="1200" dirty="0" smtClean="0">
                <a:solidFill>
                  <a:schemeClr val="tx1"/>
                </a:solidFill>
                <a:latin typeface="Arial" charset="0"/>
                <a:ea typeface="+mn-ea"/>
                <a:cs typeface="+mn-cs"/>
              </a:rPr>
              <a:t> – </a:t>
            </a:r>
            <a:r>
              <a:rPr lang="en-US" sz="1100" kern="1200" dirty="0" err="1" smtClean="0">
                <a:solidFill>
                  <a:schemeClr val="tx1"/>
                </a:solidFill>
                <a:latin typeface="Arial" charset="0"/>
                <a:ea typeface="+mn-ea"/>
                <a:cs typeface="+mn-cs"/>
              </a:rPr>
              <a:t>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споделят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добрите</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си</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впечатления</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от</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нас</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средите</a:t>
            </a:r>
            <a:r>
              <a:rPr lang="en-US" sz="1100" kern="1200" dirty="0" smtClean="0">
                <a:solidFill>
                  <a:schemeClr val="tx1"/>
                </a:solidFill>
                <a:latin typeface="Arial" charset="0"/>
                <a:ea typeface="+mn-ea"/>
                <a:cs typeface="+mn-cs"/>
              </a:rPr>
              <a:t>, в </a:t>
            </a:r>
            <a:r>
              <a:rPr lang="en-US" sz="1100" kern="1200" dirty="0" err="1" smtClean="0">
                <a:solidFill>
                  <a:schemeClr val="tx1"/>
                </a:solidFill>
                <a:latin typeface="Arial" charset="0"/>
                <a:ea typeface="+mn-ea"/>
                <a:cs typeface="+mn-cs"/>
              </a:rPr>
              <a:t>които</a:t>
            </a:r>
            <a:r>
              <a:rPr lang="en-US" sz="1100" kern="1200" dirty="0" smtClean="0">
                <a:solidFill>
                  <a:schemeClr val="tx1"/>
                </a:solidFill>
                <a:latin typeface="Arial" charset="0"/>
                <a:ea typeface="+mn-ea"/>
                <a:cs typeface="+mn-cs"/>
              </a:rPr>
              <a:t> </a:t>
            </a:r>
            <a:r>
              <a:rPr lang="en-US" sz="1100" kern="1200" dirty="0" err="1" smtClean="0">
                <a:solidFill>
                  <a:schemeClr val="tx1"/>
                </a:solidFill>
                <a:latin typeface="Arial" charset="0"/>
                <a:ea typeface="+mn-ea"/>
                <a:cs typeface="+mn-cs"/>
              </a:rPr>
              <a:t>общуват</a:t>
            </a:r>
            <a:r>
              <a:rPr lang="en-US" sz="1100" kern="1200" dirty="0" smtClean="0">
                <a:solidFill>
                  <a:schemeClr val="tx1"/>
                </a:solidFill>
                <a:latin typeface="Arial" charset="0"/>
                <a:ea typeface="+mn-ea"/>
                <a:cs typeface="+mn-cs"/>
              </a:rPr>
              <a:t>.</a:t>
            </a:r>
            <a:endParaRPr lang="bg-BG" sz="1100" kern="1200" dirty="0" smtClean="0">
              <a:solidFill>
                <a:schemeClr val="tx1"/>
              </a:solidFill>
              <a:latin typeface="Arial" charset="0"/>
              <a:ea typeface="+mn-ea"/>
              <a:cs typeface="+mn-cs"/>
            </a:endParaRPr>
          </a:p>
          <a:p>
            <a:r>
              <a:rPr lang="bg-BG" sz="1100" kern="1200" dirty="0" smtClean="0">
                <a:solidFill>
                  <a:schemeClr val="tx1"/>
                </a:solidFill>
                <a:latin typeface="Arial" charset="0"/>
                <a:ea typeface="+mn-ea"/>
                <a:cs typeface="+mn-cs"/>
              </a:rPr>
              <a:t>За да кандидатстват за стаж в ТехноЛогика, младите хора не трябва да имат останали изпити за следващата година и да имат успех най-малко мн.добър 5. Подборът се прави на базата на тест и интервю. На най-добре представилите се стажанти предлагаме постоянна работа в компанията, която е съобразена с ангажиментите им в университета.</a:t>
            </a:r>
          </a:p>
          <a:p>
            <a:r>
              <a:rPr lang="bg-BG" sz="1100" kern="1200" dirty="0" smtClean="0">
                <a:solidFill>
                  <a:schemeClr val="tx1"/>
                </a:solidFill>
                <a:latin typeface="Arial" charset="0"/>
                <a:ea typeface="+mn-ea"/>
                <a:cs typeface="+mn-cs"/>
              </a:rPr>
              <a:t>Как измерваме ефективността на стажантските програми?  </a:t>
            </a:r>
          </a:p>
          <a:p>
            <a:r>
              <a:rPr lang="bg-BG" sz="1100" kern="1200" dirty="0" smtClean="0">
                <a:solidFill>
                  <a:schemeClr val="tx1"/>
                </a:solidFill>
                <a:latin typeface="Arial" charset="0"/>
                <a:ea typeface="+mn-ea"/>
                <a:cs typeface="+mn-cs"/>
              </a:rPr>
              <a:t>Основният ни критерий е удовлетвореността на самите стажанти – правим интервюта с тях след приключване на стажа им с цел да разберем до колко сме посрещнали очакванията им и дали смятат за полезно наученото в ТехноЛогика. Освен това разговаряме с ръководителите проекти, при които са работили стажантите, за да установим дали правилно сме подбрали задачите и начина, по който те да бъдат включени в екипите. Не на последно място отчитаме прогреса на студентите чрез анализ на индивидуалните им знания  в началото на стажантската програма и след нейното завършване.</a:t>
            </a:r>
          </a:p>
          <a:p>
            <a:endParaRPr lang="bg-BG" sz="1100" kern="1200" dirty="0" smtClean="0">
              <a:solidFill>
                <a:schemeClr val="tx1"/>
              </a:solidFill>
              <a:latin typeface="Arial" charset="0"/>
              <a:ea typeface="+mn-ea"/>
              <a:cs typeface="+mn-cs"/>
            </a:endParaRPr>
          </a:p>
          <a:p>
            <a:endParaRPr lang="bg-BG" sz="1100" dirty="0"/>
          </a:p>
        </p:txBody>
      </p:sp>
      <p:sp>
        <p:nvSpPr>
          <p:cNvPr id="4" name="Slide Number Placeholder 3"/>
          <p:cNvSpPr>
            <a:spLocks noGrp="1"/>
          </p:cNvSpPr>
          <p:nvPr>
            <p:ph type="sldNum" sz="quarter" idx="10"/>
          </p:nvPr>
        </p:nvSpPr>
        <p:spPr/>
        <p:txBody>
          <a:bodyPr/>
          <a:lstStyle/>
          <a:p>
            <a:pPr>
              <a:defRPr/>
            </a:pPr>
            <a:fld id="{3C15E57A-9977-4F6E-8386-A1C249FE5366}" type="slidenum">
              <a:rPr lang="bg-BG" smtClean="0"/>
              <a:pPr>
                <a:defRPr/>
              </a:pPr>
              <a:t>8</a:t>
            </a:fld>
            <a:endParaRPr 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sz="2000" i="1">
                <a:solidFill>
                  <a:schemeClr val="tx1"/>
                </a:solidFill>
                <a:latin typeface="Trebuchet MS" pitchFamily="34" charset="0"/>
              </a:defRPr>
            </a:lvl1pPr>
            <a:lvl2pPr marL="742950" indent="-285750" defTabSz="901700">
              <a:defRPr sz="2000" i="1">
                <a:solidFill>
                  <a:schemeClr val="tx1"/>
                </a:solidFill>
                <a:latin typeface="Trebuchet MS" pitchFamily="34" charset="0"/>
              </a:defRPr>
            </a:lvl2pPr>
            <a:lvl3pPr marL="1143000" indent="-228600" defTabSz="901700">
              <a:defRPr sz="2000" i="1">
                <a:solidFill>
                  <a:schemeClr val="tx1"/>
                </a:solidFill>
                <a:latin typeface="Trebuchet MS" pitchFamily="34" charset="0"/>
              </a:defRPr>
            </a:lvl3pPr>
            <a:lvl4pPr marL="1600200" indent="-228600" defTabSz="901700">
              <a:defRPr sz="2000" i="1">
                <a:solidFill>
                  <a:schemeClr val="tx1"/>
                </a:solidFill>
                <a:latin typeface="Trebuchet MS" pitchFamily="34" charset="0"/>
              </a:defRPr>
            </a:lvl4pPr>
            <a:lvl5pPr marL="2057400" indent="-228600" defTabSz="901700">
              <a:defRPr sz="2000" i="1">
                <a:solidFill>
                  <a:schemeClr val="tx1"/>
                </a:solidFill>
                <a:latin typeface="Trebuchet MS" pitchFamily="34" charset="0"/>
              </a:defRPr>
            </a:lvl5pPr>
            <a:lvl6pPr marL="2514600" indent="-228600" algn="ctr" defTabSz="901700" eaLnBrk="0" fontAlgn="base" hangingPunct="0">
              <a:spcBef>
                <a:spcPct val="0"/>
              </a:spcBef>
              <a:spcAft>
                <a:spcPct val="0"/>
              </a:spcAft>
              <a:defRPr sz="2000" i="1">
                <a:solidFill>
                  <a:schemeClr val="tx1"/>
                </a:solidFill>
                <a:latin typeface="Trebuchet MS" pitchFamily="34" charset="0"/>
              </a:defRPr>
            </a:lvl6pPr>
            <a:lvl7pPr marL="2971800" indent="-228600" algn="ctr" defTabSz="901700" eaLnBrk="0" fontAlgn="base" hangingPunct="0">
              <a:spcBef>
                <a:spcPct val="0"/>
              </a:spcBef>
              <a:spcAft>
                <a:spcPct val="0"/>
              </a:spcAft>
              <a:defRPr sz="2000" i="1">
                <a:solidFill>
                  <a:schemeClr val="tx1"/>
                </a:solidFill>
                <a:latin typeface="Trebuchet MS" pitchFamily="34" charset="0"/>
              </a:defRPr>
            </a:lvl7pPr>
            <a:lvl8pPr marL="3429000" indent="-228600" algn="ctr" defTabSz="901700" eaLnBrk="0" fontAlgn="base" hangingPunct="0">
              <a:spcBef>
                <a:spcPct val="0"/>
              </a:spcBef>
              <a:spcAft>
                <a:spcPct val="0"/>
              </a:spcAft>
              <a:defRPr sz="2000" i="1">
                <a:solidFill>
                  <a:schemeClr val="tx1"/>
                </a:solidFill>
                <a:latin typeface="Trebuchet MS" pitchFamily="34" charset="0"/>
              </a:defRPr>
            </a:lvl8pPr>
            <a:lvl9pPr marL="3886200" indent="-228600" algn="ctr" defTabSz="901700" eaLnBrk="0" fontAlgn="base" hangingPunct="0">
              <a:spcBef>
                <a:spcPct val="0"/>
              </a:spcBef>
              <a:spcAft>
                <a:spcPct val="0"/>
              </a:spcAft>
              <a:defRPr sz="2000" i="1">
                <a:solidFill>
                  <a:schemeClr val="tx1"/>
                </a:solidFill>
                <a:latin typeface="Trebuchet MS" pitchFamily="34" charset="0"/>
              </a:defRPr>
            </a:lvl9pPr>
          </a:lstStyle>
          <a:p>
            <a:fld id="{03E5C785-7721-4D60-AF0C-E303276427C4}" type="slidenum">
              <a:rPr lang="en-GB" sz="1000">
                <a:latin typeface="Arial" charset="0"/>
              </a:rPr>
              <a:pPr/>
              <a:t>9</a:t>
            </a:fld>
            <a:endParaRPr lang="en-GB" sz="10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marR="0" lvl="1" indent="0" algn="l" defTabSz="914400" rtl="0" eaLnBrk="1" fontAlgn="base" latinLnBrk="0" hangingPunct="1">
              <a:lnSpc>
                <a:spcPct val="80000"/>
              </a:lnSpc>
              <a:spcBef>
                <a:spcPct val="30000"/>
              </a:spcBef>
              <a:spcAft>
                <a:spcPct val="0"/>
              </a:spcAft>
              <a:buClrTx/>
              <a:buSzTx/>
              <a:buFontTx/>
              <a:buNone/>
              <a:tabLst/>
              <a:defRPr/>
            </a:pPr>
            <a:r>
              <a:rPr lang="bg-BG" sz="900" dirty="0" smtClean="0"/>
              <a:t>Най-съществената роля на ръководителя е да анализира и взима решения. Но управлението трябва да се ограничава с необходимите решения. Да не се въвлича излишно във взимане на третостепенни решения. Когато някой ръководител взима решение с участието на колегите си (не винаги има време и възможност за това) стимулирайки и излушвайки и обсъждайки открито и техните предложения, то след формулирането на решението и неговото аргументиране, те ще са в много по-голяма степен ангажирани с това решение, то ще им е ясно, ще са запознати с контекста, а самото обсъждане ще ги обогати неимоверно. Ако той го прави с участието на колегите си (не винаги има време и възможност за това) стимулирайки и излушвайки и обсъждайки открито и техните предложения, то след формулирането на решението и неговото аргументиране, те ще са в много по-голяма степен ангажирани с това решение, то ще им е ясно, ще са запознати с контекста, а самото обсъждане ще ги обогати неимоверно. Участието на младите в обсъжданията на всички етапи – проектиране, взимане на технологични решения ..., е безценна школа, която не всички фирми имат и дават. Мениджърът в по-голямата част от процеса е модератор. Интересна дума .... Има много техники за колективно взимане на решения. Сякаш най-популярна е брейн сторминг. Аз ще разгледам друга, но и в двете има фаза на генериране на предложения. В тази фаза не се оценяват предложенията, а се стимулират едно от друго нови и различни. В първата, творческата фаза, когато се стимулира всеки да даде предложение, ръководителят не тръгва със свое предложение, а да изчака предложенията на колегите. Да ръководи следващите фази без да се измества обсъждането от съпоставяне на възможни решения в междуличностни противоборства. Различните мнения и тяхното аргментиране са инструмент да се разгледат внимателни всички апсекти на даден проблем. На края да формулира ясно решението и да го аргументира. Да не чака пълен консенсус. Дори не трябва да се насочва винаги към решението, което повечето колеги подкрепят. Взимането на решението се очаква от него, то е негова отговорност. Ако практиката покаже след време, че решенеито е правилно, то той не трябва да инициира обсъждането колко правилно е било това решение. От ръководителя се очаква да взима праавилни решения ежедневно. Подчертаването, че е бил прав, показва липса на увереност в способността да взима правилни решения. Ако стане обсъждане </a:t>
            </a:r>
            <a:r>
              <a:rPr lang="bg-BG" sz="900" kern="1200" dirty="0" smtClean="0">
                <a:solidFill>
                  <a:schemeClr val="tx1"/>
                </a:solidFill>
                <a:effectLst/>
                <a:latin typeface="Arial" charset="0"/>
                <a:ea typeface="+mn-ea"/>
                <a:cs typeface="+mn-cs"/>
              </a:rPr>
              <a:t>трябва да го комуникира като „нашето“, ако е грешно да каже открито „сгреших в преценката си“. Ако неговите преценки и решения наистина са верни, много скоро хората ще го приемат за водач. По този начин той ще извърви пътя от представата за младия чалнат собственик до младия надарен лидер.</a:t>
            </a:r>
            <a:endParaRPr lang="en-US" sz="900" kern="1200" dirty="0" smtClean="0">
              <a:solidFill>
                <a:schemeClr val="tx1"/>
              </a:solidFill>
              <a:effectLst/>
              <a:latin typeface="Arial" charset="0"/>
              <a:ea typeface="+mn-ea"/>
              <a:cs typeface="+mn-cs"/>
            </a:endParaRPr>
          </a:p>
          <a:p>
            <a:pPr lvl="1" eaLnBrk="1" hangingPunct="1">
              <a:lnSpc>
                <a:spcPct val="80000"/>
              </a:lnSpc>
            </a:pPr>
            <a:r>
              <a:rPr lang="bg-BG" sz="900" dirty="0" smtClean="0"/>
              <a:t>Ако, обаче, решението му е било погрешно, той трябва да си признае този факт открито, без забавяне и без да се самобичува. </a:t>
            </a:r>
            <a:r>
              <a:rPr lang="bg-BG" sz="900" u="sng" dirty="0" smtClean="0"/>
              <a:t>Категорично първото необходимо качество за да бъде един ръководител уважаван е честността.</a:t>
            </a:r>
            <a:r>
              <a:rPr lang="bg-BG" sz="900" dirty="0" smtClean="0"/>
              <a:t> </a:t>
            </a:r>
          </a:p>
          <a:p>
            <a:pPr eaLnBrk="1" hangingPunct="1">
              <a:lnSpc>
                <a:spcPct val="80000"/>
              </a:lnSpc>
            </a:pPr>
            <a:endParaRPr lang="en-GB" sz="9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01" name="Rectangle 5"/>
          <p:cNvSpPr>
            <a:spLocks noChangeArrowheads="1"/>
          </p:cNvSpPr>
          <p:nvPr/>
        </p:nvSpPr>
        <p:spPr bwMode="auto">
          <a:xfrm>
            <a:off x="3059113" y="0"/>
            <a:ext cx="5616575" cy="685800"/>
          </a:xfrm>
          <a:prstGeom prst="rect">
            <a:avLst/>
          </a:prstGeom>
          <a:noFill/>
          <a:ln w="9525">
            <a:noFill/>
            <a:miter lim="800000"/>
            <a:headEnd/>
            <a:tailEnd/>
          </a:ln>
          <a:effectLst/>
        </p:spPr>
        <p:txBody>
          <a:bodyPr lIns="92075" tIns="46038" rIns="92075" bIns="46038" anchor="ctr"/>
          <a:lstStyle/>
          <a:p>
            <a:pPr algn="r">
              <a:spcBef>
                <a:spcPct val="0"/>
              </a:spcBef>
              <a:buFontTx/>
              <a:buNone/>
              <a:defRPr/>
            </a:pPr>
            <a:r>
              <a:rPr lang="bg-BG" sz="2000">
                <a:solidFill>
                  <a:schemeClr val="tx2"/>
                </a:solidFill>
                <a:latin typeface="Arial Narrow" pitchFamily="34" charset="0"/>
              </a:rPr>
              <a:t> </a:t>
            </a:r>
            <a:endParaRPr lang="en-GB" sz="2000">
              <a:solidFill>
                <a:schemeClr val="tx2"/>
              </a:solidFill>
              <a:latin typeface="Arial Narrow" pitchFamily="34" charset="0"/>
            </a:endParaRPr>
          </a:p>
        </p:txBody>
      </p:sp>
      <p:sp>
        <p:nvSpPr>
          <p:cNvPr id="17412" name="Rectangle 2"/>
          <p:cNvSpPr>
            <a:spLocks noGrp="1" noChangeArrowheads="1"/>
          </p:cNvSpPr>
          <p:nvPr>
            <p:ph type="ctrTitle"/>
          </p:nvPr>
        </p:nvSpPr>
        <p:spPr>
          <a:xfrm>
            <a:off x="684213" y="2133600"/>
            <a:ext cx="7772400" cy="1470025"/>
          </a:xfrm>
        </p:spPr>
        <p:txBody>
          <a:bodyPr/>
          <a:lstStyle>
            <a:lvl1pPr algn="ctr">
              <a:defRPr sz="3200" b="1" smtClean="0">
                <a:solidFill>
                  <a:srgbClr val="003A2E"/>
                </a:solidFill>
                <a:latin typeface="Arial" charset="0"/>
              </a:defRPr>
            </a:lvl1pPr>
          </a:lstStyle>
          <a:p>
            <a:r>
              <a:rPr lang="bg-BG" smtClean="0"/>
              <a:t>Заглавие на презентацията</a:t>
            </a:r>
          </a:p>
        </p:txBody>
      </p:sp>
      <p:sp>
        <p:nvSpPr>
          <p:cNvPr id="17413" name="Rectangle 3"/>
          <p:cNvSpPr>
            <a:spLocks noGrp="1" noChangeArrowheads="1"/>
          </p:cNvSpPr>
          <p:nvPr>
            <p:ph type="subTitle" idx="1"/>
          </p:nvPr>
        </p:nvSpPr>
        <p:spPr bwMode="auto">
          <a:xfrm>
            <a:off x="1371600" y="3886200"/>
            <a:ext cx="6400800" cy="6953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sz="2400" b="1" smtClean="0">
                <a:solidFill>
                  <a:srgbClr val="003A2E"/>
                </a:solidFill>
                <a:latin typeface="Arial" charset="0"/>
              </a:defRPr>
            </a:lvl1pPr>
          </a:lstStyle>
          <a:p>
            <a:r>
              <a:rPr lang="bg-BG" smtClean="0"/>
              <a:t>Име на презентатора</a:t>
            </a:r>
          </a:p>
        </p:txBody>
      </p:sp>
    </p:spTree>
  </p:cSld>
  <p:clrMapOvr>
    <a:masterClrMapping/>
  </p:clrMapOvr>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p:nvSpPr>
        <p:spPr bwMode="auto">
          <a:xfrm>
            <a:off x="3059113" y="0"/>
            <a:ext cx="5616575" cy="685800"/>
          </a:xfrm>
          <a:prstGeom prst="rect">
            <a:avLst/>
          </a:prstGeom>
          <a:noFill/>
          <a:ln w="9525">
            <a:noFill/>
            <a:miter lim="800000"/>
            <a:headEnd/>
            <a:tailEnd/>
          </a:ln>
          <a:effectLst/>
        </p:spPr>
        <p:txBody>
          <a:bodyPr lIns="92075" tIns="46038" rIns="92075" bIns="46038" anchor="ctr"/>
          <a:lstStyle/>
          <a:p>
            <a:pPr algn="r">
              <a:spcBef>
                <a:spcPct val="0"/>
              </a:spcBef>
              <a:buFontTx/>
              <a:buNone/>
              <a:defRPr/>
            </a:pPr>
            <a:r>
              <a:rPr lang="bg-BG" sz="2000">
                <a:solidFill>
                  <a:schemeClr val="tx2"/>
                </a:solidFill>
                <a:latin typeface="Arial Narrow" pitchFamily="34" charset="0"/>
              </a:rPr>
              <a:t> </a:t>
            </a:r>
            <a:endParaRPr lang="en-GB" sz="2000">
              <a:solidFill>
                <a:schemeClr val="tx2"/>
              </a:solidFill>
              <a:latin typeface="Arial Narrow" pitchFamily="34" charset="0"/>
            </a:endParaRPr>
          </a:p>
        </p:txBody>
      </p:sp>
      <p:sp>
        <p:nvSpPr>
          <p:cNvPr id="5" name="Text Box 15"/>
          <p:cNvSpPr txBox="1">
            <a:spLocks noChangeArrowheads="1"/>
          </p:cNvSpPr>
          <p:nvPr/>
        </p:nvSpPr>
        <p:spPr bwMode="auto">
          <a:xfrm>
            <a:off x="850900" y="6386513"/>
            <a:ext cx="1235075" cy="300037"/>
          </a:xfrm>
          <a:prstGeom prst="rect">
            <a:avLst/>
          </a:prstGeom>
          <a:noFill/>
          <a:ln w="9525" algn="ctr">
            <a:noFill/>
            <a:miter lim="800000"/>
            <a:headEnd/>
            <a:tailEnd/>
          </a:ln>
          <a:effectLst/>
        </p:spPr>
        <p:txBody>
          <a:bodyPr/>
          <a:lstStyle/>
          <a:p>
            <a:pPr eaLnBrk="0" hangingPunct="0">
              <a:spcBef>
                <a:spcPct val="0"/>
              </a:spcBef>
              <a:buFontTx/>
              <a:buNone/>
              <a:defRPr/>
            </a:pPr>
            <a:fld id="{97544CF2-E027-40D3-AC5D-8FD85FD62239}" type="slidenum">
              <a:rPr lang="en-US" sz="1200">
                <a:solidFill>
                  <a:srgbClr val="003A2E"/>
                </a:solidFill>
                <a:cs typeface="Arial" charset="0"/>
              </a:rPr>
              <a:pPr eaLnBrk="0" hangingPunct="0">
                <a:spcBef>
                  <a:spcPct val="0"/>
                </a:spcBef>
                <a:buFontTx/>
                <a:buNone/>
                <a:defRPr/>
              </a:pPr>
              <a:t>‹#›</a:t>
            </a:fld>
            <a:endParaRPr lang="en-US" sz="1200" dirty="0">
              <a:solidFill>
                <a:srgbClr val="003A2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vl1pPr>
            <a:lvl2pPr>
              <a:defRPr baseline="0"/>
            </a:lvl2pPr>
            <a:lvl3pPr>
              <a:defRPr/>
            </a:lvl3pPr>
            <a:lvl4pPr>
              <a:defRPr lang="en-US" sz="1800" baseline="0" dirty="0" smtClean="0">
                <a:solidFill>
                  <a:schemeClr val="tx1"/>
                </a:solidFill>
                <a:latin typeface="+mn-lt"/>
              </a:defRPr>
            </a:lvl4pPr>
            <a:lvl5pPr>
              <a:defRPr lang="en-US" sz="1800" dirty="0" smtClean="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3" name="Rectangle 5"/>
          <p:cNvSpPr>
            <a:spLocks noChangeArrowheads="1"/>
          </p:cNvSpPr>
          <p:nvPr/>
        </p:nvSpPr>
        <p:spPr bwMode="auto">
          <a:xfrm>
            <a:off x="3059113" y="0"/>
            <a:ext cx="5616575" cy="685800"/>
          </a:xfrm>
          <a:prstGeom prst="rect">
            <a:avLst/>
          </a:prstGeom>
          <a:noFill/>
          <a:ln w="9525">
            <a:noFill/>
            <a:miter lim="800000"/>
            <a:headEnd/>
            <a:tailEnd/>
          </a:ln>
          <a:effectLst/>
        </p:spPr>
        <p:txBody>
          <a:bodyPr lIns="92075" tIns="46038" rIns="92075" bIns="46038" anchor="ctr"/>
          <a:lstStyle/>
          <a:p>
            <a:pPr algn="r">
              <a:spcBef>
                <a:spcPct val="0"/>
              </a:spcBef>
              <a:buFontTx/>
              <a:buNone/>
              <a:defRPr/>
            </a:pPr>
            <a:r>
              <a:rPr lang="bg-BG" sz="2000">
                <a:solidFill>
                  <a:schemeClr val="tx2"/>
                </a:solidFill>
                <a:latin typeface="Arial Narrow" pitchFamily="34" charset="0"/>
              </a:rPr>
              <a:t> </a:t>
            </a:r>
            <a:endParaRPr lang="en-GB" sz="2000">
              <a:solidFill>
                <a:schemeClr val="tx2"/>
              </a:solidFill>
              <a:latin typeface="Arial Narrow" pitchFamily="34" charset="0"/>
            </a:endParaRPr>
          </a:p>
        </p:txBody>
      </p:sp>
      <p:sp>
        <p:nvSpPr>
          <p:cNvPr id="4" name="Rectangle 3"/>
          <p:cNvSpPr>
            <a:spLocks noChangeArrowheads="1"/>
          </p:cNvSpPr>
          <p:nvPr/>
        </p:nvSpPr>
        <p:spPr bwMode="auto">
          <a:xfrm>
            <a:off x="1476375" y="2781300"/>
            <a:ext cx="7239000" cy="1008063"/>
          </a:xfrm>
          <a:prstGeom prst="rect">
            <a:avLst/>
          </a:prstGeom>
          <a:noFill/>
          <a:ln w="9525">
            <a:noFill/>
            <a:miter lim="800000"/>
            <a:headEnd/>
            <a:tailEnd/>
          </a:ln>
          <a:effectLst/>
        </p:spPr>
        <p:txBody>
          <a:bodyPr lIns="92075" tIns="46038" rIns="92075" bIns="46038"/>
          <a:lstStyle/>
          <a:p>
            <a:pPr marL="342900" indent="-342900" algn="ctr">
              <a:buFontTx/>
              <a:buNone/>
              <a:defRPr/>
            </a:pPr>
            <a:r>
              <a:rPr lang="bg-BG" sz="2400" b="1" dirty="0">
                <a:solidFill>
                  <a:srgbClr val="2E4223"/>
                </a:solidFill>
              </a:rPr>
              <a:t>БЛАГОДАРЯ ЗА ВНИМАНИЕТО!</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1600200" y="2133600"/>
            <a:ext cx="3505200" cy="259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257800" y="2133600"/>
            <a:ext cx="3505200" cy="259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Tree>
    <p:extLst>
      <p:ext uri="{BB962C8B-B14F-4D97-AF65-F5344CB8AC3E}">
        <p14:creationId xmlns:p14="http://schemas.microsoft.com/office/powerpoint/2010/main" val="238433510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819400" y="304800"/>
            <a:ext cx="6019800" cy="685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600200" y="2133600"/>
            <a:ext cx="3505200" cy="1219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257800" y="2133600"/>
            <a:ext cx="3505200" cy="1219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600200" y="3505200"/>
            <a:ext cx="3505200" cy="1219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257800" y="3505200"/>
            <a:ext cx="3505200" cy="1219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80653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01" name="Rectangle 5"/>
          <p:cNvSpPr>
            <a:spLocks noChangeArrowheads="1"/>
          </p:cNvSpPr>
          <p:nvPr/>
        </p:nvSpPr>
        <p:spPr bwMode="auto">
          <a:xfrm>
            <a:off x="3059113" y="0"/>
            <a:ext cx="5616575" cy="685800"/>
          </a:xfrm>
          <a:prstGeom prst="rect">
            <a:avLst/>
          </a:prstGeom>
          <a:noFill/>
          <a:ln w="9525">
            <a:noFill/>
            <a:miter lim="800000"/>
            <a:headEnd/>
            <a:tailEnd/>
          </a:ln>
          <a:effectLst/>
        </p:spPr>
        <p:txBody>
          <a:bodyPr lIns="92075" tIns="46038" rIns="92075" bIns="46038" anchor="ctr"/>
          <a:lstStyle/>
          <a:p>
            <a:pPr algn="r">
              <a:spcBef>
                <a:spcPct val="0"/>
              </a:spcBef>
              <a:buFontTx/>
              <a:buNone/>
              <a:defRPr/>
            </a:pPr>
            <a:r>
              <a:rPr lang="bg-BG" sz="2000">
                <a:solidFill>
                  <a:srgbClr val="000000"/>
                </a:solidFill>
                <a:latin typeface="Arial Narrow" pitchFamily="34" charset="0"/>
              </a:rPr>
              <a:t> </a:t>
            </a:r>
            <a:endParaRPr lang="en-GB" sz="2000">
              <a:solidFill>
                <a:srgbClr val="000000"/>
              </a:solidFill>
              <a:latin typeface="Arial Narrow" pitchFamily="34" charset="0"/>
            </a:endParaRPr>
          </a:p>
        </p:txBody>
      </p:sp>
      <p:sp>
        <p:nvSpPr>
          <p:cNvPr id="17412" name="Rectangle 2"/>
          <p:cNvSpPr>
            <a:spLocks noGrp="1" noChangeArrowheads="1"/>
          </p:cNvSpPr>
          <p:nvPr>
            <p:ph type="ctrTitle"/>
          </p:nvPr>
        </p:nvSpPr>
        <p:spPr>
          <a:xfrm>
            <a:off x="684213" y="2133600"/>
            <a:ext cx="7772400" cy="1470025"/>
          </a:xfrm>
        </p:spPr>
        <p:txBody>
          <a:bodyPr/>
          <a:lstStyle>
            <a:lvl1pPr algn="ctr">
              <a:defRPr sz="3200" b="1" smtClean="0">
                <a:solidFill>
                  <a:srgbClr val="003A2E"/>
                </a:solidFill>
                <a:latin typeface="Arial" charset="0"/>
              </a:defRPr>
            </a:lvl1pPr>
          </a:lstStyle>
          <a:p>
            <a:r>
              <a:rPr lang="bg-BG" smtClean="0"/>
              <a:t>Заглавие на презентацията</a:t>
            </a:r>
          </a:p>
        </p:txBody>
      </p:sp>
      <p:sp>
        <p:nvSpPr>
          <p:cNvPr id="17413" name="Rectangle 3"/>
          <p:cNvSpPr>
            <a:spLocks noGrp="1" noChangeArrowheads="1"/>
          </p:cNvSpPr>
          <p:nvPr>
            <p:ph type="subTitle" idx="1"/>
          </p:nvPr>
        </p:nvSpPr>
        <p:spPr bwMode="auto">
          <a:xfrm>
            <a:off x="1371600" y="3886200"/>
            <a:ext cx="6400800" cy="6953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sz="2400" b="1" smtClean="0">
                <a:solidFill>
                  <a:srgbClr val="003A2E"/>
                </a:solidFill>
                <a:latin typeface="Arial" charset="0"/>
              </a:defRPr>
            </a:lvl1pPr>
          </a:lstStyle>
          <a:p>
            <a:r>
              <a:rPr lang="bg-BG" smtClean="0"/>
              <a:t>Име на презентатора</a:t>
            </a:r>
          </a:p>
        </p:txBody>
      </p:sp>
    </p:spTree>
  </p:cSld>
  <p:clrMapOvr>
    <a:masterClrMapping/>
  </p:clrMapOvr>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p:nvSpPr>
        <p:spPr bwMode="auto">
          <a:xfrm>
            <a:off x="3059113" y="0"/>
            <a:ext cx="5616575" cy="685800"/>
          </a:xfrm>
          <a:prstGeom prst="rect">
            <a:avLst/>
          </a:prstGeom>
          <a:noFill/>
          <a:ln w="9525">
            <a:noFill/>
            <a:miter lim="800000"/>
            <a:headEnd/>
            <a:tailEnd/>
          </a:ln>
          <a:effectLst/>
        </p:spPr>
        <p:txBody>
          <a:bodyPr lIns="92075" tIns="46038" rIns="92075" bIns="46038" anchor="ctr"/>
          <a:lstStyle/>
          <a:p>
            <a:pPr algn="r">
              <a:spcBef>
                <a:spcPct val="0"/>
              </a:spcBef>
              <a:buFontTx/>
              <a:buNone/>
              <a:defRPr/>
            </a:pPr>
            <a:r>
              <a:rPr lang="bg-BG" sz="2000">
                <a:solidFill>
                  <a:srgbClr val="000000"/>
                </a:solidFill>
                <a:latin typeface="Arial Narrow" pitchFamily="34" charset="0"/>
              </a:rPr>
              <a:t> </a:t>
            </a:r>
            <a:endParaRPr lang="en-GB" sz="2000">
              <a:solidFill>
                <a:srgbClr val="000000"/>
              </a:solidFill>
              <a:latin typeface="Arial Narrow" pitchFamily="34" charset="0"/>
            </a:endParaRPr>
          </a:p>
        </p:txBody>
      </p:sp>
      <p:sp>
        <p:nvSpPr>
          <p:cNvPr id="5" name="Text Box 15"/>
          <p:cNvSpPr txBox="1">
            <a:spLocks noChangeArrowheads="1"/>
          </p:cNvSpPr>
          <p:nvPr/>
        </p:nvSpPr>
        <p:spPr bwMode="auto">
          <a:xfrm>
            <a:off x="850900" y="6386513"/>
            <a:ext cx="1235075" cy="300037"/>
          </a:xfrm>
          <a:prstGeom prst="rect">
            <a:avLst/>
          </a:prstGeom>
          <a:noFill/>
          <a:ln w="9525" algn="ctr">
            <a:noFill/>
            <a:miter lim="800000"/>
            <a:headEnd/>
            <a:tailEnd/>
          </a:ln>
          <a:effectLst/>
        </p:spPr>
        <p:txBody>
          <a:bodyPr/>
          <a:lstStyle/>
          <a:p>
            <a:pPr eaLnBrk="0" hangingPunct="0">
              <a:spcBef>
                <a:spcPct val="0"/>
              </a:spcBef>
              <a:buFontTx/>
              <a:buNone/>
              <a:defRPr/>
            </a:pPr>
            <a:fld id="{97544CF2-E027-40D3-AC5D-8FD85FD62239}" type="slidenum">
              <a:rPr lang="en-US" sz="1200">
                <a:solidFill>
                  <a:srgbClr val="003A2E"/>
                </a:solidFill>
                <a:cs typeface="Arial" charset="0"/>
              </a:rPr>
              <a:pPr eaLnBrk="0" hangingPunct="0">
                <a:spcBef>
                  <a:spcPct val="0"/>
                </a:spcBef>
                <a:buFontTx/>
                <a:buNone/>
                <a:defRPr/>
              </a:pPr>
              <a:t>‹#›</a:t>
            </a:fld>
            <a:endParaRPr lang="en-US" sz="1200" dirty="0">
              <a:solidFill>
                <a:srgbClr val="003A2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vl1pPr>
            <a:lvl2pPr>
              <a:defRPr baseline="0"/>
            </a:lvl2pPr>
            <a:lvl3pPr>
              <a:defRPr/>
            </a:lvl3pPr>
            <a:lvl4pPr>
              <a:defRPr lang="en-US" sz="1800" baseline="0" dirty="0" smtClean="0">
                <a:solidFill>
                  <a:schemeClr val="tx1"/>
                </a:solidFill>
                <a:latin typeface="+mn-lt"/>
              </a:defRPr>
            </a:lvl4pPr>
            <a:lvl5pPr>
              <a:defRPr lang="en-US" sz="1800" dirty="0" smtClean="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3" name="Rectangle 5"/>
          <p:cNvSpPr>
            <a:spLocks noChangeArrowheads="1"/>
          </p:cNvSpPr>
          <p:nvPr/>
        </p:nvSpPr>
        <p:spPr bwMode="auto">
          <a:xfrm>
            <a:off x="3059113" y="0"/>
            <a:ext cx="5616575" cy="685800"/>
          </a:xfrm>
          <a:prstGeom prst="rect">
            <a:avLst/>
          </a:prstGeom>
          <a:noFill/>
          <a:ln w="9525">
            <a:noFill/>
            <a:miter lim="800000"/>
            <a:headEnd/>
            <a:tailEnd/>
          </a:ln>
          <a:effectLst/>
        </p:spPr>
        <p:txBody>
          <a:bodyPr lIns="92075" tIns="46038" rIns="92075" bIns="46038" anchor="ctr"/>
          <a:lstStyle/>
          <a:p>
            <a:pPr algn="r">
              <a:spcBef>
                <a:spcPct val="0"/>
              </a:spcBef>
              <a:buFontTx/>
              <a:buNone/>
              <a:defRPr/>
            </a:pPr>
            <a:r>
              <a:rPr lang="bg-BG" sz="2000">
                <a:solidFill>
                  <a:srgbClr val="000000"/>
                </a:solidFill>
                <a:latin typeface="Arial Narrow" pitchFamily="34" charset="0"/>
              </a:rPr>
              <a:t> </a:t>
            </a:r>
            <a:endParaRPr lang="en-GB" sz="2000">
              <a:solidFill>
                <a:srgbClr val="000000"/>
              </a:solidFill>
              <a:latin typeface="Arial Narrow" pitchFamily="34" charset="0"/>
            </a:endParaRPr>
          </a:p>
        </p:txBody>
      </p:sp>
      <p:sp>
        <p:nvSpPr>
          <p:cNvPr id="4" name="Rectangle 3"/>
          <p:cNvSpPr>
            <a:spLocks noChangeArrowheads="1"/>
          </p:cNvSpPr>
          <p:nvPr/>
        </p:nvSpPr>
        <p:spPr bwMode="auto">
          <a:xfrm>
            <a:off x="1476375" y="2781300"/>
            <a:ext cx="7239000" cy="1008063"/>
          </a:xfrm>
          <a:prstGeom prst="rect">
            <a:avLst/>
          </a:prstGeom>
          <a:noFill/>
          <a:ln w="9525">
            <a:noFill/>
            <a:miter lim="800000"/>
            <a:headEnd/>
            <a:tailEnd/>
          </a:ln>
          <a:effectLst/>
        </p:spPr>
        <p:txBody>
          <a:bodyPr lIns="92075" tIns="46038" rIns="92075" bIns="46038"/>
          <a:lstStyle/>
          <a:p>
            <a:pPr marL="342900" indent="-342900" algn="ctr">
              <a:buFontTx/>
              <a:buNone/>
              <a:defRPr/>
            </a:pPr>
            <a:r>
              <a:rPr lang="bg-BG" sz="2400" b="1" dirty="0">
                <a:solidFill>
                  <a:srgbClr val="2E4223"/>
                </a:solidFill>
              </a:rPr>
              <a:t>БЛАГОДАРЯ ЗА ВНИМАНИЕТО!</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bwMode="auto">
          <a:xfrm>
            <a:off x="4643438" y="274638"/>
            <a:ext cx="4043362"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bg-BG" smtClean="0"/>
              <a:t>Заглавие на презентацията</a:t>
            </a:r>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711" r:id="rId4"/>
    <p:sldLayoutId id="2147483714" r:id="rId5"/>
  </p:sldLayoutIdLst>
  <p:hf hdr="0" ftr="0" dt="0"/>
  <p:txStyles>
    <p:titleStyle>
      <a:lvl1pPr algn="r" rtl="0" fontAlgn="base">
        <a:spcBef>
          <a:spcPct val="0"/>
        </a:spcBef>
        <a:spcAft>
          <a:spcPct val="0"/>
        </a:spcAft>
        <a:defRPr sz="2000">
          <a:solidFill>
            <a:schemeClr val="tx2"/>
          </a:solidFill>
          <a:latin typeface="+mj-lt"/>
          <a:ea typeface="+mj-ea"/>
          <a:cs typeface="+mj-cs"/>
        </a:defRPr>
      </a:lvl1pPr>
      <a:lvl2pPr algn="r" rtl="0" fontAlgn="base">
        <a:spcBef>
          <a:spcPct val="0"/>
        </a:spcBef>
        <a:spcAft>
          <a:spcPct val="0"/>
        </a:spcAft>
        <a:defRPr sz="2000">
          <a:solidFill>
            <a:schemeClr val="tx2"/>
          </a:solidFill>
          <a:latin typeface="Arial Narrow" pitchFamily="34" charset="0"/>
        </a:defRPr>
      </a:lvl2pPr>
      <a:lvl3pPr algn="r" rtl="0" fontAlgn="base">
        <a:spcBef>
          <a:spcPct val="0"/>
        </a:spcBef>
        <a:spcAft>
          <a:spcPct val="0"/>
        </a:spcAft>
        <a:defRPr sz="2000">
          <a:solidFill>
            <a:schemeClr val="tx2"/>
          </a:solidFill>
          <a:latin typeface="Arial Narrow" pitchFamily="34" charset="0"/>
        </a:defRPr>
      </a:lvl3pPr>
      <a:lvl4pPr algn="r" rtl="0" fontAlgn="base">
        <a:spcBef>
          <a:spcPct val="0"/>
        </a:spcBef>
        <a:spcAft>
          <a:spcPct val="0"/>
        </a:spcAft>
        <a:defRPr sz="2000">
          <a:solidFill>
            <a:schemeClr val="tx2"/>
          </a:solidFill>
          <a:latin typeface="Arial Narrow" pitchFamily="34" charset="0"/>
        </a:defRPr>
      </a:lvl4pPr>
      <a:lvl5pPr algn="r" rtl="0" fontAlgn="base">
        <a:spcBef>
          <a:spcPct val="0"/>
        </a:spcBef>
        <a:spcAft>
          <a:spcPct val="0"/>
        </a:spcAft>
        <a:defRPr sz="2000">
          <a:solidFill>
            <a:schemeClr val="tx2"/>
          </a:solidFill>
          <a:latin typeface="Arial Narrow" pitchFamily="34" charset="0"/>
        </a:defRPr>
      </a:lvl5pPr>
      <a:lvl6pPr marL="457200" algn="r" rtl="0" eaLnBrk="1" fontAlgn="base" hangingPunct="1">
        <a:spcBef>
          <a:spcPct val="0"/>
        </a:spcBef>
        <a:spcAft>
          <a:spcPct val="0"/>
        </a:spcAft>
        <a:defRPr sz="2000">
          <a:solidFill>
            <a:schemeClr val="tx2"/>
          </a:solidFill>
          <a:latin typeface="Arial Narrow" pitchFamily="34" charset="0"/>
        </a:defRPr>
      </a:lvl6pPr>
      <a:lvl7pPr marL="914400" algn="r" rtl="0" eaLnBrk="1" fontAlgn="base" hangingPunct="1">
        <a:spcBef>
          <a:spcPct val="0"/>
        </a:spcBef>
        <a:spcAft>
          <a:spcPct val="0"/>
        </a:spcAft>
        <a:defRPr sz="2000">
          <a:solidFill>
            <a:schemeClr val="tx2"/>
          </a:solidFill>
          <a:latin typeface="Arial Narrow" pitchFamily="34" charset="0"/>
        </a:defRPr>
      </a:lvl7pPr>
      <a:lvl8pPr marL="1371600" algn="r" rtl="0" eaLnBrk="1" fontAlgn="base" hangingPunct="1">
        <a:spcBef>
          <a:spcPct val="0"/>
        </a:spcBef>
        <a:spcAft>
          <a:spcPct val="0"/>
        </a:spcAft>
        <a:defRPr sz="2000">
          <a:solidFill>
            <a:schemeClr val="tx2"/>
          </a:solidFill>
          <a:latin typeface="Arial Narrow" pitchFamily="34" charset="0"/>
        </a:defRPr>
      </a:lvl8pPr>
      <a:lvl9pPr marL="1828800" algn="r" rtl="0" eaLnBrk="1" fontAlgn="base" hangingPunct="1">
        <a:spcBef>
          <a:spcPct val="0"/>
        </a:spcBef>
        <a:spcAft>
          <a:spcPct val="0"/>
        </a:spcAft>
        <a:defRPr sz="2000">
          <a:solidFill>
            <a:schemeClr val="tx2"/>
          </a:solidFill>
          <a:latin typeface="Arial Narrow" pitchFamily="34" charset="0"/>
        </a:defRPr>
      </a:lvl9pPr>
    </p:titleStyle>
    <p:bodyStyle>
      <a:lvl1pPr marL="342900" indent="-342900" algn="l" rtl="0" fontAlgn="base">
        <a:spcBef>
          <a:spcPct val="20000"/>
        </a:spcBef>
        <a:spcAft>
          <a:spcPct val="0"/>
        </a:spcAft>
        <a:buBlip>
          <a:blip r:embed="rId8"/>
        </a:buBlip>
        <a:defRPr sz="2000">
          <a:solidFill>
            <a:schemeClr val="tx1"/>
          </a:solidFill>
          <a:latin typeface="+mn-lt"/>
          <a:ea typeface="+mn-ea"/>
          <a:cs typeface="+mn-cs"/>
        </a:defRPr>
      </a:lvl1pPr>
      <a:lvl2pPr marL="742950" indent="-285750" algn="l" rtl="0" fontAlgn="base">
        <a:spcBef>
          <a:spcPct val="20000"/>
        </a:spcBef>
        <a:spcAft>
          <a:spcPct val="0"/>
        </a:spcAft>
        <a:buBlip>
          <a:blip r:embed="rId8"/>
        </a:buBlip>
        <a:defRPr sz="1600">
          <a:solidFill>
            <a:schemeClr val="tx1"/>
          </a:solidFill>
          <a:latin typeface="+mn-lt"/>
        </a:defRPr>
      </a:lvl2pPr>
      <a:lvl3pPr marL="1143000" indent="-228600" algn="l" rtl="0" fontAlgn="base">
        <a:spcBef>
          <a:spcPct val="20000"/>
        </a:spcBef>
        <a:spcAft>
          <a:spcPct val="0"/>
        </a:spcAft>
        <a:buFont typeface="Arial" charset="0"/>
        <a:buChar char="–"/>
        <a:defRPr sz="13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bwMode="auto">
          <a:xfrm>
            <a:off x="4643438" y="274638"/>
            <a:ext cx="4043362"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bg-BG" smtClean="0"/>
              <a:t>Заглавие на презентацията</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Lst>
  <p:hf hdr="0" ftr="0" dt="0"/>
  <p:txStyles>
    <p:titleStyle>
      <a:lvl1pPr algn="r" rtl="0" fontAlgn="base">
        <a:spcBef>
          <a:spcPct val="0"/>
        </a:spcBef>
        <a:spcAft>
          <a:spcPct val="0"/>
        </a:spcAft>
        <a:defRPr sz="2000">
          <a:solidFill>
            <a:schemeClr val="tx2"/>
          </a:solidFill>
          <a:latin typeface="+mj-lt"/>
          <a:ea typeface="+mj-ea"/>
          <a:cs typeface="+mj-cs"/>
        </a:defRPr>
      </a:lvl1pPr>
      <a:lvl2pPr algn="r" rtl="0" fontAlgn="base">
        <a:spcBef>
          <a:spcPct val="0"/>
        </a:spcBef>
        <a:spcAft>
          <a:spcPct val="0"/>
        </a:spcAft>
        <a:defRPr sz="2000">
          <a:solidFill>
            <a:schemeClr val="tx2"/>
          </a:solidFill>
          <a:latin typeface="Arial Narrow" pitchFamily="34" charset="0"/>
        </a:defRPr>
      </a:lvl2pPr>
      <a:lvl3pPr algn="r" rtl="0" fontAlgn="base">
        <a:spcBef>
          <a:spcPct val="0"/>
        </a:spcBef>
        <a:spcAft>
          <a:spcPct val="0"/>
        </a:spcAft>
        <a:defRPr sz="2000">
          <a:solidFill>
            <a:schemeClr val="tx2"/>
          </a:solidFill>
          <a:latin typeface="Arial Narrow" pitchFamily="34" charset="0"/>
        </a:defRPr>
      </a:lvl3pPr>
      <a:lvl4pPr algn="r" rtl="0" fontAlgn="base">
        <a:spcBef>
          <a:spcPct val="0"/>
        </a:spcBef>
        <a:spcAft>
          <a:spcPct val="0"/>
        </a:spcAft>
        <a:defRPr sz="2000">
          <a:solidFill>
            <a:schemeClr val="tx2"/>
          </a:solidFill>
          <a:latin typeface="Arial Narrow" pitchFamily="34" charset="0"/>
        </a:defRPr>
      </a:lvl4pPr>
      <a:lvl5pPr algn="r" rtl="0" fontAlgn="base">
        <a:spcBef>
          <a:spcPct val="0"/>
        </a:spcBef>
        <a:spcAft>
          <a:spcPct val="0"/>
        </a:spcAft>
        <a:defRPr sz="2000">
          <a:solidFill>
            <a:schemeClr val="tx2"/>
          </a:solidFill>
          <a:latin typeface="Arial Narrow" pitchFamily="34" charset="0"/>
        </a:defRPr>
      </a:lvl5pPr>
      <a:lvl6pPr marL="457200" algn="r" rtl="0" eaLnBrk="1" fontAlgn="base" hangingPunct="1">
        <a:spcBef>
          <a:spcPct val="0"/>
        </a:spcBef>
        <a:spcAft>
          <a:spcPct val="0"/>
        </a:spcAft>
        <a:defRPr sz="2000">
          <a:solidFill>
            <a:schemeClr val="tx2"/>
          </a:solidFill>
          <a:latin typeface="Arial Narrow" pitchFamily="34" charset="0"/>
        </a:defRPr>
      </a:lvl6pPr>
      <a:lvl7pPr marL="914400" algn="r" rtl="0" eaLnBrk="1" fontAlgn="base" hangingPunct="1">
        <a:spcBef>
          <a:spcPct val="0"/>
        </a:spcBef>
        <a:spcAft>
          <a:spcPct val="0"/>
        </a:spcAft>
        <a:defRPr sz="2000">
          <a:solidFill>
            <a:schemeClr val="tx2"/>
          </a:solidFill>
          <a:latin typeface="Arial Narrow" pitchFamily="34" charset="0"/>
        </a:defRPr>
      </a:lvl7pPr>
      <a:lvl8pPr marL="1371600" algn="r" rtl="0" eaLnBrk="1" fontAlgn="base" hangingPunct="1">
        <a:spcBef>
          <a:spcPct val="0"/>
        </a:spcBef>
        <a:spcAft>
          <a:spcPct val="0"/>
        </a:spcAft>
        <a:defRPr sz="2000">
          <a:solidFill>
            <a:schemeClr val="tx2"/>
          </a:solidFill>
          <a:latin typeface="Arial Narrow" pitchFamily="34" charset="0"/>
        </a:defRPr>
      </a:lvl8pPr>
      <a:lvl9pPr marL="1828800" algn="r" rtl="0" eaLnBrk="1" fontAlgn="base" hangingPunct="1">
        <a:spcBef>
          <a:spcPct val="0"/>
        </a:spcBef>
        <a:spcAft>
          <a:spcPct val="0"/>
        </a:spcAft>
        <a:defRPr sz="2000">
          <a:solidFill>
            <a:schemeClr val="tx2"/>
          </a:solidFill>
          <a:latin typeface="Arial Narrow" pitchFamily="34" charset="0"/>
        </a:defRPr>
      </a:lvl9pPr>
    </p:titleStyle>
    <p:bodyStyle>
      <a:lvl1pPr marL="342900" indent="-342900" algn="l" rtl="0" fontAlgn="base">
        <a:spcBef>
          <a:spcPct val="20000"/>
        </a:spcBef>
        <a:spcAft>
          <a:spcPct val="0"/>
        </a:spcAft>
        <a:buBlip>
          <a:blip r:embed="rId6"/>
        </a:buBlip>
        <a:defRPr sz="2000">
          <a:solidFill>
            <a:schemeClr val="tx1"/>
          </a:solidFill>
          <a:latin typeface="+mn-lt"/>
          <a:ea typeface="+mn-ea"/>
          <a:cs typeface="+mn-cs"/>
        </a:defRPr>
      </a:lvl1pPr>
      <a:lvl2pPr marL="742950" indent="-285750" algn="l" rtl="0" fontAlgn="base">
        <a:spcBef>
          <a:spcPct val="20000"/>
        </a:spcBef>
        <a:spcAft>
          <a:spcPct val="0"/>
        </a:spcAft>
        <a:buBlip>
          <a:blip r:embed="rId6"/>
        </a:buBlip>
        <a:defRPr sz="1600">
          <a:solidFill>
            <a:schemeClr val="tx1"/>
          </a:solidFill>
          <a:latin typeface="+mn-lt"/>
        </a:defRPr>
      </a:lvl2pPr>
      <a:lvl3pPr marL="1143000" indent="-228600" algn="l" rtl="0" fontAlgn="base">
        <a:spcBef>
          <a:spcPct val="20000"/>
        </a:spcBef>
        <a:spcAft>
          <a:spcPct val="0"/>
        </a:spcAft>
        <a:buFont typeface="Arial" charset="0"/>
        <a:buChar char="–"/>
        <a:defRPr sz="13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07504" y="1484784"/>
            <a:ext cx="9144000" cy="2088232"/>
          </a:xfrm>
        </p:spPr>
        <p:txBody>
          <a:bodyPr/>
          <a:lstStyle/>
          <a:p>
            <a:r>
              <a:rPr lang="bg-BG" dirty="0" smtClean="0"/>
              <a:t>Управление на иновациите</a:t>
            </a:r>
            <a:br>
              <a:rPr lang="bg-BG" dirty="0" smtClean="0"/>
            </a:br>
            <a:r>
              <a:rPr lang="bg-BG" sz="2400" dirty="0" smtClean="0"/>
              <a:t>в една технологична фирма</a:t>
            </a:r>
            <a:br>
              <a:rPr lang="bg-BG" sz="2400" dirty="0" smtClean="0"/>
            </a:br>
            <a:r>
              <a:rPr lang="bg-BG" sz="2400" dirty="0" smtClean="0"/>
              <a:t> и</a:t>
            </a:r>
            <a:br>
              <a:rPr lang="bg-BG" sz="2400" dirty="0" smtClean="0"/>
            </a:br>
            <a:r>
              <a:rPr lang="bg-BG" sz="2400" dirty="0" smtClean="0"/>
              <a:t>в дневния ред на България</a:t>
            </a:r>
            <a:br>
              <a:rPr lang="bg-BG" sz="2400" dirty="0" smtClean="0"/>
            </a:br>
            <a:endParaRPr lang="bg-BG" sz="2400" b="0" dirty="0"/>
          </a:p>
        </p:txBody>
      </p:sp>
      <p:sp>
        <p:nvSpPr>
          <p:cNvPr id="22531" name="Rectangle 3"/>
          <p:cNvSpPr>
            <a:spLocks noGrp="1" noChangeArrowheads="1"/>
          </p:cNvSpPr>
          <p:nvPr>
            <p:ph type="subTitle" idx="1"/>
          </p:nvPr>
        </p:nvSpPr>
        <p:spPr>
          <a:xfrm>
            <a:off x="1462269" y="5533542"/>
            <a:ext cx="6400800" cy="695325"/>
          </a:xfrm>
        </p:spPr>
        <p:txBody>
          <a:bodyPr/>
          <a:lstStyle/>
          <a:p>
            <a:pPr eaLnBrk="0" hangingPunct="0">
              <a:spcBef>
                <a:spcPts val="0"/>
              </a:spcBef>
            </a:pPr>
            <a:r>
              <a:rPr lang="bg-BG" dirty="0"/>
              <a:t>Огнян Траянов</a:t>
            </a:r>
            <a:endParaRPr lang="en-US" dirty="0"/>
          </a:p>
          <a:p>
            <a:pPr eaLnBrk="0" hangingPunct="0"/>
            <a:r>
              <a:rPr lang="en-US" dirty="0"/>
              <a:t>otrajanov@technologica.com</a:t>
            </a:r>
          </a:p>
          <a:p>
            <a:endParaRPr lang="bg-BG" dirty="0"/>
          </a:p>
        </p:txBody>
      </p:sp>
      <p:sp>
        <p:nvSpPr>
          <p:cNvPr id="2" name="TextBox 1"/>
          <p:cNvSpPr txBox="1"/>
          <p:nvPr/>
        </p:nvSpPr>
        <p:spPr>
          <a:xfrm>
            <a:off x="1043608" y="3794264"/>
            <a:ext cx="7272808" cy="1938992"/>
          </a:xfrm>
          <a:prstGeom prst="rect">
            <a:avLst/>
          </a:prstGeom>
          <a:noFill/>
        </p:spPr>
        <p:txBody>
          <a:bodyPr wrap="square" rtlCol="0">
            <a:spAutoFit/>
          </a:bodyPr>
          <a:lstStyle/>
          <a:p>
            <a:pPr algn="ctr">
              <a:buNone/>
            </a:pPr>
            <a:r>
              <a:rPr lang="ru-RU" sz="2000" i="1" dirty="0"/>
              <a:t>Иновациите не могат да се планират, но не могат и да се оставят на случайността. Те са обект на вероятностни процеси, но и на целенасочена работа и планиране на инвестиции и придобиване на компетенции за увеличаване на вероятността за успех. </a:t>
            </a:r>
            <a:br>
              <a:rPr lang="ru-RU" sz="2000" i="1" dirty="0"/>
            </a:b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987824" y="116632"/>
            <a:ext cx="5706814" cy="685800"/>
          </a:xfrm>
        </p:spPr>
        <p:txBody>
          <a:bodyPr/>
          <a:lstStyle/>
          <a:p>
            <a:r>
              <a:rPr lang="bg-BG" sz="2400" b="1" dirty="0">
                <a:latin typeface="Arial Narrow" pitchFamily="34" charset="0"/>
              </a:rPr>
              <a:t>Трудните въпроси</a:t>
            </a:r>
            <a:endParaRPr lang="en-GB" sz="2400" b="1" dirty="0">
              <a:latin typeface="Arial Narrow" pitchFamily="34" charset="0"/>
            </a:endParaRPr>
          </a:p>
        </p:txBody>
      </p:sp>
      <p:sp>
        <p:nvSpPr>
          <p:cNvPr id="197635" name="Rectangle 3"/>
          <p:cNvSpPr>
            <a:spLocks noGrp="1" noChangeArrowheads="1"/>
          </p:cNvSpPr>
          <p:nvPr>
            <p:ph type="body" idx="1"/>
          </p:nvPr>
        </p:nvSpPr>
        <p:spPr>
          <a:xfrm>
            <a:off x="1619250" y="1124744"/>
            <a:ext cx="7162800" cy="5183187"/>
          </a:xfrm>
        </p:spPr>
        <p:txBody>
          <a:bodyPr/>
          <a:lstStyle/>
          <a:p>
            <a:pPr>
              <a:spcBef>
                <a:spcPts val="1200"/>
              </a:spcBef>
            </a:pPr>
            <a:r>
              <a:rPr lang="bg-BG" sz="2000" dirty="0"/>
              <a:t>Ще си възвърнем</a:t>
            </a:r>
            <a:r>
              <a:rPr lang="en-US" sz="2000" dirty="0"/>
              <a:t> </a:t>
            </a:r>
            <a:r>
              <a:rPr lang="bg-BG" sz="2000" dirty="0"/>
              <a:t>ли инвестицията</a:t>
            </a:r>
            <a:br>
              <a:rPr lang="bg-BG" sz="2000" dirty="0"/>
            </a:br>
            <a:r>
              <a:rPr lang="bg-BG" sz="2000" dirty="0"/>
              <a:t>в ограничения българския пазар?</a:t>
            </a:r>
          </a:p>
          <a:p>
            <a:pPr>
              <a:spcBef>
                <a:spcPts val="1200"/>
              </a:spcBef>
            </a:pPr>
            <a:r>
              <a:rPr lang="bg-BG" dirty="0"/>
              <a:t>Как да </a:t>
            </a:r>
            <a:r>
              <a:rPr lang="bg-BG" dirty="0" smtClean="0"/>
              <a:t>имаме ефективен</a:t>
            </a:r>
            <a:r>
              <a:rPr lang="bg-BG" dirty="0"/>
              <a:t>, </a:t>
            </a:r>
            <a:r>
              <a:rPr lang="bg-BG" dirty="0" smtClean="0"/>
              <a:t>оптимален</a:t>
            </a:r>
            <a:r>
              <a:rPr lang="bg-BG" dirty="0"/>
              <a:t>, </a:t>
            </a:r>
            <a:r>
              <a:rPr lang="bg-BG" dirty="0" smtClean="0"/>
              <a:t/>
            </a:r>
            <a:br>
              <a:rPr lang="bg-BG" dirty="0" smtClean="0"/>
            </a:br>
            <a:r>
              <a:rPr lang="bg-BG" dirty="0" smtClean="0"/>
              <a:t>балансиран портфейл от иновативни</a:t>
            </a:r>
            <a:br>
              <a:rPr lang="bg-BG" dirty="0" smtClean="0"/>
            </a:br>
            <a:r>
              <a:rPr lang="bg-BG" dirty="0" smtClean="0"/>
              <a:t>проекти?</a:t>
            </a:r>
            <a:endParaRPr lang="bg-BG" dirty="0"/>
          </a:p>
          <a:p>
            <a:pPr>
              <a:spcBef>
                <a:spcPts val="1200"/>
              </a:spcBef>
            </a:pPr>
            <a:r>
              <a:rPr lang="bg-BG" sz="2000" dirty="0" smtClean="0"/>
              <a:t>Кога </a:t>
            </a:r>
            <a:r>
              <a:rPr lang="bg-BG" sz="2000" dirty="0"/>
              <a:t>да спрем да инвестираме?</a:t>
            </a:r>
            <a:br>
              <a:rPr lang="bg-BG" sz="2000" dirty="0"/>
            </a:br>
            <a:r>
              <a:rPr lang="bg-BG" sz="2000" dirty="0"/>
              <a:t>Изсмукващият ресурсите полу-успех</a:t>
            </a:r>
          </a:p>
          <a:p>
            <a:pPr>
              <a:spcBef>
                <a:spcPts val="1200"/>
              </a:spcBef>
            </a:pPr>
            <a:r>
              <a:rPr lang="bg-BG" sz="2000" dirty="0"/>
              <a:t>Нужни са много ресурси за да стигне твоята идея пазара навреме – докъде ще ни стигнат ресурсите?</a:t>
            </a:r>
          </a:p>
          <a:p>
            <a:pPr>
              <a:spcBef>
                <a:spcPts val="1200"/>
              </a:spcBef>
            </a:pPr>
            <a:r>
              <a:rPr lang="bg-BG" sz="2000" dirty="0"/>
              <a:t>Кога да спрем да инвестираме в добре продаващ се, но морално остаряващ продукт, който ни носи приходи, тъй нужни за инвестиции в иновации? И кога да го заменим с друг, качествено нов, въпреки че можем да печелим добре и от стария, държейки да запазим имидж на иновативна фирма?</a:t>
            </a:r>
          </a:p>
        </p:txBody>
      </p:sp>
      <p:pic>
        <p:nvPicPr>
          <p:cNvPr id="197636" name="Picture 4" descr="transfer"/>
          <p:cNvPicPr>
            <a:picLocks noChangeAspect="1" noChangeArrowheads="1"/>
          </p:cNvPicPr>
          <p:nvPr/>
        </p:nvPicPr>
        <p:blipFill>
          <a:blip r:embed="rId3">
            <a:lum bright="42000"/>
            <a:extLst>
              <a:ext uri="{28A0092B-C50C-407E-A947-70E740481C1C}">
                <a14:useLocalDpi xmlns:a14="http://schemas.microsoft.com/office/drawing/2010/main" val="0"/>
              </a:ext>
            </a:extLst>
          </a:blip>
          <a:srcRect/>
          <a:stretch>
            <a:fillRect/>
          </a:stretch>
        </p:blipFill>
        <p:spPr bwMode="auto">
          <a:xfrm>
            <a:off x="6600254" y="1052736"/>
            <a:ext cx="2508250" cy="252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695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131840" y="274638"/>
            <a:ext cx="5554960" cy="346075"/>
          </a:xfrm>
        </p:spPr>
        <p:txBody>
          <a:bodyPr/>
          <a:lstStyle/>
          <a:p>
            <a:r>
              <a:rPr lang="bg-BG" sz="2400" b="1" dirty="0" smtClean="0">
                <a:latin typeface="Arial Narrow" pitchFamily="34" charset="0"/>
              </a:rPr>
              <a:t>Бизнес - академия</a:t>
            </a:r>
          </a:p>
        </p:txBody>
      </p:sp>
      <p:sp>
        <p:nvSpPr>
          <p:cNvPr id="23555" name="Rectangle 3"/>
          <p:cNvSpPr>
            <a:spLocks noGrp="1" noChangeArrowheads="1"/>
          </p:cNvSpPr>
          <p:nvPr>
            <p:ph type="body" idx="4294967295"/>
          </p:nvPr>
        </p:nvSpPr>
        <p:spPr bwMode="auto">
          <a:xfrm>
            <a:off x="1475656" y="980728"/>
            <a:ext cx="7272338" cy="4886102"/>
          </a:xfrm>
          <a:prstGeom prst="rect">
            <a:avLst/>
          </a:prstGeom>
          <a:noFill/>
          <a:ln>
            <a:miter lim="800000"/>
            <a:headEnd/>
            <a:tailEnd/>
          </a:ln>
        </p:spPr>
        <p:txBody>
          <a:bodyPr/>
          <a:lstStyle/>
          <a:p>
            <a:pPr marL="0" lvl="1" indent="0">
              <a:spcBef>
                <a:spcPts val="1200"/>
              </a:spcBef>
              <a:buNone/>
            </a:pPr>
            <a:r>
              <a:rPr lang="ru-RU" sz="2000" dirty="0" smtClean="0">
                <a:solidFill>
                  <a:srgbClr val="000000"/>
                </a:solidFill>
                <a:ea typeface="+mn-ea"/>
                <a:cs typeface="+mn-cs"/>
              </a:rPr>
              <a:t>Ключовият момент</a:t>
            </a:r>
            <a:r>
              <a:rPr lang="en-US" sz="2000" dirty="0" smtClean="0">
                <a:solidFill>
                  <a:srgbClr val="000000"/>
                </a:solidFill>
                <a:ea typeface="+mn-ea"/>
                <a:cs typeface="+mn-cs"/>
              </a:rPr>
              <a:t> </a:t>
            </a:r>
            <a:r>
              <a:rPr lang="bg-BG" sz="2000" dirty="0" smtClean="0">
                <a:solidFill>
                  <a:srgbClr val="000000"/>
                </a:solidFill>
                <a:ea typeface="+mn-ea"/>
                <a:cs typeface="+mn-cs"/>
              </a:rPr>
              <a:t>за</a:t>
            </a:r>
            <a:r>
              <a:rPr lang="ru-RU" sz="2000" dirty="0" smtClean="0">
                <a:solidFill>
                  <a:srgbClr val="000000"/>
                </a:solidFill>
                <a:ea typeface="+mn-ea"/>
                <a:cs typeface="+mn-cs"/>
              </a:rPr>
              <a:t> </a:t>
            </a:r>
            <a:r>
              <a:rPr lang="ru-RU" sz="2000" dirty="0">
                <a:solidFill>
                  <a:srgbClr val="000000"/>
                </a:solidFill>
                <a:ea typeface="+mn-ea"/>
                <a:cs typeface="+mn-cs"/>
              </a:rPr>
              <a:t>сближаването между академията и бизнеса – това е моментът, в който българските предприятия започват да се обръщат с доверие към </a:t>
            </a:r>
            <a:r>
              <a:rPr lang="ru-RU" sz="2000" dirty="0" smtClean="0">
                <a:solidFill>
                  <a:srgbClr val="000000"/>
                </a:solidFill>
                <a:ea typeface="+mn-ea"/>
                <a:cs typeface="+mn-cs"/>
              </a:rPr>
              <a:t>академичните лаборатории и </a:t>
            </a:r>
            <a:r>
              <a:rPr lang="ru-RU" sz="2000" dirty="0">
                <a:solidFill>
                  <a:srgbClr val="000000"/>
                </a:solidFill>
                <a:ea typeface="+mn-ea"/>
                <a:cs typeface="+mn-cs"/>
              </a:rPr>
              <a:t>да </a:t>
            </a:r>
            <a:r>
              <a:rPr lang="ru-RU" sz="2000" dirty="0" smtClean="0">
                <a:solidFill>
                  <a:srgbClr val="000000"/>
                </a:solidFill>
                <a:ea typeface="+mn-ea"/>
                <a:cs typeface="+mn-cs"/>
              </a:rPr>
              <a:t>им възлагат </a:t>
            </a:r>
            <a:r>
              <a:rPr lang="en-US" sz="2000" dirty="0" smtClean="0">
                <a:solidFill>
                  <a:srgbClr val="000000"/>
                </a:solidFill>
                <a:ea typeface="+mn-ea"/>
                <a:cs typeface="+mn-cs"/>
              </a:rPr>
              <a:t>R&amp;D </a:t>
            </a:r>
            <a:r>
              <a:rPr lang="ru-RU" sz="2000" dirty="0" smtClean="0">
                <a:solidFill>
                  <a:srgbClr val="000000"/>
                </a:solidFill>
                <a:ea typeface="+mn-ea"/>
                <a:cs typeface="+mn-cs"/>
              </a:rPr>
              <a:t>проекти</a:t>
            </a:r>
            <a:endParaRPr lang="bg-BG" sz="2000" dirty="0" smtClean="0">
              <a:solidFill>
                <a:srgbClr val="000000"/>
              </a:solidFill>
              <a:ea typeface="+mn-ea"/>
              <a:cs typeface="+mn-cs"/>
            </a:endParaRPr>
          </a:p>
          <a:p>
            <a:pPr marL="342900" lvl="1" indent="-342900">
              <a:spcBef>
                <a:spcPts val="1200"/>
              </a:spcBef>
            </a:pPr>
            <a:r>
              <a:rPr lang="bg-BG" sz="2000" dirty="0" smtClean="0">
                <a:solidFill>
                  <a:srgbClr val="000000"/>
                </a:solidFill>
                <a:ea typeface="+mn-ea"/>
                <a:cs typeface="+mn-cs"/>
              </a:rPr>
              <a:t>Бизнесът </a:t>
            </a:r>
            <a:r>
              <a:rPr lang="bg-BG" sz="2000" dirty="0">
                <a:solidFill>
                  <a:srgbClr val="000000"/>
                </a:solidFill>
                <a:ea typeface="+mn-ea"/>
                <a:cs typeface="+mn-cs"/>
              </a:rPr>
              <a:t>няма </a:t>
            </a:r>
            <a:r>
              <a:rPr lang="bg-BG" sz="2000" dirty="0" smtClean="0">
                <a:solidFill>
                  <a:srgbClr val="000000"/>
                </a:solidFill>
                <a:ea typeface="+mn-ea"/>
                <a:cs typeface="+mn-cs"/>
              </a:rPr>
              <a:t>достатъчна зрялост и</a:t>
            </a:r>
            <a:r>
              <a:rPr lang="en-US" sz="2000" dirty="0" smtClean="0">
                <a:solidFill>
                  <a:srgbClr val="000000"/>
                </a:solidFill>
                <a:ea typeface="+mn-ea"/>
                <a:cs typeface="+mn-cs"/>
              </a:rPr>
              <a:t> </a:t>
            </a:r>
            <a:r>
              <a:rPr lang="en-US" sz="2000" dirty="0" err="1">
                <a:solidFill>
                  <a:srgbClr val="000000"/>
                </a:solidFill>
                <a:ea typeface="+mn-ea"/>
                <a:cs typeface="+mn-cs"/>
              </a:rPr>
              <a:t>практика</a:t>
            </a:r>
            <a:r>
              <a:rPr lang="en-US" sz="2000" dirty="0">
                <a:solidFill>
                  <a:srgbClr val="000000"/>
                </a:solidFill>
                <a:ea typeface="+mn-ea"/>
                <a:cs typeface="+mn-cs"/>
              </a:rPr>
              <a:t> </a:t>
            </a:r>
            <a:r>
              <a:rPr lang="en-US" sz="2000" dirty="0" err="1">
                <a:solidFill>
                  <a:srgbClr val="000000"/>
                </a:solidFill>
                <a:ea typeface="+mn-ea"/>
                <a:cs typeface="+mn-cs"/>
              </a:rPr>
              <a:t>за</a:t>
            </a:r>
            <a:r>
              <a:rPr lang="en-US" sz="2000" dirty="0">
                <a:solidFill>
                  <a:srgbClr val="000000"/>
                </a:solidFill>
                <a:ea typeface="+mn-ea"/>
                <a:cs typeface="+mn-cs"/>
              </a:rPr>
              <a:t> </a:t>
            </a:r>
            <a:r>
              <a:rPr lang="en-US" sz="2000" dirty="0" err="1">
                <a:solidFill>
                  <a:srgbClr val="000000"/>
                </a:solidFill>
                <a:ea typeface="+mn-ea"/>
                <a:cs typeface="+mn-cs"/>
              </a:rPr>
              <a:t>аутсорсинг</a:t>
            </a:r>
            <a:r>
              <a:rPr lang="en-US" sz="2000" dirty="0">
                <a:solidFill>
                  <a:srgbClr val="000000"/>
                </a:solidFill>
                <a:ea typeface="+mn-ea"/>
                <a:cs typeface="+mn-cs"/>
              </a:rPr>
              <a:t> в </a:t>
            </a:r>
            <a:r>
              <a:rPr lang="en-US" sz="2000" dirty="0" err="1">
                <a:solidFill>
                  <a:srgbClr val="000000"/>
                </a:solidFill>
                <a:ea typeface="+mn-ea"/>
                <a:cs typeface="+mn-cs"/>
              </a:rPr>
              <a:t>иновативната</a:t>
            </a:r>
            <a:r>
              <a:rPr lang="en-US" sz="2000" dirty="0">
                <a:solidFill>
                  <a:srgbClr val="000000"/>
                </a:solidFill>
                <a:ea typeface="+mn-ea"/>
                <a:cs typeface="+mn-cs"/>
              </a:rPr>
              <a:t> </a:t>
            </a:r>
            <a:r>
              <a:rPr lang="en-US" sz="2000" dirty="0" err="1" smtClean="0">
                <a:solidFill>
                  <a:srgbClr val="000000"/>
                </a:solidFill>
                <a:ea typeface="+mn-ea"/>
                <a:cs typeface="+mn-cs"/>
              </a:rPr>
              <a:t>дейност</a:t>
            </a:r>
            <a:endParaRPr lang="bg-BG" sz="2000" dirty="0">
              <a:solidFill>
                <a:srgbClr val="000000"/>
              </a:solidFill>
              <a:ea typeface="+mn-ea"/>
              <a:cs typeface="+mn-cs"/>
            </a:endParaRPr>
          </a:p>
          <a:p>
            <a:pPr marL="342900" lvl="1" indent="-342900">
              <a:spcBef>
                <a:spcPts val="1200"/>
              </a:spcBef>
            </a:pPr>
            <a:r>
              <a:rPr lang="bg-BG" sz="2000" dirty="0">
                <a:solidFill>
                  <a:srgbClr val="000000"/>
                </a:solidFill>
                <a:ea typeface="+mn-ea"/>
                <a:cs typeface="+mn-cs"/>
              </a:rPr>
              <a:t>Няма популярни добри примери за рискови инвестиции </a:t>
            </a:r>
          </a:p>
          <a:p>
            <a:pPr marL="342900" lvl="1" indent="-342900">
              <a:spcBef>
                <a:spcPts val="1200"/>
              </a:spcBef>
            </a:pPr>
            <a:r>
              <a:rPr lang="en-US" sz="2000" dirty="0" err="1">
                <a:solidFill>
                  <a:srgbClr val="000000"/>
                </a:solidFill>
                <a:ea typeface="+mn-ea"/>
                <a:cs typeface="+mn-cs"/>
              </a:rPr>
              <a:t>Малко</a:t>
            </a:r>
            <a:r>
              <a:rPr lang="en-US" sz="2000" dirty="0">
                <a:solidFill>
                  <a:srgbClr val="000000"/>
                </a:solidFill>
                <a:ea typeface="+mn-ea"/>
                <a:cs typeface="+mn-cs"/>
              </a:rPr>
              <a:t> е </a:t>
            </a:r>
            <a:r>
              <a:rPr lang="en-US" sz="2000" dirty="0" err="1">
                <a:solidFill>
                  <a:srgbClr val="000000"/>
                </a:solidFill>
                <a:ea typeface="+mn-ea"/>
                <a:cs typeface="+mn-cs"/>
              </a:rPr>
              <a:t>доверието</a:t>
            </a:r>
            <a:r>
              <a:rPr lang="en-US" sz="2000" dirty="0">
                <a:solidFill>
                  <a:srgbClr val="000000"/>
                </a:solidFill>
                <a:ea typeface="+mn-ea"/>
                <a:cs typeface="+mn-cs"/>
              </a:rPr>
              <a:t> </a:t>
            </a:r>
            <a:r>
              <a:rPr lang="bg-BG" sz="2000" dirty="0">
                <a:solidFill>
                  <a:srgbClr val="000000"/>
                </a:solidFill>
                <a:ea typeface="+mn-ea"/>
                <a:cs typeface="+mn-cs"/>
              </a:rPr>
              <a:t>на</a:t>
            </a:r>
            <a:r>
              <a:rPr lang="en-US" sz="2000" dirty="0">
                <a:solidFill>
                  <a:srgbClr val="000000"/>
                </a:solidFill>
                <a:ea typeface="+mn-ea"/>
                <a:cs typeface="+mn-cs"/>
              </a:rPr>
              <a:t> </a:t>
            </a:r>
            <a:r>
              <a:rPr lang="en-US" sz="2000" dirty="0" err="1">
                <a:solidFill>
                  <a:srgbClr val="000000"/>
                </a:solidFill>
                <a:ea typeface="+mn-ea"/>
                <a:cs typeface="+mn-cs"/>
              </a:rPr>
              <a:t>бизнеса</a:t>
            </a:r>
            <a:r>
              <a:rPr lang="en-US" sz="2000" dirty="0">
                <a:solidFill>
                  <a:srgbClr val="000000"/>
                </a:solidFill>
                <a:ea typeface="+mn-ea"/>
                <a:cs typeface="+mn-cs"/>
              </a:rPr>
              <a:t> </a:t>
            </a:r>
            <a:r>
              <a:rPr lang="en-US" sz="2000" dirty="0" err="1">
                <a:solidFill>
                  <a:srgbClr val="000000"/>
                </a:solidFill>
                <a:ea typeface="+mn-ea"/>
                <a:cs typeface="+mn-cs"/>
              </a:rPr>
              <a:t>за</a:t>
            </a:r>
            <a:r>
              <a:rPr lang="en-US" sz="2000" dirty="0">
                <a:solidFill>
                  <a:srgbClr val="000000"/>
                </a:solidFill>
                <a:ea typeface="+mn-ea"/>
                <a:cs typeface="+mn-cs"/>
              </a:rPr>
              <a:t> </a:t>
            </a:r>
            <a:r>
              <a:rPr lang="en-US" sz="2000" dirty="0" err="1">
                <a:solidFill>
                  <a:srgbClr val="000000"/>
                </a:solidFill>
                <a:ea typeface="+mn-ea"/>
                <a:cs typeface="+mn-cs"/>
              </a:rPr>
              <a:t>възлагане</a:t>
            </a:r>
            <a:r>
              <a:rPr lang="en-US" sz="2000" dirty="0">
                <a:solidFill>
                  <a:srgbClr val="000000"/>
                </a:solidFill>
                <a:ea typeface="+mn-ea"/>
                <a:cs typeface="+mn-cs"/>
              </a:rPr>
              <a:t> </a:t>
            </a:r>
            <a:r>
              <a:rPr lang="en-US" sz="2000" dirty="0" err="1">
                <a:solidFill>
                  <a:srgbClr val="000000"/>
                </a:solidFill>
                <a:ea typeface="+mn-ea"/>
                <a:cs typeface="+mn-cs"/>
              </a:rPr>
              <a:t>на</a:t>
            </a:r>
            <a:r>
              <a:rPr lang="en-US" sz="2000" dirty="0">
                <a:solidFill>
                  <a:srgbClr val="000000"/>
                </a:solidFill>
                <a:ea typeface="+mn-ea"/>
                <a:cs typeface="+mn-cs"/>
              </a:rPr>
              <a:t> R&amp;D </a:t>
            </a:r>
            <a:r>
              <a:rPr lang="en-US" sz="2000" dirty="0" err="1">
                <a:solidFill>
                  <a:srgbClr val="000000"/>
                </a:solidFill>
                <a:ea typeface="+mn-ea"/>
                <a:cs typeface="+mn-cs"/>
              </a:rPr>
              <a:t>проекти</a:t>
            </a:r>
            <a:r>
              <a:rPr lang="en-US" sz="2000" dirty="0">
                <a:solidFill>
                  <a:srgbClr val="000000"/>
                </a:solidFill>
                <a:ea typeface="+mn-ea"/>
                <a:cs typeface="+mn-cs"/>
              </a:rPr>
              <a:t> </a:t>
            </a:r>
            <a:r>
              <a:rPr lang="en-US" sz="2000" dirty="0" err="1">
                <a:solidFill>
                  <a:srgbClr val="000000"/>
                </a:solidFill>
                <a:ea typeface="+mn-ea"/>
                <a:cs typeface="+mn-cs"/>
              </a:rPr>
              <a:t>на</a:t>
            </a:r>
            <a:r>
              <a:rPr lang="en-US" sz="2000" dirty="0">
                <a:solidFill>
                  <a:srgbClr val="000000"/>
                </a:solidFill>
                <a:ea typeface="+mn-ea"/>
                <a:cs typeface="+mn-cs"/>
              </a:rPr>
              <a:t> </a:t>
            </a:r>
            <a:r>
              <a:rPr lang="en-US" sz="2000" dirty="0" err="1" smtClean="0">
                <a:solidFill>
                  <a:srgbClr val="000000"/>
                </a:solidFill>
                <a:ea typeface="+mn-ea"/>
                <a:cs typeface="+mn-cs"/>
              </a:rPr>
              <a:t>академията</a:t>
            </a:r>
            <a:endParaRPr lang="bg-BG" sz="2000" dirty="0" smtClean="0">
              <a:solidFill>
                <a:srgbClr val="000000"/>
              </a:solidFill>
              <a:ea typeface="+mn-ea"/>
              <a:cs typeface="+mn-cs"/>
            </a:endParaRPr>
          </a:p>
          <a:p>
            <a:pPr marL="342900" lvl="1" indent="-342900">
              <a:spcBef>
                <a:spcPts val="1200"/>
              </a:spcBef>
            </a:pPr>
            <a:r>
              <a:rPr lang="bg-BG" sz="2000" dirty="0" smtClean="0">
                <a:solidFill>
                  <a:srgbClr val="000000"/>
                </a:solidFill>
                <a:ea typeface="+mn-ea"/>
                <a:cs typeface="+mn-cs"/>
              </a:rPr>
              <a:t>Няма достатъчна и разбираема комуникация</a:t>
            </a:r>
            <a:endParaRPr lang="bg-BG" sz="2000" dirty="0">
              <a:solidFill>
                <a:srgbClr val="000000"/>
              </a:solidFill>
              <a:ea typeface="+mn-ea"/>
              <a:cs typeface="+mn-cs"/>
            </a:endParaRPr>
          </a:p>
          <a:p>
            <a:pPr marL="342900" lvl="1" indent="-342900">
              <a:spcBef>
                <a:spcPts val="1200"/>
              </a:spcBef>
            </a:pPr>
            <a:r>
              <a:rPr lang="bg-BG" sz="2000" dirty="0">
                <a:solidFill>
                  <a:srgbClr val="000000"/>
                </a:solidFill>
                <a:ea typeface="+mn-ea"/>
                <a:cs typeface="+mn-cs"/>
              </a:rPr>
              <a:t>Академията няма опит в предлагането на капацитета си, няма развити  основни ф</a:t>
            </a:r>
            <a:r>
              <a:rPr lang="en-US" sz="2000" dirty="0" err="1">
                <a:solidFill>
                  <a:srgbClr val="000000"/>
                </a:solidFill>
                <a:ea typeface="+mn-ea"/>
                <a:cs typeface="+mn-cs"/>
              </a:rPr>
              <a:t>ункции</a:t>
            </a:r>
            <a:r>
              <a:rPr lang="bg-BG" sz="2000" dirty="0">
                <a:solidFill>
                  <a:srgbClr val="000000"/>
                </a:solidFill>
                <a:ea typeface="+mn-ea"/>
                <a:cs typeface="+mn-cs"/>
              </a:rPr>
              <a:t> за просперитет в пазарна икономика -</a:t>
            </a:r>
            <a:r>
              <a:rPr lang="en-US" sz="2000" dirty="0">
                <a:solidFill>
                  <a:srgbClr val="000000"/>
                </a:solidFill>
                <a:ea typeface="+mn-ea"/>
                <a:cs typeface="+mn-cs"/>
              </a:rPr>
              <a:t> </a:t>
            </a:r>
            <a:r>
              <a:rPr lang="en-US" sz="2000" dirty="0" err="1">
                <a:solidFill>
                  <a:srgbClr val="000000"/>
                </a:solidFill>
                <a:ea typeface="+mn-ea"/>
                <a:cs typeface="+mn-cs"/>
              </a:rPr>
              <a:t>мениджмънт</a:t>
            </a:r>
            <a:r>
              <a:rPr lang="en-US" sz="2000" dirty="0">
                <a:solidFill>
                  <a:srgbClr val="000000"/>
                </a:solidFill>
                <a:ea typeface="+mn-ea"/>
                <a:cs typeface="+mn-cs"/>
              </a:rPr>
              <a:t>, </a:t>
            </a:r>
            <a:r>
              <a:rPr lang="en-US" sz="2000" dirty="0" err="1">
                <a:solidFill>
                  <a:srgbClr val="000000"/>
                </a:solidFill>
                <a:ea typeface="+mn-ea"/>
                <a:cs typeface="+mn-cs"/>
              </a:rPr>
              <a:t>маркетинг</a:t>
            </a:r>
            <a:r>
              <a:rPr lang="en-US" sz="2000" dirty="0">
                <a:solidFill>
                  <a:srgbClr val="000000"/>
                </a:solidFill>
                <a:ea typeface="+mn-ea"/>
                <a:cs typeface="+mn-cs"/>
              </a:rPr>
              <a:t> и </a:t>
            </a:r>
            <a:r>
              <a:rPr lang="en-US" sz="2000" dirty="0" err="1">
                <a:solidFill>
                  <a:srgbClr val="000000"/>
                </a:solidFill>
                <a:ea typeface="+mn-ea"/>
                <a:cs typeface="+mn-cs"/>
              </a:rPr>
              <a:t>реклама</a:t>
            </a:r>
            <a:endParaRPr lang="bg-BG" sz="2000" dirty="0">
              <a:solidFill>
                <a:srgbClr val="000000"/>
              </a:solidFill>
              <a:ea typeface="+mn-ea"/>
              <a:cs typeface="+mn-cs"/>
            </a:endParaRPr>
          </a:p>
          <a:p>
            <a:pPr marL="342900" lvl="1" indent="-342900">
              <a:spcBef>
                <a:spcPts val="1200"/>
              </a:spcBef>
            </a:pPr>
            <a:r>
              <a:rPr lang="bg-BG" sz="2000" dirty="0" smtClean="0">
                <a:solidFill>
                  <a:srgbClr val="000000"/>
                </a:solidFill>
                <a:ea typeface="+mn-ea"/>
                <a:cs typeface="+mn-cs"/>
              </a:rPr>
              <a:t>Няма </a:t>
            </a:r>
            <a:r>
              <a:rPr lang="bg-BG" sz="2000" dirty="0">
                <a:solidFill>
                  <a:srgbClr val="000000"/>
                </a:solidFill>
                <a:ea typeface="+mn-ea"/>
                <a:cs typeface="+mn-cs"/>
              </a:rPr>
              <a:t>пазар на </a:t>
            </a:r>
            <a:r>
              <a:rPr lang="bg-BG" sz="2000" kern="1200" dirty="0">
                <a:latin typeface="Arial" charset="0"/>
              </a:rPr>
              <a:t>пакетирани резултати от междинни фази на иновационния процес и </a:t>
            </a:r>
            <a:r>
              <a:rPr lang="bg-BG" sz="2000" kern="1200" dirty="0"/>
              <a:t>ноу-хау</a:t>
            </a:r>
            <a:endParaRPr lang="bg-BG" sz="2000" dirty="0">
              <a:solidFill>
                <a:srgbClr val="000000"/>
              </a:solidFill>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131840" y="274638"/>
            <a:ext cx="5554960" cy="346075"/>
          </a:xfrm>
        </p:spPr>
        <p:txBody>
          <a:bodyPr/>
          <a:lstStyle/>
          <a:p>
            <a:r>
              <a:rPr lang="bg-BG" sz="2400" b="1" dirty="0" smtClean="0">
                <a:latin typeface="Arial Narrow" pitchFamily="34" charset="0"/>
              </a:rPr>
              <a:t>Виждане за развитие</a:t>
            </a:r>
          </a:p>
        </p:txBody>
      </p:sp>
      <p:sp>
        <p:nvSpPr>
          <p:cNvPr id="23555" name="Rectangle 3"/>
          <p:cNvSpPr>
            <a:spLocks noGrp="1" noChangeArrowheads="1"/>
          </p:cNvSpPr>
          <p:nvPr>
            <p:ph type="body" idx="4294967295"/>
          </p:nvPr>
        </p:nvSpPr>
        <p:spPr bwMode="auto">
          <a:xfrm>
            <a:off x="1259632" y="1264438"/>
            <a:ext cx="5760640" cy="4739556"/>
          </a:xfrm>
          <a:prstGeom prst="rect">
            <a:avLst/>
          </a:prstGeom>
          <a:noFill/>
          <a:ln>
            <a:miter lim="800000"/>
            <a:headEnd/>
            <a:tailEnd/>
          </a:ln>
        </p:spPr>
        <p:txBody>
          <a:bodyPr/>
          <a:lstStyle/>
          <a:p>
            <a:pPr>
              <a:spcBef>
                <a:spcPts val="1200"/>
              </a:spcBef>
            </a:pPr>
            <a:r>
              <a:rPr lang="bg-BG" kern="1200" dirty="0" smtClean="0"/>
              <a:t>Борба за интелигентно специализиране</a:t>
            </a:r>
            <a:endParaRPr lang="bg-BG" dirty="0" smtClean="0"/>
          </a:p>
          <a:p>
            <a:pPr>
              <a:spcBef>
                <a:spcPts val="1200"/>
              </a:spcBef>
            </a:pPr>
            <a:r>
              <a:rPr lang="bg-BG" dirty="0" smtClean="0">
                <a:solidFill>
                  <a:srgbClr val="000000"/>
                </a:solidFill>
              </a:rPr>
              <a:t>Борба за интерес към  наука и техника</a:t>
            </a:r>
          </a:p>
          <a:p>
            <a:pPr>
              <a:spcBef>
                <a:spcPts val="1200"/>
              </a:spcBef>
            </a:pPr>
            <a:r>
              <a:rPr lang="bg-BG" kern="1200" dirty="0" smtClean="0">
                <a:solidFill>
                  <a:srgbClr val="000000"/>
                </a:solidFill>
              </a:rPr>
              <a:t>Борба за  образование и реализация у нас</a:t>
            </a:r>
          </a:p>
          <a:p>
            <a:pPr lvl="0">
              <a:spcBef>
                <a:spcPts val="1200"/>
              </a:spcBef>
            </a:pPr>
            <a:r>
              <a:rPr lang="bg-BG" dirty="0" smtClean="0">
                <a:solidFill>
                  <a:srgbClr val="000000"/>
                </a:solidFill>
              </a:rPr>
              <a:t>Борба за академично предприемачество</a:t>
            </a:r>
          </a:p>
          <a:p>
            <a:pPr>
              <a:spcBef>
                <a:spcPts val="1200"/>
              </a:spcBef>
            </a:pPr>
            <a:r>
              <a:rPr lang="bg-BG" kern="1200" dirty="0" smtClean="0">
                <a:solidFill>
                  <a:srgbClr val="000000"/>
                </a:solidFill>
              </a:rPr>
              <a:t>Борба за  оползотворяване на  структурните фондове</a:t>
            </a:r>
            <a:endParaRPr lang="bg-BG" kern="1200" dirty="0" smtClean="0"/>
          </a:p>
          <a:p>
            <a:pPr>
              <a:spcBef>
                <a:spcPts val="1200"/>
              </a:spcBef>
            </a:pPr>
            <a:r>
              <a:rPr lang="bg-BG" kern="1200" dirty="0" smtClean="0"/>
              <a:t>Борба за работеща защита на интелектуалната собственост</a:t>
            </a:r>
          </a:p>
          <a:p>
            <a:pPr>
              <a:spcBef>
                <a:spcPts val="1200"/>
              </a:spcBef>
            </a:pPr>
            <a:r>
              <a:rPr lang="bg-BG" kern="1200" dirty="0" smtClean="0"/>
              <a:t>Изграждане на пазар на </a:t>
            </a:r>
            <a:r>
              <a:rPr lang="bg-BG" kern="1200" dirty="0" smtClean="0">
                <a:latin typeface="Arial" charset="0"/>
              </a:rPr>
              <a:t>пакетирани </a:t>
            </a:r>
            <a:r>
              <a:rPr lang="bg-BG" kern="1200" dirty="0">
                <a:latin typeface="Arial" charset="0"/>
              </a:rPr>
              <a:t>резултати от междинни фази на иновационния процес и </a:t>
            </a:r>
            <a:r>
              <a:rPr lang="bg-BG" kern="1200" dirty="0" smtClean="0"/>
              <a:t>ноу-хау, вкл. </a:t>
            </a:r>
            <a:r>
              <a:rPr lang="bg-BG" kern="1200" dirty="0"/>
              <a:t>ф</a:t>
            </a:r>
            <a:r>
              <a:rPr lang="bg-BG" kern="1200" dirty="0" smtClean="0"/>
              <a:t>ирма за комерсиализация</a:t>
            </a:r>
          </a:p>
        </p:txBody>
      </p:sp>
      <p:sp>
        <p:nvSpPr>
          <p:cNvPr id="5" name="TextBox 4"/>
          <p:cNvSpPr txBox="1"/>
          <p:nvPr/>
        </p:nvSpPr>
        <p:spPr>
          <a:xfrm>
            <a:off x="7020272" y="1268760"/>
            <a:ext cx="1944216" cy="4339650"/>
          </a:xfrm>
          <a:prstGeom prst="rect">
            <a:avLst/>
          </a:prstGeom>
          <a:solidFill>
            <a:srgbClr val="EFFFF1">
              <a:alpha val="18000"/>
            </a:srgbClr>
          </a:solidFill>
        </p:spPr>
        <p:style>
          <a:lnRef idx="2">
            <a:schemeClr val="dk1"/>
          </a:lnRef>
          <a:fillRef idx="1">
            <a:schemeClr val="lt1"/>
          </a:fillRef>
          <a:effectRef idx="0">
            <a:schemeClr val="dk1"/>
          </a:effectRef>
          <a:fontRef idx="minor">
            <a:schemeClr val="dk1"/>
          </a:fontRef>
        </p:style>
        <p:txBody>
          <a:bodyPr wrap="square" rtlCol="0">
            <a:spAutoFit/>
          </a:bodyPr>
          <a:lstStyle/>
          <a:p>
            <a:pPr>
              <a:buNone/>
            </a:pPr>
            <a:r>
              <a:rPr lang="ru-RU" dirty="0" smtClean="0"/>
              <a:t>ЕК в </a:t>
            </a:r>
            <a:r>
              <a:rPr lang="ru-RU" dirty="0"/>
              <a:t>«Съюз за иновации»: : </a:t>
            </a:r>
            <a:r>
              <a:rPr lang="ru-RU" sz="1600" i="1" dirty="0" smtClean="0"/>
              <a:t>Държавите членки би трябвало да започнат подготовката на програмите по структурните фондове за периода след 2013 с по-сериозен акцент върху иновациите и интелигентното специализиране</a:t>
            </a:r>
            <a:endParaRPr lang="ru-RU" sz="1600" i="1" dirty="0"/>
          </a:p>
        </p:txBody>
      </p:sp>
      <p:sp>
        <p:nvSpPr>
          <p:cNvPr id="2" name="TextBox 1"/>
          <p:cNvSpPr txBox="1"/>
          <p:nvPr/>
        </p:nvSpPr>
        <p:spPr>
          <a:xfrm>
            <a:off x="1259632" y="5949280"/>
            <a:ext cx="7272808" cy="400110"/>
          </a:xfrm>
          <a:prstGeom prst="rect">
            <a:avLst/>
          </a:prstGeom>
          <a:noFill/>
        </p:spPr>
        <p:txBody>
          <a:bodyPr wrap="square" rtlCol="0">
            <a:spAutoFit/>
          </a:bodyPr>
          <a:lstStyle/>
          <a:p>
            <a:pPr marL="342900" lvl="2" indent="-342900">
              <a:spcBef>
                <a:spcPts val="1200"/>
              </a:spcBef>
              <a:buBlip>
                <a:blip r:embed="rId3"/>
              </a:buBlip>
            </a:pPr>
            <a:r>
              <a:rPr lang="bg-BG" sz="2000" dirty="0">
                <a:solidFill>
                  <a:srgbClr val="000000"/>
                </a:solidFill>
                <a:latin typeface="+mn-lt"/>
              </a:rPr>
              <a:t>Общ. поръчки  за продукти, които не са на пазара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131840" y="274638"/>
            <a:ext cx="5554960" cy="346075"/>
          </a:xfrm>
        </p:spPr>
        <p:txBody>
          <a:bodyPr/>
          <a:lstStyle/>
          <a:p>
            <a:r>
              <a:rPr lang="bg-BG" sz="2400" b="1" dirty="0" smtClean="0">
                <a:latin typeface="Arial Narrow" pitchFamily="34" charset="0"/>
              </a:rPr>
              <a:t>Тех Парк София</a:t>
            </a:r>
          </a:p>
        </p:txBody>
      </p:sp>
      <p:sp>
        <p:nvSpPr>
          <p:cNvPr id="2" name="Rectangle 1"/>
          <p:cNvSpPr/>
          <p:nvPr/>
        </p:nvSpPr>
        <p:spPr>
          <a:xfrm>
            <a:off x="1403648" y="908720"/>
            <a:ext cx="7416824" cy="6324808"/>
          </a:xfrm>
          <a:prstGeom prst="rect">
            <a:avLst/>
          </a:prstGeom>
        </p:spPr>
        <p:txBody>
          <a:bodyPr wrap="square">
            <a:spAutoFit/>
          </a:bodyPr>
          <a:lstStyle/>
          <a:p>
            <a:pPr marL="342900" indent="-342900">
              <a:spcBef>
                <a:spcPts val="1200"/>
              </a:spcBef>
              <a:buBlip>
                <a:blip r:embed="rId3"/>
              </a:buBlip>
            </a:pPr>
            <a:r>
              <a:rPr lang="bg-BG" sz="2000" dirty="0" smtClean="0"/>
              <a:t>Преференции </a:t>
            </a:r>
            <a:r>
              <a:rPr lang="bg-BG" sz="2000" dirty="0"/>
              <a:t>само на чужди инвеститори, които ще донесат и направят достъпно </a:t>
            </a:r>
            <a:r>
              <a:rPr lang="bg-BG" sz="2000" dirty="0" smtClean="0"/>
              <a:t>ноу-хау</a:t>
            </a:r>
          </a:p>
          <a:p>
            <a:pPr marL="342900" indent="-342900">
              <a:spcBef>
                <a:spcPts val="1200"/>
              </a:spcBef>
              <a:buBlip>
                <a:blip r:embed="rId3"/>
              </a:buBlip>
            </a:pPr>
            <a:r>
              <a:rPr lang="ru-RU" sz="2000" dirty="0">
                <a:latin typeface="+mn-lt"/>
              </a:rPr>
              <a:t>Център за подпомагане на иновативните </a:t>
            </a:r>
            <a:r>
              <a:rPr lang="ru-RU" sz="2000" dirty="0" smtClean="0">
                <a:latin typeface="+mn-lt"/>
              </a:rPr>
              <a:t>процеси</a:t>
            </a:r>
          </a:p>
          <a:p>
            <a:pPr marL="800100" lvl="1" indent="-342900">
              <a:spcBef>
                <a:spcPts val="600"/>
              </a:spcBef>
              <a:buBlip>
                <a:blip r:embed="rId3"/>
              </a:buBlip>
            </a:pPr>
            <a:r>
              <a:rPr lang="ru-RU" sz="2000" dirty="0" smtClean="0">
                <a:latin typeface="+mn-lt"/>
              </a:rPr>
              <a:t>експерти </a:t>
            </a:r>
            <a:r>
              <a:rPr lang="ru-RU" sz="2000" dirty="0">
                <a:latin typeface="+mn-lt"/>
              </a:rPr>
              <a:t>в различни </a:t>
            </a:r>
            <a:r>
              <a:rPr lang="ru-RU" sz="2000" dirty="0" smtClean="0">
                <a:latin typeface="+mn-lt"/>
              </a:rPr>
              <a:t>области,даващи </a:t>
            </a:r>
            <a:r>
              <a:rPr lang="ru-RU" sz="2000" dirty="0">
                <a:latin typeface="+mn-lt"/>
              </a:rPr>
              <a:t>мнение и </a:t>
            </a:r>
            <a:r>
              <a:rPr lang="ru-RU" sz="2000" dirty="0" smtClean="0">
                <a:latin typeface="+mn-lt"/>
              </a:rPr>
              <a:t>съвет с гаранции за опазване на авторството </a:t>
            </a:r>
            <a:endParaRPr lang="ru-RU" sz="2000" dirty="0">
              <a:latin typeface="+mn-lt"/>
            </a:endParaRPr>
          </a:p>
          <a:p>
            <a:pPr marL="800100" lvl="1" indent="-342900">
              <a:spcBef>
                <a:spcPts val="600"/>
              </a:spcBef>
              <a:buBlip>
                <a:blip r:embed="rId3"/>
              </a:buBlip>
            </a:pPr>
            <a:r>
              <a:rPr lang="ru-RU" sz="2000" dirty="0" smtClean="0">
                <a:latin typeface="+mn-lt"/>
              </a:rPr>
              <a:t>оборудване </a:t>
            </a:r>
            <a:r>
              <a:rPr lang="ru-RU" sz="2000" dirty="0">
                <a:latin typeface="+mn-lt"/>
              </a:rPr>
              <a:t>и </a:t>
            </a:r>
            <a:r>
              <a:rPr lang="ru-RU" sz="2000" dirty="0" smtClean="0">
                <a:latin typeface="+mn-lt"/>
              </a:rPr>
              <a:t>експертиза, за които не се намират  лесно и не се оправдават </a:t>
            </a:r>
            <a:r>
              <a:rPr lang="ru-RU" sz="2000" dirty="0">
                <a:latin typeface="+mn-lt"/>
              </a:rPr>
              <a:t>инвестициите по придобиване и </a:t>
            </a:r>
            <a:r>
              <a:rPr lang="ru-RU" sz="2000" dirty="0" smtClean="0">
                <a:latin typeface="+mn-lt"/>
              </a:rPr>
              <a:t>поддръжане</a:t>
            </a:r>
          </a:p>
          <a:p>
            <a:pPr marL="800100" lvl="1" indent="-342900">
              <a:spcBef>
                <a:spcPts val="600"/>
              </a:spcBef>
              <a:buBlip>
                <a:blip r:embed="rId3"/>
              </a:buBlip>
            </a:pPr>
            <a:r>
              <a:rPr lang="ru-RU" sz="2000" dirty="0" smtClean="0">
                <a:latin typeface="+mn-lt"/>
              </a:rPr>
              <a:t>вкл</a:t>
            </a:r>
            <a:r>
              <a:rPr lang="ru-RU" sz="2000" dirty="0">
                <a:latin typeface="+mn-lt"/>
              </a:rPr>
              <a:t>. лаборатории за изпитания и </a:t>
            </a:r>
            <a:r>
              <a:rPr lang="ru-RU" sz="2000" dirty="0" smtClean="0">
                <a:latin typeface="+mn-lt"/>
              </a:rPr>
              <a:t>сертифициране и клон </a:t>
            </a:r>
            <a:r>
              <a:rPr lang="ru-RU" sz="2000" dirty="0">
                <a:latin typeface="+mn-lt"/>
              </a:rPr>
              <a:t>на </a:t>
            </a:r>
            <a:r>
              <a:rPr lang="ru-RU" sz="2000" dirty="0" smtClean="0">
                <a:latin typeface="+mn-lt"/>
              </a:rPr>
              <a:t>фирма за </a:t>
            </a:r>
            <a:r>
              <a:rPr lang="ru-RU" sz="2000" dirty="0">
                <a:latin typeface="+mn-lt"/>
              </a:rPr>
              <a:t>комерсиализация на  иновации</a:t>
            </a:r>
          </a:p>
          <a:p>
            <a:pPr marL="800100" lvl="1" indent="-342900">
              <a:spcBef>
                <a:spcPts val="600"/>
              </a:spcBef>
              <a:buBlip>
                <a:blip r:embed="rId3"/>
              </a:buBlip>
            </a:pPr>
            <a:r>
              <a:rPr lang="ru-RU" sz="2000" dirty="0" smtClean="0">
                <a:latin typeface="+mn-lt"/>
              </a:rPr>
              <a:t>услуги </a:t>
            </a:r>
            <a:r>
              <a:rPr lang="ru-RU" sz="2000" dirty="0">
                <a:latin typeface="+mn-lt"/>
              </a:rPr>
              <a:t>по защита на интелектуалната </a:t>
            </a:r>
            <a:r>
              <a:rPr lang="ru-RU" sz="2000" dirty="0" smtClean="0">
                <a:latin typeface="+mn-lt"/>
              </a:rPr>
              <a:t>собственост</a:t>
            </a:r>
            <a:endParaRPr lang="ru-RU" sz="2000" dirty="0">
              <a:latin typeface="+mn-lt"/>
            </a:endParaRPr>
          </a:p>
          <a:p>
            <a:pPr marL="800100" lvl="1" indent="-342900">
              <a:spcBef>
                <a:spcPts val="600"/>
              </a:spcBef>
              <a:buBlip>
                <a:blip r:embed="rId3"/>
              </a:buBlip>
            </a:pPr>
            <a:r>
              <a:rPr lang="ru-RU" sz="2000" dirty="0" smtClean="0">
                <a:latin typeface="+mn-lt"/>
              </a:rPr>
              <a:t>регулярен </a:t>
            </a:r>
            <a:r>
              <a:rPr lang="ru-RU" sz="2000" dirty="0">
                <a:latin typeface="+mn-lt"/>
              </a:rPr>
              <a:t>форум за представяне на иновации пред потенциални партньори (за финансиране, комерсиализация, продажба, </a:t>
            </a:r>
            <a:r>
              <a:rPr lang="ru-RU" sz="2000" dirty="0" smtClean="0">
                <a:latin typeface="+mn-lt"/>
              </a:rPr>
              <a:t>...);</a:t>
            </a:r>
          </a:p>
          <a:p>
            <a:pPr marL="342900" lvl="1" indent="-342900">
              <a:spcBef>
                <a:spcPts val="1200"/>
              </a:spcBef>
              <a:buBlip>
                <a:blip r:embed="rId3"/>
              </a:buBlip>
            </a:pPr>
            <a:r>
              <a:rPr lang="ru-RU" sz="2000" dirty="0">
                <a:latin typeface="+mn-lt"/>
              </a:rPr>
              <a:t>Политехническия музей 2.0</a:t>
            </a:r>
          </a:p>
          <a:p>
            <a:pPr marL="800100" lvl="1" indent="-342900">
              <a:spcBef>
                <a:spcPts val="1200"/>
              </a:spcBef>
              <a:buBlip>
                <a:blip r:embed="rId3"/>
              </a:buBlip>
            </a:pPr>
            <a:endParaRPr lang="ru-RU" sz="2000" dirty="0" smtClean="0">
              <a:latin typeface="+mn-lt"/>
            </a:endParaRPr>
          </a:p>
          <a:p>
            <a:pPr marL="800100" lvl="1" indent="-342900">
              <a:spcBef>
                <a:spcPts val="1200"/>
              </a:spcBef>
              <a:buBlip>
                <a:blip r:embed="rId3"/>
              </a:buBlip>
            </a:pPr>
            <a:endParaRPr lang="en-US" sz="2000" dirty="0">
              <a:latin typeface="+mn-lt"/>
            </a:endParaRPr>
          </a:p>
        </p:txBody>
      </p:sp>
    </p:spTree>
    <p:extLst>
      <p:ext uri="{BB962C8B-B14F-4D97-AF65-F5344CB8AC3E}">
        <p14:creationId xmlns:p14="http://schemas.microsoft.com/office/powerpoint/2010/main" val="237026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419872" y="274638"/>
            <a:ext cx="5266928" cy="418058"/>
          </a:xfrm>
          <a:noFill/>
        </p:spPr>
        <p:txBody>
          <a:bodyPr/>
          <a:lstStyle/>
          <a:p>
            <a:r>
              <a:rPr lang="bg-BG" sz="2400" b="1" i="0" dirty="0" smtClean="0">
                <a:latin typeface="Arial Narrow" pitchFamily="34" charset="0"/>
              </a:rPr>
              <a:t>Базови ценности</a:t>
            </a:r>
            <a:endParaRPr lang="en-US" sz="2400" b="1" i="0" dirty="0" smtClean="0">
              <a:latin typeface="Arial Narrow" pitchFamily="34" charset="0"/>
            </a:endParaRPr>
          </a:p>
        </p:txBody>
      </p:sp>
      <p:sp>
        <p:nvSpPr>
          <p:cNvPr id="14339" name="Rectangle 3"/>
          <p:cNvSpPr>
            <a:spLocks noGrp="1" noChangeArrowheads="1"/>
          </p:cNvSpPr>
          <p:nvPr>
            <p:ph type="body" sz="half" idx="1"/>
          </p:nvPr>
        </p:nvSpPr>
        <p:spPr>
          <a:xfrm>
            <a:off x="1619672" y="980728"/>
            <a:ext cx="7344816" cy="4681339"/>
          </a:xfrm>
        </p:spPr>
        <p:txBody>
          <a:bodyPr/>
          <a:lstStyle/>
          <a:p>
            <a:pPr>
              <a:spcBef>
                <a:spcPts val="1200"/>
              </a:spcBef>
            </a:pPr>
            <a:r>
              <a:rPr lang="bg-BG" sz="2000" dirty="0" smtClean="0"/>
              <a:t>Нашата най-голяма радост, независимо каква е нашата роля, идва от творчеството.</a:t>
            </a:r>
            <a:r>
              <a:rPr lang="en-US" sz="2000" dirty="0"/>
              <a:t> </a:t>
            </a:r>
            <a:r>
              <a:rPr lang="en-US" sz="2000" dirty="0" smtClean="0"/>
              <a:t>Quinn</a:t>
            </a:r>
            <a:endParaRPr lang="ru-RU" sz="2000" dirty="0" smtClean="0"/>
          </a:p>
          <a:p>
            <a:pPr>
              <a:spcBef>
                <a:spcPts val="1200"/>
              </a:spcBef>
            </a:pPr>
            <a:r>
              <a:rPr lang="ru-RU" sz="2000" dirty="0" smtClean="0"/>
              <a:t>Подбираме служители  с </a:t>
            </a:r>
            <a:r>
              <a:rPr lang="ru-RU" sz="2000" dirty="0"/>
              <a:t>желание за </a:t>
            </a:r>
            <a:r>
              <a:rPr lang="ru-RU" sz="2000" dirty="0" smtClean="0"/>
              <a:t>изява като </a:t>
            </a:r>
            <a:r>
              <a:rPr lang="ru-RU" sz="2000" dirty="0"/>
              <a:t>професионалисти</a:t>
            </a:r>
            <a:r>
              <a:rPr lang="ru-RU" sz="2000" dirty="0" smtClean="0"/>
              <a:t> </a:t>
            </a:r>
            <a:r>
              <a:rPr lang="ru-RU" sz="2000" dirty="0"/>
              <a:t>и </a:t>
            </a:r>
            <a:r>
              <a:rPr lang="ru-RU" sz="2000" dirty="0" smtClean="0"/>
              <a:t>новатори </a:t>
            </a:r>
            <a:r>
              <a:rPr lang="ru-RU" sz="2000" dirty="0"/>
              <a:t>и </a:t>
            </a:r>
            <a:r>
              <a:rPr lang="ru-RU" sz="2000" dirty="0" smtClean="0"/>
              <a:t>ги стимулираме да бъдат такива</a:t>
            </a:r>
          </a:p>
          <a:p>
            <a:pPr>
              <a:spcBef>
                <a:spcPts val="1200"/>
              </a:spcBef>
            </a:pPr>
            <a:r>
              <a:rPr lang="ru-RU" sz="2000" dirty="0"/>
              <a:t>Иновациите не са отделна функция, а същност на бизнеса на фирмата.</a:t>
            </a:r>
          </a:p>
          <a:p>
            <a:pPr>
              <a:spcBef>
                <a:spcPts val="1200"/>
              </a:spcBef>
            </a:pPr>
            <a:r>
              <a:rPr lang="ru-RU" sz="2000" dirty="0" smtClean="0"/>
              <a:t>Ролята </a:t>
            </a:r>
            <a:r>
              <a:rPr lang="ru-RU" sz="2000" dirty="0"/>
              <a:t>на фирмата е да създаде среда, която да отприщи и да даде криле на креативността и иновативността на специалистите за творчество в </a:t>
            </a:r>
            <a:r>
              <a:rPr lang="ru-RU" sz="2000" dirty="0" smtClean="0"/>
              <a:t>екип</a:t>
            </a:r>
          </a:p>
          <a:p>
            <a:pPr>
              <a:spcBef>
                <a:spcPts val="1200"/>
              </a:spcBef>
            </a:pPr>
            <a:r>
              <a:rPr lang="bg-BG" sz="2000" dirty="0" smtClean="0"/>
              <a:t>Създаваме и споделяме  знания</a:t>
            </a:r>
          </a:p>
          <a:p>
            <a:pPr>
              <a:spcBef>
                <a:spcPts val="1200"/>
              </a:spcBef>
            </a:pPr>
            <a:r>
              <a:rPr lang="bg-BG" sz="2000" dirty="0" smtClean="0"/>
              <a:t>Не крием знания от клиента, напротив това е съществена част от нашия бизнес</a:t>
            </a:r>
          </a:p>
          <a:p>
            <a:pPr>
              <a:spcBef>
                <a:spcPts val="1200"/>
              </a:spcBef>
            </a:pPr>
            <a:r>
              <a:rPr lang="bg-BG" sz="2000" dirty="0" smtClean="0"/>
              <a:t>Най-важния критериий е успехът на проекта на клиента</a:t>
            </a:r>
          </a:p>
        </p:txBody>
      </p:sp>
    </p:spTree>
    <p:extLst>
      <p:ext uri="{BB962C8B-B14F-4D97-AF65-F5344CB8AC3E}">
        <p14:creationId xmlns:p14="http://schemas.microsoft.com/office/powerpoint/2010/main" val="2299664815"/>
      </p:ext>
    </p:extLst>
  </p:cSld>
  <p:clrMapOvr>
    <a:masterClrMapping/>
  </p:clrMapOvr>
  <p:transition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419872" y="274638"/>
            <a:ext cx="5266928" cy="418058"/>
          </a:xfrm>
          <a:noFill/>
        </p:spPr>
        <p:txBody>
          <a:bodyPr/>
          <a:lstStyle/>
          <a:p>
            <a:r>
              <a:rPr lang="bg-BG" sz="2400" b="1" dirty="0" smtClean="0">
                <a:latin typeface="Arial Narrow" pitchFamily="34" charset="0"/>
              </a:rPr>
              <a:t>Концепция и стратегия</a:t>
            </a:r>
            <a:endParaRPr lang="en-US" sz="2400" b="1" i="0" dirty="0" smtClean="0">
              <a:latin typeface="Arial Narrow" pitchFamily="34" charset="0"/>
            </a:endParaRPr>
          </a:p>
        </p:txBody>
      </p:sp>
      <p:sp>
        <p:nvSpPr>
          <p:cNvPr id="14339" name="Rectangle 3"/>
          <p:cNvSpPr>
            <a:spLocks noGrp="1" noChangeArrowheads="1"/>
          </p:cNvSpPr>
          <p:nvPr>
            <p:ph type="body" sz="half" idx="1"/>
          </p:nvPr>
        </p:nvSpPr>
        <p:spPr>
          <a:xfrm>
            <a:off x="1619672" y="1124744"/>
            <a:ext cx="6912768" cy="4681339"/>
          </a:xfrm>
        </p:spPr>
        <p:txBody>
          <a:bodyPr/>
          <a:lstStyle/>
          <a:p>
            <a:pPr>
              <a:spcBef>
                <a:spcPts val="1200"/>
              </a:spcBef>
            </a:pPr>
            <a:r>
              <a:rPr lang="bg-BG" sz="2000" dirty="0" smtClean="0"/>
              <a:t>Да </a:t>
            </a:r>
            <a:r>
              <a:rPr lang="bg-BG" sz="2000" dirty="0"/>
              <a:t>сме технологичен </a:t>
            </a:r>
            <a:r>
              <a:rPr lang="bg-BG" sz="2000" dirty="0" smtClean="0"/>
              <a:t>лидер в ИТ на българския корпоративен пазар</a:t>
            </a:r>
          </a:p>
          <a:p>
            <a:pPr>
              <a:spcBef>
                <a:spcPts val="1200"/>
              </a:spcBef>
            </a:pPr>
            <a:r>
              <a:rPr lang="bg-BG" sz="2000" dirty="0" smtClean="0"/>
              <a:t>Да партнираме водещите в света софтуерни производители като източници на технологии и методологии</a:t>
            </a:r>
          </a:p>
          <a:p>
            <a:pPr>
              <a:spcBef>
                <a:spcPts val="1200"/>
              </a:spcBef>
            </a:pPr>
            <a:r>
              <a:rPr lang="bg-BG" sz="2000" dirty="0" smtClean="0"/>
              <a:t>Да </a:t>
            </a:r>
            <a:r>
              <a:rPr lang="bg-BG" sz="2000" dirty="0"/>
              <a:t>се развииваме в посока по-висока добавена стойност</a:t>
            </a:r>
          </a:p>
          <a:p>
            <a:pPr>
              <a:spcBef>
                <a:spcPts val="1200"/>
              </a:spcBef>
            </a:pPr>
            <a:r>
              <a:rPr lang="bg-BG" sz="2000" dirty="0" smtClean="0"/>
              <a:t>Да </a:t>
            </a:r>
            <a:r>
              <a:rPr lang="bg-BG" sz="2000" dirty="0"/>
              <a:t>работим в първите фази на жизнения </a:t>
            </a:r>
            <a:r>
              <a:rPr lang="bg-BG" sz="2000" dirty="0" smtClean="0"/>
              <a:t>цикъл</a:t>
            </a:r>
          </a:p>
          <a:p>
            <a:pPr>
              <a:spcBef>
                <a:spcPts val="1200"/>
              </a:spcBef>
            </a:pPr>
            <a:r>
              <a:rPr lang="bg-BG" sz="2000" dirty="0"/>
              <a:t>Д</a:t>
            </a:r>
            <a:r>
              <a:rPr lang="bg-BG" sz="2000" dirty="0" smtClean="0"/>
              <a:t>а </a:t>
            </a:r>
            <a:r>
              <a:rPr lang="bg-BG" sz="2000" dirty="0"/>
              <a:t>имаме и </a:t>
            </a:r>
            <a:r>
              <a:rPr lang="bg-BG" sz="2000" dirty="0" smtClean="0"/>
              <a:t>производство, </a:t>
            </a:r>
            <a:r>
              <a:rPr lang="bg-BG" sz="2000" dirty="0"/>
              <a:t>и </a:t>
            </a:r>
            <a:r>
              <a:rPr lang="bg-BG" sz="2000" dirty="0" smtClean="0"/>
              <a:t>НИРД</a:t>
            </a:r>
          </a:p>
          <a:p>
            <a:pPr>
              <a:spcBef>
                <a:spcPts val="1200"/>
              </a:spcBef>
            </a:pPr>
            <a:r>
              <a:rPr lang="bg-BG" sz="2000" dirty="0"/>
              <a:t>Да инвестираме </a:t>
            </a:r>
            <a:r>
              <a:rPr lang="bg-BG" sz="2000" dirty="0" smtClean="0"/>
              <a:t>и развиваме учебен център, сертфициран от водещите институти и производители – източници на знания</a:t>
            </a:r>
          </a:p>
          <a:p>
            <a:pPr>
              <a:spcBef>
                <a:spcPts val="1200"/>
              </a:spcBef>
            </a:pPr>
            <a:r>
              <a:rPr lang="bg-BG" sz="2000" dirty="0" smtClean="0"/>
              <a:t>Да развиваме хоризонтална  диверсификация </a:t>
            </a:r>
            <a:endParaRPr lang="en-GB" sz="2000" dirty="0"/>
          </a:p>
          <a:p>
            <a:pPr>
              <a:spcBef>
                <a:spcPts val="1200"/>
              </a:spcBef>
            </a:pPr>
            <a:endParaRPr lang="bg-BG" sz="2000" dirty="0" smtClean="0"/>
          </a:p>
        </p:txBody>
      </p:sp>
    </p:spTree>
    <p:extLst>
      <p:ext uri="{BB962C8B-B14F-4D97-AF65-F5344CB8AC3E}">
        <p14:creationId xmlns:p14="http://schemas.microsoft.com/office/powerpoint/2010/main" val="1718032015"/>
      </p:ext>
    </p:extLst>
  </p:cSld>
  <p:clrMapOvr>
    <a:masterClrMapping/>
  </p:clrMapOvr>
  <p:transition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419872" y="274638"/>
            <a:ext cx="5266928" cy="418058"/>
          </a:xfrm>
          <a:noFill/>
        </p:spPr>
        <p:txBody>
          <a:bodyPr/>
          <a:lstStyle/>
          <a:p>
            <a:r>
              <a:rPr lang="bg-BG" sz="2400" b="1" i="0" dirty="0" smtClean="0">
                <a:latin typeface="Arial Narrow" pitchFamily="34" charset="0"/>
              </a:rPr>
              <a:t>Стилът на управление в ТЛ</a:t>
            </a:r>
            <a:endParaRPr lang="en-US" sz="2400" b="1" i="0" dirty="0" smtClean="0">
              <a:latin typeface="Arial Narrow" pitchFamily="34" charset="0"/>
            </a:endParaRPr>
          </a:p>
        </p:txBody>
      </p:sp>
      <p:sp>
        <p:nvSpPr>
          <p:cNvPr id="14339" name="Rectangle 3"/>
          <p:cNvSpPr>
            <a:spLocks noGrp="1" noChangeArrowheads="1"/>
          </p:cNvSpPr>
          <p:nvPr>
            <p:ph type="body" sz="half" idx="1"/>
          </p:nvPr>
        </p:nvSpPr>
        <p:spPr>
          <a:xfrm>
            <a:off x="1619672" y="1124744"/>
            <a:ext cx="6912768" cy="4681339"/>
          </a:xfrm>
        </p:spPr>
        <p:txBody>
          <a:bodyPr/>
          <a:lstStyle/>
          <a:p>
            <a:pPr>
              <a:spcBef>
                <a:spcPts val="1200"/>
              </a:spcBef>
            </a:pPr>
            <a:r>
              <a:rPr lang="bg-BG" sz="2000" dirty="0"/>
              <a:t>Т</a:t>
            </a:r>
            <a:r>
              <a:rPr lang="bg-BG" sz="2000" dirty="0" smtClean="0"/>
              <a:t>еориите </a:t>
            </a:r>
            <a:r>
              <a:rPr lang="en-US" sz="2000" dirty="0" smtClean="0"/>
              <a:t>X </a:t>
            </a:r>
            <a:r>
              <a:rPr lang="bg-BG" sz="2000" dirty="0" smtClean="0"/>
              <a:t>и </a:t>
            </a:r>
            <a:r>
              <a:rPr lang="en-US" sz="2000" dirty="0" smtClean="0"/>
              <a:t>Y</a:t>
            </a:r>
            <a:r>
              <a:rPr lang="bg-BG" sz="2000" dirty="0" smtClean="0"/>
              <a:t> на </a:t>
            </a:r>
            <a:r>
              <a:rPr lang="en-US" sz="2000" dirty="0" smtClean="0"/>
              <a:t>McGregor</a:t>
            </a:r>
            <a:endParaRPr lang="bg-BG" sz="2000" dirty="0" smtClean="0"/>
          </a:p>
          <a:p>
            <a:pPr>
              <a:spcBef>
                <a:spcPts val="1200"/>
              </a:spcBef>
            </a:pPr>
            <a:r>
              <a:rPr lang="bg-BG" sz="2000" dirty="0" smtClean="0"/>
              <a:t>Стилът на управление в ТЛ е да се поставят цели и да се оставя свободата на творческите личности сами да планират и управляват достигането им</a:t>
            </a:r>
          </a:p>
          <a:p>
            <a:pPr>
              <a:spcBef>
                <a:spcPts val="1200"/>
              </a:spcBef>
            </a:pPr>
            <a:r>
              <a:rPr lang="bg-BG" sz="2000" dirty="0" smtClean="0"/>
              <a:t>Свободата дава възможност да не се гледа на работата формално, а творчески и с инициатива</a:t>
            </a:r>
          </a:p>
          <a:p>
            <a:pPr>
              <a:spcBef>
                <a:spcPts val="1200"/>
              </a:spcBef>
            </a:pPr>
            <a:r>
              <a:rPr lang="bg-BG" sz="2000" dirty="0" smtClean="0"/>
              <a:t>Упражняване на власт в критична ситуация в стил Х</a:t>
            </a:r>
          </a:p>
          <a:p>
            <a:pPr>
              <a:spcBef>
                <a:spcPts val="1200"/>
              </a:spcBef>
            </a:pPr>
            <a:r>
              <a:rPr lang="bg-BG" sz="2000" dirty="0" smtClean="0"/>
              <a:t>Отворен</a:t>
            </a:r>
          </a:p>
          <a:p>
            <a:pPr>
              <a:spcBef>
                <a:spcPts val="1200"/>
              </a:spcBef>
            </a:pPr>
            <a:r>
              <a:rPr lang="bg-BG" sz="2000" dirty="0" smtClean="0"/>
              <a:t>Проактивен</a:t>
            </a:r>
          </a:p>
          <a:p>
            <a:pPr>
              <a:spcBef>
                <a:spcPts val="1200"/>
              </a:spcBef>
            </a:pPr>
            <a:r>
              <a:rPr lang="bg-BG" sz="2000" dirty="0" smtClean="0"/>
              <a:t>Толерантен</a:t>
            </a:r>
          </a:p>
          <a:p>
            <a:pPr>
              <a:spcBef>
                <a:spcPts val="1200"/>
              </a:spcBef>
            </a:pPr>
            <a:endParaRPr lang="bg-BG" sz="2000" dirty="0" smtClean="0"/>
          </a:p>
          <a:p>
            <a:pPr>
              <a:spcBef>
                <a:spcPts val="1200"/>
              </a:spcBef>
            </a:pPr>
            <a:endParaRPr lang="bg-BG" sz="2000" dirty="0" smtClean="0"/>
          </a:p>
        </p:txBody>
      </p:sp>
    </p:spTree>
    <p:extLst>
      <p:ext uri="{BB962C8B-B14F-4D97-AF65-F5344CB8AC3E}">
        <p14:creationId xmlns:p14="http://schemas.microsoft.com/office/powerpoint/2010/main" val="1628763452"/>
      </p:ext>
    </p:extLst>
  </p:cSld>
  <p:clrMapOvr>
    <a:masterClrMapping/>
  </p:clrMapOvr>
  <p:transition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7" name="Rectangle 7"/>
          <p:cNvSpPr>
            <a:spLocks noGrp="1" noChangeArrowheads="1"/>
          </p:cNvSpPr>
          <p:nvPr>
            <p:ph type="body" sz="half" idx="4294967295"/>
          </p:nvPr>
        </p:nvSpPr>
        <p:spPr>
          <a:xfrm>
            <a:off x="6445250" y="5604222"/>
            <a:ext cx="2354262" cy="504825"/>
          </a:xfrm>
          <a:prstGeom prst="rect">
            <a:avLst/>
          </a:prstGeom>
        </p:spPr>
        <p:txBody>
          <a:bodyPr/>
          <a:lstStyle/>
          <a:p>
            <a:pPr>
              <a:buFont typeface="Wingdings" pitchFamily="2" charset="2"/>
              <a:buNone/>
            </a:pPr>
            <a:r>
              <a:rPr lang="en-US" sz="2000" i="1" dirty="0"/>
              <a:t>Cameron </a:t>
            </a:r>
            <a:r>
              <a:rPr lang="bg-BG" sz="2000" i="1" dirty="0"/>
              <a:t>&amp;</a:t>
            </a:r>
            <a:r>
              <a:rPr lang="en-US" sz="2000" i="1" dirty="0"/>
              <a:t> Quinn</a:t>
            </a:r>
            <a:r>
              <a:rPr lang="en-US" sz="2000" dirty="0"/>
              <a:t> </a:t>
            </a:r>
            <a:endParaRPr lang="bg-BG" sz="2000" dirty="0"/>
          </a:p>
        </p:txBody>
      </p:sp>
      <p:graphicFrame>
        <p:nvGraphicFramePr>
          <p:cNvPr id="169013" name="Group 53"/>
          <p:cNvGraphicFramePr>
            <a:graphicFrameLocks noGrp="1"/>
          </p:cNvGraphicFramePr>
          <p:nvPr>
            <p:extLst>
              <p:ext uri="{D42A27DB-BD31-4B8C-83A1-F6EECF244321}">
                <p14:modId xmlns:p14="http://schemas.microsoft.com/office/powerpoint/2010/main" val="1188668715"/>
              </p:ext>
            </p:extLst>
          </p:nvPr>
        </p:nvGraphicFramePr>
        <p:xfrm>
          <a:off x="2268538" y="1810097"/>
          <a:ext cx="4968875" cy="3487738"/>
        </p:xfrm>
        <a:graphic>
          <a:graphicData uri="http://schemas.openxmlformats.org/drawingml/2006/table">
            <a:tbl>
              <a:tblPr/>
              <a:tblGrid>
                <a:gridCol w="2519362"/>
                <a:gridCol w="2449513"/>
              </a:tblGrid>
              <a:tr h="1744663">
                <a:tc>
                  <a:txBody>
                    <a:bodyPr/>
                    <a:lstStyle/>
                    <a:p>
                      <a:pPr marL="0" marR="0" lvl="0" indent="0" algn="l" defTabSz="914400" rtl="0" eaLnBrk="0" fontAlgn="base" latinLnBrk="0" hangingPunct="0">
                        <a:lnSpc>
                          <a:spcPct val="95000"/>
                        </a:lnSpc>
                        <a:spcBef>
                          <a:spcPct val="70000"/>
                        </a:spcBef>
                        <a:spcAft>
                          <a:spcPct val="0"/>
                        </a:spcAft>
                        <a:buClr>
                          <a:srgbClr val="FF0000"/>
                        </a:buClr>
                        <a:buSzPct val="75000"/>
                        <a:buFont typeface="Wingdings" pitchFamily="2" charset="2"/>
                        <a:buNone/>
                        <a:tabLst/>
                      </a:pPr>
                      <a:r>
                        <a:rPr kumimoji="0" lang="bg-BG" sz="2400" b="0" i="0" u="none" strike="noStrike" cap="none" normalizeH="0" baseline="0" dirty="0" smtClean="0">
                          <a:ln>
                            <a:noFill/>
                          </a:ln>
                          <a:solidFill>
                            <a:schemeClr val="bg2"/>
                          </a:solidFill>
                          <a:effectLst/>
                          <a:latin typeface="Arial" charset="0"/>
                        </a:rPr>
                        <a:t>Фамилна (кланова)</a:t>
                      </a:r>
                    </a:p>
                  </a:txBody>
                  <a:tcPr marL="90000" marR="90000" marT="46800" marB="46800" anchor="ctr" anchorCtr="1" horzOverflow="overflow">
                    <a:lnL w="38100" cap="flat" cmpd="sng" algn="ctr">
                      <a:solidFill>
                        <a:schemeClr val="bg2"/>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5000"/>
                        </a:lnSpc>
                        <a:spcBef>
                          <a:spcPct val="70000"/>
                        </a:spcBef>
                        <a:spcAft>
                          <a:spcPct val="0"/>
                        </a:spcAft>
                        <a:buClr>
                          <a:srgbClr val="FF0000"/>
                        </a:buClr>
                        <a:buSzPct val="75000"/>
                        <a:buFont typeface="Wingdings" pitchFamily="2" charset="2"/>
                        <a:buNone/>
                        <a:tabLst/>
                      </a:pPr>
                      <a:r>
                        <a:rPr kumimoji="0" lang="bg-BG" sz="2400" b="0" i="0" u="none" strike="noStrike" cap="none" normalizeH="0" baseline="0" dirty="0" smtClean="0">
                          <a:ln>
                            <a:noFill/>
                          </a:ln>
                          <a:solidFill>
                            <a:schemeClr val="bg2"/>
                          </a:solidFill>
                          <a:effectLst/>
                          <a:latin typeface="Arial" charset="0"/>
                        </a:rPr>
                        <a:t>Адхоккрация</a:t>
                      </a:r>
                      <a:r>
                        <a:rPr kumimoji="0" lang="en-US" sz="2400" b="0" i="0" u="none" strike="noStrike" cap="none" normalizeH="0" baseline="0" dirty="0" smtClean="0">
                          <a:ln>
                            <a:noFill/>
                          </a:ln>
                          <a:solidFill>
                            <a:schemeClr val="bg2"/>
                          </a:solidFill>
                          <a:effectLst/>
                          <a:latin typeface="Arial" charset="0"/>
                        </a:rPr>
                        <a:t> </a:t>
                      </a:r>
                      <a:endParaRPr kumimoji="0" lang="bg-BG" sz="2400" b="0" i="0" u="none" strike="noStrike" cap="none" normalizeH="0" baseline="0" dirty="0" smtClean="0">
                        <a:ln>
                          <a:noFill/>
                        </a:ln>
                        <a:solidFill>
                          <a:schemeClr val="bg2"/>
                        </a:solidFill>
                        <a:effectLst/>
                        <a:latin typeface="Arial" charset="0"/>
                      </a:endParaRPr>
                    </a:p>
                  </a:txBody>
                  <a:tcPr marL="90000" marR="90000" marT="46800" marB="46800" anchor="ctr" anchorCtr="1" horzOverflow="overflow">
                    <a:lnL w="38100" cap="flat" cmpd="sng" algn="ctr">
                      <a:solidFill>
                        <a:schemeClr val="bg2"/>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r>
              <a:tr h="1743075">
                <a:tc>
                  <a:txBody>
                    <a:bodyPr/>
                    <a:lstStyle/>
                    <a:p>
                      <a:pPr marL="0" marR="0" lvl="0" indent="0" algn="l" defTabSz="914400" rtl="0" eaLnBrk="0" fontAlgn="base" latinLnBrk="0" hangingPunct="0">
                        <a:lnSpc>
                          <a:spcPct val="95000"/>
                        </a:lnSpc>
                        <a:spcBef>
                          <a:spcPct val="70000"/>
                        </a:spcBef>
                        <a:spcAft>
                          <a:spcPct val="0"/>
                        </a:spcAft>
                        <a:buClr>
                          <a:srgbClr val="FF0000"/>
                        </a:buClr>
                        <a:buSzPct val="75000"/>
                        <a:buFont typeface="Wingdings" pitchFamily="2" charset="2"/>
                        <a:buNone/>
                        <a:tabLst/>
                      </a:pPr>
                      <a:r>
                        <a:rPr kumimoji="0" lang="bg-BG" sz="2400" b="0" i="0" u="none" strike="noStrike" cap="none" normalizeH="0" baseline="0" dirty="0" smtClean="0">
                          <a:ln>
                            <a:noFill/>
                          </a:ln>
                          <a:solidFill>
                            <a:schemeClr val="bg2"/>
                          </a:solidFill>
                          <a:effectLst/>
                          <a:latin typeface="Arial" charset="0"/>
                        </a:rPr>
                        <a:t>Йерархична</a:t>
                      </a:r>
                      <a:endParaRPr kumimoji="0" lang="bg-BG" sz="2000" b="0" i="0" u="none" strike="noStrike" cap="none" normalizeH="0" baseline="0" dirty="0" smtClean="0">
                        <a:ln>
                          <a:noFill/>
                        </a:ln>
                        <a:solidFill>
                          <a:schemeClr val="bg2"/>
                        </a:solidFill>
                        <a:effectLst/>
                        <a:latin typeface="Arial" charset="0"/>
                      </a:endParaRPr>
                    </a:p>
                  </a:txBody>
                  <a:tcPr marL="90000" marR="90000" marT="46800" marB="46800" anchor="ctr" anchorCtr="1" horzOverflow="overflow">
                    <a:lnL w="38100" cap="flat" cmpd="sng" algn="ctr">
                      <a:solidFill>
                        <a:schemeClr val="bg2"/>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5000"/>
                        </a:lnSpc>
                        <a:spcBef>
                          <a:spcPct val="70000"/>
                        </a:spcBef>
                        <a:spcAft>
                          <a:spcPct val="0"/>
                        </a:spcAft>
                        <a:buClr>
                          <a:srgbClr val="FF0000"/>
                        </a:buClr>
                        <a:buSzPct val="75000"/>
                        <a:buFont typeface="Wingdings" pitchFamily="2" charset="2"/>
                        <a:buNone/>
                        <a:tabLst/>
                      </a:pPr>
                      <a:r>
                        <a:rPr kumimoji="0" lang="bg-BG" sz="2400" b="0" i="0" u="none" strike="noStrike" cap="none" normalizeH="0" baseline="0" dirty="0" smtClean="0">
                          <a:ln>
                            <a:noFill/>
                          </a:ln>
                          <a:solidFill>
                            <a:schemeClr val="bg2"/>
                          </a:solidFill>
                          <a:effectLst/>
                          <a:latin typeface="Arial" charset="0"/>
                        </a:rPr>
                        <a:t>Пазарна</a:t>
                      </a:r>
                    </a:p>
                  </a:txBody>
                  <a:tcPr marL="90000" marR="90000" marT="46800" marB="46800" anchor="ctr" anchorCtr="1" horzOverflow="overflow">
                    <a:lnL w="38100" cap="flat" cmpd="sng" algn="ctr">
                      <a:solidFill>
                        <a:schemeClr val="bg2"/>
                      </a:solidFill>
                      <a:prstDash val="solid"/>
                      <a:round/>
                      <a:headEnd type="none" w="med" len="med"/>
                      <a:tailEnd type="none" w="med" len="med"/>
                    </a:lnL>
                    <a:lnR w="38100" cap="flat" cmpd="sng" algn="ctr">
                      <a:solidFill>
                        <a:schemeClr val="bg2"/>
                      </a:solidFill>
                      <a:prstDash val="solid"/>
                      <a:round/>
                      <a:headEnd type="none" w="med" len="med"/>
                      <a:tailEnd type="none" w="med" len="med"/>
                    </a:lnR>
                    <a:lnT w="38100" cap="flat" cmpd="sng" algn="ctr">
                      <a:solidFill>
                        <a:schemeClr val="bg2"/>
                      </a:solidFill>
                      <a:prstDash val="solid"/>
                      <a:round/>
                      <a:headEnd type="none" w="med" len="med"/>
                      <a:tailEnd type="none" w="med" len="med"/>
                    </a:lnT>
                    <a:lnB w="381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
        <p:nvSpPr>
          <p:cNvPr id="169014" name="Text Box 54"/>
          <p:cNvSpPr txBox="1">
            <a:spLocks noChangeArrowheads="1"/>
          </p:cNvSpPr>
          <p:nvPr/>
        </p:nvSpPr>
        <p:spPr bwMode="auto">
          <a:xfrm>
            <a:off x="3203128" y="5405785"/>
            <a:ext cx="31690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pPr>
            <a:r>
              <a:rPr lang="bg-BG" sz="2000" dirty="0" smtClean="0">
                <a:solidFill>
                  <a:srgbClr val="0033CC"/>
                </a:solidFill>
              </a:rPr>
              <a:t>Стабилност и контрол</a:t>
            </a:r>
            <a:endParaRPr lang="bg-BG" sz="2000" i="0" dirty="0">
              <a:solidFill>
                <a:srgbClr val="0033CC"/>
              </a:solidFill>
            </a:endParaRPr>
          </a:p>
        </p:txBody>
      </p:sp>
      <p:sp>
        <p:nvSpPr>
          <p:cNvPr id="169015" name="Text Box 55"/>
          <p:cNvSpPr txBox="1">
            <a:spLocks noChangeArrowheads="1"/>
          </p:cNvSpPr>
          <p:nvPr/>
        </p:nvSpPr>
        <p:spPr bwMode="auto">
          <a:xfrm>
            <a:off x="2628082" y="1268760"/>
            <a:ext cx="43201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None/>
            </a:pPr>
            <a:r>
              <a:rPr lang="bg-BG" sz="2000" dirty="0" smtClean="0">
                <a:solidFill>
                  <a:srgbClr val="0033CC"/>
                </a:solidFill>
              </a:rPr>
              <a:t>Г</a:t>
            </a:r>
            <a:r>
              <a:rPr lang="bg-BG" sz="2000" i="0" dirty="0" smtClean="0">
                <a:solidFill>
                  <a:srgbClr val="0033CC"/>
                </a:solidFill>
              </a:rPr>
              <a:t>ъвкавост </a:t>
            </a:r>
            <a:r>
              <a:rPr lang="bg-BG" sz="2000" dirty="0">
                <a:solidFill>
                  <a:srgbClr val="0033CC"/>
                </a:solidFill>
              </a:rPr>
              <a:t>и свобода на действие</a:t>
            </a:r>
            <a:endParaRPr lang="bg-BG" sz="2000" i="0" dirty="0">
              <a:solidFill>
                <a:srgbClr val="0033CC"/>
              </a:solidFill>
            </a:endParaRPr>
          </a:p>
        </p:txBody>
      </p:sp>
      <p:sp>
        <p:nvSpPr>
          <p:cNvPr id="169016" name="Text Box 56"/>
          <p:cNvSpPr txBox="1">
            <a:spLocks noChangeArrowheads="1"/>
          </p:cNvSpPr>
          <p:nvPr/>
        </p:nvSpPr>
        <p:spPr bwMode="auto">
          <a:xfrm>
            <a:off x="827584" y="3283297"/>
            <a:ext cx="13639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None/>
            </a:pPr>
            <a:r>
              <a:rPr lang="bg-BG" sz="2000" dirty="0" smtClean="0">
                <a:solidFill>
                  <a:srgbClr val="0033CC"/>
                </a:solidFill>
              </a:rPr>
              <a:t>вътрешни</a:t>
            </a:r>
            <a:endParaRPr lang="bg-BG" sz="2000" dirty="0">
              <a:solidFill>
                <a:srgbClr val="0033CC"/>
              </a:solidFill>
            </a:endParaRPr>
          </a:p>
        </p:txBody>
      </p:sp>
      <p:sp>
        <p:nvSpPr>
          <p:cNvPr id="169017" name="Text Box 57"/>
          <p:cNvSpPr txBox="1">
            <a:spLocks noChangeArrowheads="1"/>
          </p:cNvSpPr>
          <p:nvPr/>
        </p:nvSpPr>
        <p:spPr bwMode="auto">
          <a:xfrm>
            <a:off x="7265988" y="3319810"/>
            <a:ext cx="110267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None/>
            </a:pPr>
            <a:r>
              <a:rPr lang="bg-BG" sz="2000" dirty="0" smtClean="0">
                <a:solidFill>
                  <a:srgbClr val="0033CC"/>
                </a:solidFill>
              </a:rPr>
              <a:t>външни</a:t>
            </a:r>
            <a:endParaRPr lang="bg-BG" sz="2000" dirty="0">
              <a:solidFill>
                <a:srgbClr val="0033CC"/>
              </a:solidFill>
              <a:latin typeface="Arial" charset="0"/>
            </a:endParaRPr>
          </a:p>
        </p:txBody>
      </p:sp>
      <p:sp>
        <p:nvSpPr>
          <p:cNvPr id="2" name="Title 1"/>
          <p:cNvSpPr>
            <a:spLocks noGrp="1"/>
          </p:cNvSpPr>
          <p:nvPr>
            <p:ph type="title" sz="quarter"/>
          </p:nvPr>
        </p:nvSpPr>
        <p:spPr>
          <a:xfrm>
            <a:off x="2699792" y="188640"/>
            <a:ext cx="6019800" cy="685800"/>
          </a:xfrm>
          <a:noFill/>
          <a:ln w="9525">
            <a:noFill/>
            <a:miter lim="800000"/>
            <a:headEnd/>
            <a:tailEnd/>
          </a:ln>
        </p:spPr>
        <p:txBody>
          <a:bodyPr vert="horz" wrap="square" lIns="91440" tIns="45720" rIns="91440" bIns="45720" numCol="1" anchor="ctr" anchorCtr="0" compatLnSpc="1">
            <a:prstTxWarp prst="textNoShape">
              <a:avLst/>
            </a:prstTxWarp>
          </a:bodyPr>
          <a:lstStyle/>
          <a:p>
            <a:r>
              <a:rPr lang="bg-BG" sz="2400" b="1" dirty="0" smtClean="0">
                <a:latin typeface="Arial Narrow" pitchFamily="34" charset="0"/>
              </a:rPr>
              <a:t>Организационната </a:t>
            </a:r>
            <a:r>
              <a:rPr lang="bg-BG" sz="2400" b="1" dirty="0">
                <a:latin typeface="Arial Narrow" pitchFamily="34" charset="0"/>
              </a:rPr>
              <a:t>култура</a:t>
            </a:r>
            <a:endParaRPr lang="en-US" sz="2400" b="1" dirty="0">
              <a:latin typeface="Arial Narrow" pitchFamily="34" charset="0"/>
            </a:endParaRPr>
          </a:p>
        </p:txBody>
      </p:sp>
    </p:spTree>
    <p:extLst>
      <p:ext uri="{BB962C8B-B14F-4D97-AF65-F5344CB8AC3E}">
        <p14:creationId xmlns:p14="http://schemas.microsoft.com/office/powerpoint/2010/main" val="2033515359"/>
      </p:ext>
    </p:extLst>
  </p:cSld>
  <p:clrMapOvr>
    <a:masterClrMapping/>
  </p:clrMapOvr>
  <p:transition advClick="0"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59832" y="332656"/>
            <a:ext cx="5626968" cy="288057"/>
          </a:xfrm>
        </p:spPr>
        <p:txBody>
          <a:bodyPr/>
          <a:lstStyle/>
          <a:p>
            <a:r>
              <a:rPr lang="bg-BG" sz="2400" b="1" dirty="0">
                <a:latin typeface="Arial Narrow" pitchFamily="34" charset="0"/>
              </a:rPr>
              <a:t>Иновационният процес</a:t>
            </a:r>
            <a:r>
              <a:rPr lang="en-US" sz="2400" b="1" dirty="0">
                <a:latin typeface="Arial Narrow" pitchFamily="34" charset="0"/>
              </a:rPr>
              <a:t> </a:t>
            </a:r>
            <a:r>
              <a:rPr lang="bg-BG" sz="2400" b="1" dirty="0">
                <a:latin typeface="Arial Narrow" pitchFamily="34" charset="0"/>
              </a:rPr>
              <a:t>в </a:t>
            </a:r>
            <a:r>
              <a:rPr lang="bg-BG" sz="2400" b="1" dirty="0" smtClean="0">
                <a:latin typeface="Arial Narrow" pitchFamily="34" charset="0"/>
              </a:rPr>
              <a:t>ТехноЛогика</a:t>
            </a:r>
            <a:r>
              <a:rPr lang="en-US" sz="2400" b="1" dirty="0" smtClean="0">
                <a:latin typeface="Arial Narrow" pitchFamily="34" charset="0"/>
              </a:rPr>
              <a:t> </a:t>
            </a:r>
            <a:endParaRPr lang="en-GB" sz="2400" b="1" dirty="0">
              <a:latin typeface="Arial Narrow" pitchFamily="34" charset="0"/>
            </a:endParaRPr>
          </a:p>
        </p:txBody>
      </p:sp>
      <p:sp>
        <p:nvSpPr>
          <p:cNvPr id="21507" name="Rectangle 3"/>
          <p:cNvSpPr>
            <a:spLocks noGrp="1" noChangeArrowheads="1"/>
          </p:cNvSpPr>
          <p:nvPr>
            <p:ph type="body" idx="1"/>
          </p:nvPr>
        </p:nvSpPr>
        <p:spPr>
          <a:xfrm>
            <a:off x="1801688" y="1051718"/>
            <a:ext cx="7162800" cy="4681538"/>
          </a:xfrm>
        </p:spPr>
        <p:txBody>
          <a:bodyPr/>
          <a:lstStyle/>
          <a:p>
            <a:r>
              <a:rPr lang="bg-BG" dirty="0"/>
              <a:t>Не е обособен и затворен в едно звено, а 15% от времето на служителите е в </a:t>
            </a:r>
            <a:r>
              <a:rPr lang="bg-BG" dirty="0" smtClean="0"/>
              <a:t>обучение и/или </a:t>
            </a:r>
            <a:r>
              <a:rPr lang="en-US" dirty="0" smtClean="0"/>
              <a:t>R&amp;D</a:t>
            </a:r>
            <a:endParaRPr lang="bg-BG" dirty="0"/>
          </a:p>
          <a:p>
            <a:pPr marL="342900" lvl="1" indent="-342900"/>
            <a:r>
              <a:rPr lang="ru-RU" sz="2000" dirty="0" smtClean="0">
                <a:ea typeface="+mn-ea"/>
                <a:cs typeface="+mn-cs"/>
              </a:rPr>
              <a:t>Структури</a:t>
            </a:r>
            <a:r>
              <a:rPr lang="ru-RU" sz="2000" dirty="0">
                <a:ea typeface="+mn-ea"/>
                <a:cs typeface="+mn-cs"/>
              </a:rPr>
              <a:t>: комитет за </a:t>
            </a:r>
            <a:r>
              <a:rPr lang="ru-RU" sz="2000" dirty="0" smtClean="0">
                <a:ea typeface="+mn-ea"/>
                <a:cs typeface="+mn-cs"/>
              </a:rPr>
              <a:t>извличане </a:t>
            </a:r>
            <a:r>
              <a:rPr lang="ru-RU" sz="2000" dirty="0">
                <a:ea typeface="+mn-ea"/>
                <a:cs typeface="+mn-cs"/>
              </a:rPr>
              <a:t>на знанията; комитет за </a:t>
            </a:r>
            <a:r>
              <a:rPr lang="ru-RU" sz="2000" dirty="0" smtClean="0">
                <a:ea typeface="+mn-ea"/>
                <a:cs typeface="+mn-cs"/>
              </a:rPr>
              <a:t>съхраняване, споделяне </a:t>
            </a:r>
            <a:r>
              <a:rPr lang="ru-RU" sz="2000" dirty="0">
                <a:ea typeface="+mn-ea"/>
                <a:cs typeface="+mn-cs"/>
              </a:rPr>
              <a:t>и </a:t>
            </a:r>
            <a:r>
              <a:rPr lang="ru-RU" sz="2000" dirty="0" smtClean="0">
                <a:ea typeface="+mn-ea"/>
                <a:cs typeface="+mn-cs"/>
              </a:rPr>
              <a:t>търсене на знания; технологичен </a:t>
            </a:r>
            <a:r>
              <a:rPr lang="ru-RU" sz="2000" dirty="0">
                <a:ea typeface="+mn-ea"/>
                <a:cs typeface="+mn-cs"/>
              </a:rPr>
              <a:t>мениджър; </a:t>
            </a:r>
            <a:r>
              <a:rPr lang="ru-RU" sz="2000" dirty="0" smtClean="0">
                <a:ea typeface="+mn-ea"/>
                <a:cs typeface="+mn-cs"/>
              </a:rPr>
              <a:t>проектни </a:t>
            </a:r>
            <a:r>
              <a:rPr lang="ru-RU" sz="2000" dirty="0">
                <a:ea typeface="+mn-ea"/>
                <a:cs typeface="+mn-cs"/>
              </a:rPr>
              <a:t>екипи по апробиране на иновационната идея</a:t>
            </a:r>
            <a:r>
              <a:rPr lang="ru-RU" sz="2000" dirty="0" smtClean="0">
                <a:ea typeface="+mn-ea"/>
                <a:cs typeface="+mn-cs"/>
              </a:rPr>
              <a:t>; мениджъри за развитие на продукти; учебен център.</a:t>
            </a:r>
          </a:p>
          <a:p>
            <a:pPr marL="342900" lvl="1" indent="-342900"/>
            <a:r>
              <a:rPr lang="ru-RU" sz="2000" dirty="0" smtClean="0">
                <a:ea typeface="+mn-ea"/>
                <a:cs typeface="+mn-cs"/>
              </a:rPr>
              <a:t>Инструменти: </a:t>
            </a:r>
          </a:p>
          <a:p>
            <a:pPr marL="742950" lvl="2" indent="-342900"/>
            <a:r>
              <a:rPr lang="ru-RU" sz="1800" dirty="0" smtClean="0">
                <a:ea typeface="+mn-ea"/>
                <a:cs typeface="+mn-cs"/>
              </a:rPr>
              <a:t>ИС управление на знанието; </a:t>
            </a:r>
          </a:p>
          <a:p>
            <a:pPr marL="742950" lvl="2" indent="-342900"/>
            <a:r>
              <a:rPr lang="ru-RU" sz="1800" dirty="0" smtClean="0">
                <a:ea typeface="+mn-ea"/>
                <a:cs typeface="+mn-cs"/>
              </a:rPr>
              <a:t>технологичен съвет; </a:t>
            </a:r>
          </a:p>
          <a:p>
            <a:pPr marL="742950" lvl="2" indent="-342900"/>
            <a:r>
              <a:rPr lang="ru-RU" sz="1800" dirty="0" smtClean="0">
                <a:ea typeface="+mn-ea"/>
                <a:cs typeface="+mn-cs"/>
              </a:rPr>
              <a:t>планиране ключови компетенции.</a:t>
            </a:r>
          </a:p>
          <a:p>
            <a:pPr marL="342900" lvl="1" indent="-342900"/>
            <a:r>
              <a:rPr lang="ru-RU" sz="2000" dirty="0" smtClean="0">
                <a:ea typeface="+mn-ea"/>
                <a:cs typeface="+mn-cs"/>
              </a:rPr>
              <a:t>Цикъл:</a:t>
            </a:r>
          </a:p>
          <a:p>
            <a:pPr marL="742950" lvl="2" indent="-342900"/>
            <a:r>
              <a:rPr lang="ru-RU" sz="1900" dirty="0">
                <a:ea typeface="+mn-ea"/>
                <a:cs typeface="+mn-cs"/>
              </a:rPr>
              <a:t>представяне пред общ форум</a:t>
            </a:r>
          </a:p>
          <a:p>
            <a:pPr marL="742950" lvl="2" indent="-342900"/>
            <a:r>
              <a:rPr lang="ru-RU" sz="1900" dirty="0">
                <a:ea typeface="+mn-ea"/>
                <a:cs typeface="+mn-cs"/>
              </a:rPr>
              <a:t>оценка от технологичния съвет</a:t>
            </a:r>
          </a:p>
          <a:p>
            <a:pPr marL="742950" lvl="2" indent="-342900"/>
            <a:r>
              <a:rPr lang="ru-RU" sz="1900" dirty="0">
                <a:ea typeface="+mn-ea"/>
                <a:cs typeface="+mn-cs"/>
              </a:rPr>
              <a:t>решение от ръководството за осигуряване на ресурси</a:t>
            </a:r>
          </a:p>
          <a:p>
            <a:pPr marL="742950" lvl="2" indent="-342900"/>
            <a:r>
              <a:rPr lang="ru-RU" sz="1900" dirty="0">
                <a:ea typeface="+mn-ea"/>
                <a:cs typeface="+mn-cs"/>
              </a:rPr>
              <a:t>реализация до </a:t>
            </a:r>
            <a:r>
              <a:rPr lang="ru-RU" sz="1900" dirty="0" smtClean="0">
                <a:ea typeface="+mn-ea"/>
                <a:cs typeface="+mn-cs"/>
              </a:rPr>
              <a:t>следваща </a:t>
            </a:r>
            <a:r>
              <a:rPr lang="ru-RU" sz="1900" dirty="0">
                <a:ea typeface="+mn-ea"/>
                <a:cs typeface="+mn-cs"/>
              </a:rPr>
              <a:t>фаза</a:t>
            </a:r>
          </a:p>
          <a:p>
            <a:pPr marL="742950" lvl="2" indent="-342900"/>
            <a:endParaRPr lang="ru-RU" sz="1900" dirty="0" smtClean="0">
              <a:ea typeface="+mn-ea"/>
              <a:cs typeface="+mn-cs"/>
            </a:endParaRPr>
          </a:p>
          <a:p>
            <a:pPr lvl="2">
              <a:spcBef>
                <a:spcPct val="0"/>
              </a:spcBef>
            </a:pPr>
            <a:endParaRPr lang="en-GB" dirty="0" smtClean="0"/>
          </a:p>
        </p:txBody>
      </p:sp>
      <p:sp>
        <p:nvSpPr>
          <p:cNvPr id="3" name="Double Bracket 2"/>
          <p:cNvSpPr/>
          <p:nvPr/>
        </p:nvSpPr>
        <p:spPr bwMode="auto">
          <a:xfrm>
            <a:off x="1907704" y="5085184"/>
            <a:ext cx="914400" cy="1296144"/>
          </a:xfrm>
          <a:prstGeom prst="bracketPair">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US" sz="1800" b="0" i="0" u="none" strike="noStrike" cap="none" normalizeH="0" baseline="0" smtClean="0">
              <a:ln>
                <a:noFill/>
              </a:ln>
              <a:solidFill>
                <a:srgbClr val="FF0000"/>
              </a:solidFill>
              <a:effectLst/>
              <a:latin typeface="Arial" charset="0"/>
            </a:endParaRPr>
          </a:p>
        </p:txBody>
      </p:sp>
      <p:sp>
        <p:nvSpPr>
          <p:cNvPr id="8" name="Shape 7"/>
          <p:cNvSpPr/>
          <p:nvPr/>
        </p:nvSpPr>
        <p:spPr>
          <a:xfrm rot="4073202" flipH="1" flipV="1">
            <a:off x="886394" y="5484145"/>
            <a:ext cx="1069528" cy="1002276"/>
          </a:xfrm>
          <a:prstGeom prst="swooshArrow">
            <a:avLst>
              <a:gd name="adj1" fmla="val 16310"/>
              <a:gd name="adj2" fmla="val 31370"/>
            </a:avLst>
          </a:prstGeom>
          <a:solidFill>
            <a:srgbClr val="00B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Shape 8"/>
          <p:cNvSpPr/>
          <p:nvPr/>
        </p:nvSpPr>
        <p:spPr>
          <a:xfrm rot="4073202">
            <a:off x="1133037" y="5040304"/>
            <a:ext cx="917673" cy="1121622"/>
          </a:xfrm>
          <a:prstGeom prst="swooshArrow">
            <a:avLst>
              <a:gd name="adj1" fmla="val 16310"/>
              <a:gd name="adj2" fmla="val 31370"/>
            </a:avLst>
          </a:prstGeom>
          <a:solidFill>
            <a:srgbClr val="00B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85468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55776" y="116632"/>
            <a:ext cx="6138862" cy="685800"/>
          </a:xfrm>
        </p:spPr>
        <p:txBody>
          <a:bodyPr/>
          <a:lstStyle/>
          <a:p>
            <a:r>
              <a:rPr lang="bg-BG" sz="2400" b="1" dirty="0" smtClean="0">
                <a:latin typeface="Arial Narrow" pitchFamily="34" charset="0"/>
              </a:rPr>
              <a:t>Управление на новатори</a:t>
            </a:r>
            <a:endParaRPr lang="en-GB" sz="2400" b="1" dirty="0" smtClean="0">
              <a:latin typeface="Arial Narrow" pitchFamily="34" charset="0"/>
            </a:endParaRPr>
          </a:p>
        </p:txBody>
      </p:sp>
      <p:sp>
        <p:nvSpPr>
          <p:cNvPr id="32771" name="Rectangle 3"/>
          <p:cNvSpPr>
            <a:spLocks noGrp="1" noChangeArrowheads="1"/>
          </p:cNvSpPr>
          <p:nvPr>
            <p:ph type="body" idx="1"/>
          </p:nvPr>
        </p:nvSpPr>
        <p:spPr>
          <a:xfrm>
            <a:off x="1547664" y="1340768"/>
            <a:ext cx="7162800" cy="4706937"/>
          </a:xfrm>
        </p:spPr>
        <p:txBody>
          <a:bodyPr/>
          <a:lstStyle/>
          <a:p>
            <a:pPr marL="285750" lvl="1">
              <a:spcBef>
                <a:spcPts val="1200"/>
              </a:spcBef>
              <a:defRPr/>
            </a:pPr>
            <a:r>
              <a:rPr lang="bg-BG" sz="2000" dirty="0" smtClean="0">
                <a:ea typeface="+mn-ea"/>
                <a:cs typeface="+mn-cs"/>
              </a:rPr>
              <a:t>Подбор на кандидати с новаторски дух и желание за споделяне на знанията</a:t>
            </a:r>
          </a:p>
          <a:p>
            <a:pPr marL="285750" lvl="1">
              <a:spcBef>
                <a:spcPts val="1200"/>
              </a:spcBef>
              <a:defRPr/>
            </a:pPr>
            <a:r>
              <a:rPr lang="bg-BG" sz="2000" dirty="0" smtClean="0">
                <a:ea typeface="+mn-ea"/>
                <a:cs typeface="+mn-cs"/>
              </a:rPr>
              <a:t>Ролята на фирмата е да създаде среда, която да отприщи и да даде криле на креативността и иновативността на специалистите за творчество в екип</a:t>
            </a:r>
          </a:p>
          <a:p>
            <a:pPr marL="285750" lvl="1">
              <a:spcBef>
                <a:spcPts val="1200"/>
              </a:spcBef>
              <a:defRPr/>
            </a:pPr>
            <a:r>
              <a:rPr lang="bg-BG" sz="2000" dirty="0" smtClean="0">
                <a:ea typeface="+mn-ea"/>
                <a:cs typeface="+mn-cs"/>
              </a:rPr>
              <a:t>Необходимо е да се познава степента на желание за новаторство у всеки служител и да се намери </a:t>
            </a:r>
            <a:r>
              <a:rPr lang="bg-BG" sz="2000" dirty="0" smtClean="0"/>
              <a:t>форма за неговата </a:t>
            </a:r>
            <a:r>
              <a:rPr lang="bg-BG" sz="2000" dirty="0"/>
              <a:t>изява </a:t>
            </a:r>
            <a:r>
              <a:rPr lang="bg-BG" sz="2000" dirty="0" smtClean="0"/>
              <a:t>за да не са </a:t>
            </a:r>
            <a:r>
              <a:rPr lang="bg-BG" sz="2000" dirty="0"/>
              <a:t>изкушени да нарушат разумния баланс в степента на новаторство в производствения процес</a:t>
            </a:r>
          </a:p>
          <a:p>
            <a:pPr marL="285750" lvl="1">
              <a:spcBef>
                <a:spcPts val="1200"/>
              </a:spcBef>
              <a:defRPr/>
            </a:pPr>
            <a:r>
              <a:rPr lang="bg-BG" sz="2000" dirty="0" smtClean="0">
                <a:ea typeface="+mn-ea"/>
                <a:cs typeface="+mn-cs"/>
              </a:rPr>
              <a:t>Ротация и мобилност</a:t>
            </a:r>
          </a:p>
          <a:p>
            <a:pPr>
              <a:spcBef>
                <a:spcPts val="1200"/>
              </a:spcBef>
              <a:defRPr/>
            </a:pPr>
            <a:r>
              <a:rPr lang="bg-BG" dirty="0" smtClean="0"/>
              <a:t>Споделянето на знания – </a:t>
            </a:r>
            <a:br>
              <a:rPr lang="bg-BG" dirty="0" smtClean="0"/>
            </a:br>
            <a:r>
              <a:rPr lang="bg-BG" dirty="0" smtClean="0"/>
              <a:t>основен критерии при оценката</a:t>
            </a:r>
          </a:p>
        </p:txBody>
      </p:sp>
      <p:pic>
        <p:nvPicPr>
          <p:cNvPr id="4" name="Picture 4" descr="herm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4581128"/>
            <a:ext cx="2794000"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3431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131840" y="188640"/>
            <a:ext cx="5554960" cy="346075"/>
          </a:xfrm>
        </p:spPr>
        <p:txBody>
          <a:bodyPr/>
          <a:lstStyle/>
          <a:p>
            <a:r>
              <a:rPr lang="bg-BG" sz="2400" b="1" dirty="0" smtClean="0">
                <a:latin typeface="Arial Narrow" pitchFamily="34" charset="0"/>
              </a:rPr>
              <a:t>Партньорство с ВУЗ – начин да привлечем новатори и таланти </a:t>
            </a:r>
          </a:p>
        </p:txBody>
      </p:sp>
      <p:sp>
        <p:nvSpPr>
          <p:cNvPr id="23555" name="Rectangle 3"/>
          <p:cNvSpPr>
            <a:spLocks noGrp="1" noChangeArrowheads="1"/>
          </p:cNvSpPr>
          <p:nvPr>
            <p:ph type="body" idx="4294967295"/>
          </p:nvPr>
        </p:nvSpPr>
        <p:spPr bwMode="auto">
          <a:xfrm>
            <a:off x="1259632" y="980728"/>
            <a:ext cx="7560840" cy="4886102"/>
          </a:xfrm>
          <a:prstGeom prst="rect">
            <a:avLst/>
          </a:prstGeom>
          <a:noFill/>
          <a:ln>
            <a:miter lim="800000"/>
            <a:headEnd/>
            <a:tailEnd/>
          </a:ln>
        </p:spPr>
        <p:txBody>
          <a:bodyPr/>
          <a:lstStyle/>
          <a:p>
            <a:pPr marL="342900" lvl="1" indent="-342900">
              <a:spcBef>
                <a:spcPts val="1200"/>
              </a:spcBef>
            </a:pPr>
            <a:r>
              <a:rPr lang="bg-BG" sz="2000" dirty="0"/>
              <a:t>Стажантска програма за компетенции</a:t>
            </a:r>
          </a:p>
          <a:p>
            <a:pPr marL="342900" lvl="1" indent="-342900">
              <a:spcBef>
                <a:spcPts val="1200"/>
              </a:spcBef>
            </a:pPr>
            <a:r>
              <a:rPr lang="bg-BG" sz="2000" dirty="0" smtClean="0">
                <a:ea typeface="+mn-ea"/>
                <a:cs typeface="+mn-cs"/>
              </a:rPr>
              <a:t>Спонсорство </a:t>
            </a:r>
            <a:r>
              <a:rPr lang="bg-BG" sz="1800" dirty="0" smtClean="0"/>
              <a:t>(10 хил лв за асансьор за деца със спец. нужди, кът за шах и спонсор на шахматен турнир,  20 хил лв за отпечатване на карта на о-в Ливингстън за 1000 у-ща, ...)</a:t>
            </a:r>
            <a:endParaRPr lang="en-US" sz="1800" dirty="0" smtClean="0"/>
          </a:p>
          <a:p>
            <a:pPr marL="342900" lvl="1" indent="-342900">
              <a:spcBef>
                <a:spcPts val="1200"/>
              </a:spcBef>
            </a:pPr>
            <a:r>
              <a:rPr lang="bg-BG" sz="2000" dirty="0" smtClean="0">
                <a:ea typeface="+mn-ea"/>
                <a:cs typeface="+mn-cs"/>
              </a:rPr>
              <a:t>Конкурси на различни тематики - </a:t>
            </a:r>
            <a:r>
              <a:rPr lang="bg-BG" sz="1800" dirty="0" smtClean="0"/>
              <a:t>“Най-добър проект” ; „Най-високо оценен от студентите лектор“ ; „Криле за вашите идеи”</a:t>
            </a:r>
          </a:p>
          <a:p>
            <a:pPr marL="342900" lvl="1" indent="-342900">
              <a:spcBef>
                <a:spcPts val="1200"/>
              </a:spcBef>
            </a:pPr>
            <a:r>
              <a:rPr lang="bg-BG" sz="2000" dirty="0" smtClean="0">
                <a:ea typeface="+mn-ea"/>
                <a:cs typeface="+mn-cs"/>
              </a:rPr>
              <a:t>Финансиране и издаване на учебници </a:t>
            </a:r>
            <a:r>
              <a:rPr lang="bg-BG" sz="2000" dirty="0">
                <a:ea typeface="+mn-ea"/>
                <a:cs typeface="+mn-cs"/>
              </a:rPr>
              <a:t>по дисциплини от специалност „Информационни системи” във </a:t>
            </a:r>
            <a:r>
              <a:rPr lang="bg-BG" sz="2000" dirty="0" smtClean="0">
                <a:ea typeface="+mn-ea"/>
                <a:cs typeface="+mn-cs"/>
              </a:rPr>
              <a:t>ФМИ</a:t>
            </a:r>
          </a:p>
          <a:p>
            <a:pPr marL="342900" lvl="1" indent="-342900">
              <a:spcBef>
                <a:spcPts val="1200"/>
              </a:spcBef>
            </a:pPr>
            <a:r>
              <a:rPr lang="bg-BG" sz="2000" dirty="0" smtClean="0">
                <a:ea typeface="+mn-ea"/>
                <a:cs typeface="+mn-cs"/>
              </a:rPr>
              <a:t>Съвместно създаване и издаване на учебни помагала – учебници, казуси за преподаване</a:t>
            </a:r>
          </a:p>
          <a:p>
            <a:pPr marL="342900" lvl="1" indent="-342900">
              <a:spcBef>
                <a:spcPts val="1200"/>
              </a:spcBef>
            </a:pPr>
            <a:r>
              <a:rPr lang="bg-BG" sz="2000" dirty="0" smtClean="0"/>
              <a:t>Опресн. обучение на преподаватели</a:t>
            </a:r>
          </a:p>
          <a:p>
            <a:pPr marL="342900" lvl="1" indent="-342900">
              <a:spcBef>
                <a:spcPts val="1200"/>
              </a:spcBef>
            </a:pPr>
            <a:r>
              <a:rPr lang="bg-BG" sz="2000" dirty="0" smtClean="0"/>
              <a:t>Курсове и часове, водени от ТЛ</a:t>
            </a:r>
          </a:p>
          <a:p>
            <a:pPr marL="342900" lvl="1" indent="-342900">
              <a:spcBef>
                <a:spcPts val="1200"/>
              </a:spcBef>
            </a:pPr>
            <a:r>
              <a:rPr lang="bg-BG" sz="2000" dirty="0" smtClean="0"/>
              <a:t>Майсторски класове за магистри</a:t>
            </a:r>
          </a:p>
          <a:p>
            <a:pPr marL="342900" lvl="1" indent="-342900">
              <a:spcBef>
                <a:spcPts val="1200"/>
              </a:spcBef>
            </a:pPr>
            <a:r>
              <a:rPr lang="bg-BG" sz="2000" dirty="0" smtClean="0">
                <a:ea typeface="+mn-ea"/>
                <a:cs typeface="+mn-cs"/>
              </a:rPr>
              <a:t>Възлагане на проекти</a:t>
            </a:r>
          </a:p>
        </p:txBody>
      </p:sp>
      <p:pic>
        <p:nvPicPr>
          <p:cNvPr id="4" name="Picture 9" descr="Stajantska programa 2008 018"/>
          <p:cNvPicPr>
            <a:picLocks noChangeAspect="1" noChangeArrowheads="1"/>
          </p:cNvPicPr>
          <p:nvPr/>
        </p:nvPicPr>
        <p:blipFill>
          <a:blip r:embed="rId3" cstate="print"/>
          <a:srcRect/>
          <a:stretch>
            <a:fillRect/>
          </a:stretch>
        </p:blipFill>
        <p:spPr bwMode="auto">
          <a:xfrm>
            <a:off x="6300192" y="4365105"/>
            <a:ext cx="2771800" cy="1682816"/>
          </a:xfrm>
          <a:prstGeom prst="rect">
            <a:avLst/>
          </a:prstGeom>
          <a:ln>
            <a:noFill/>
          </a:ln>
          <a:effectLst>
            <a:softEdge rad="112500"/>
          </a:effectLst>
        </p:spPr>
      </p:pic>
    </p:spTree>
    <p:extLst>
      <p:ext uri="{BB962C8B-B14F-4D97-AF65-F5344CB8AC3E}">
        <p14:creationId xmlns:p14="http://schemas.microsoft.com/office/powerpoint/2010/main" val="386575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bg-BG" sz="2400" b="1" i="0" smtClean="0">
                <a:latin typeface="Arial Narrow" pitchFamily="34" charset="0"/>
              </a:rPr>
              <a:t>Анализ и взимане на решения</a:t>
            </a:r>
            <a:endParaRPr lang="en-US" sz="2400" b="1" i="0" smtClean="0">
              <a:latin typeface="Arial Narrow" pitchFamily="34" charset="0"/>
            </a:endParaRPr>
          </a:p>
        </p:txBody>
      </p:sp>
      <p:sp>
        <p:nvSpPr>
          <p:cNvPr id="8195" name="Rectangle 3"/>
          <p:cNvSpPr>
            <a:spLocks noGrp="1" noChangeArrowheads="1"/>
          </p:cNvSpPr>
          <p:nvPr>
            <p:ph type="body" sz="half" idx="1"/>
          </p:nvPr>
        </p:nvSpPr>
        <p:spPr>
          <a:xfrm>
            <a:off x="1547664" y="1196752"/>
            <a:ext cx="7056586" cy="4968875"/>
          </a:xfrm>
        </p:spPr>
        <p:txBody>
          <a:bodyPr/>
          <a:lstStyle/>
          <a:p>
            <a:pPr lvl="1">
              <a:spcBef>
                <a:spcPts val="1200"/>
              </a:spcBef>
            </a:pPr>
            <a:r>
              <a:rPr lang="bg-BG" sz="2000" dirty="0" smtClean="0"/>
              <a:t>Стимулиране, изслушване  и обсъждане на предложенията на колегите</a:t>
            </a:r>
          </a:p>
          <a:p>
            <a:pPr lvl="1">
              <a:spcBef>
                <a:spcPts val="1200"/>
              </a:spcBef>
            </a:pPr>
            <a:r>
              <a:rPr lang="bg-BG" sz="2000" dirty="0" smtClean="0"/>
              <a:t>Ползи</a:t>
            </a:r>
            <a:r>
              <a:rPr lang="bg-BG" sz="1600" dirty="0" smtClean="0"/>
              <a:t>:</a:t>
            </a:r>
          </a:p>
          <a:p>
            <a:pPr lvl="2">
              <a:spcBef>
                <a:spcPts val="600"/>
              </a:spcBef>
            </a:pPr>
            <a:r>
              <a:rPr lang="bg-BG" sz="1800" dirty="0" smtClean="0"/>
              <a:t>разглеждат се всички апсекти на даден проблем</a:t>
            </a:r>
          </a:p>
          <a:p>
            <a:pPr lvl="2">
              <a:spcBef>
                <a:spcPts val="600"/>
              </a:spcBef>
            </a:pPr>
            <a:r>
              <a:rPr lang="bg-BG" sz="1800" dirty="0" smtClean="0"/>
              <a:t>ангажираност с това решение</a:t>
            </a:r>
          </a:p>
          <a:p>
            <a:pPr lvl="2">
              <a:spcBef>
                <a:spcPts val="600"/>
              </a:spcBef>
            </a:pPr>
            <a:r>
              <a:rPr lang="bg-BG" sz="1800" dirty="0" smtClean="0"/>
              <a:t>то е ясно, познава  се  контекста</a:t>
            </a:r>
          </a:p>
          <a:p>
            <a:pPr lvl="2">
              <a:spcBef>
                <a:spcPts val="600"/>
              </a:spcBef>
            </a:pPr>
            <a:r>
              <a:rPr lang="bg-BG" sz="1800" dirty="0" smtClean="0"/>
              <a:t>самото обсъждане обогатява участниците</a:t>
            </a:r>
          </a:p>
          <a:p>
            <a:pPr lvl="1">
              <a:spcBef>
                <a:spcPts val="1200"/>
              </a:spcBef>
            </a:pPr>
            <a:r>
              <a:rPr lang="bg-BG" sz="2000" dirty="0" smtClean="0"/>
              <a:t>Изчаква предложенията на колегите</a:t>
            </a:r>
          </a:p>
          <a:p>
            <a:pPr lvl="1">
              <a:spcBef>
                <a:spcPts val="1200"/>
              </a:spcBef>
            </a:pPr>
            <a:r>
              <a:rPr lang="bg-BG" sz="2000" dirty="0"/>
              <a:t>Р</a:t>
            </a:r>
            <a:r>
              <a:rPr lang="bg-BG" sz="2000" dirty="0" smtClean="0"/>
              <a:t>ъководи следващите фази без изместване в междуличностни противоборства</a:t>
            </a:r>
          </a:p>
          <a:p>
            <a:pPr lvl="1">
              <a:spcBef>
                <a:spcPts val="1200"/>
              </a:spcBef>
            </a:pPr>
            <a:r>
              <a:rPr lang="bg-BG" sz="2000" dirty="0"/>
              <a:t>Ф</a:t>
            </a:r>
            <a:r>
              <a:rPr lang="bg-BG" sz="2000" dirty="0" smtClean="0"/>
              <a:t>ормулира ясно решението и го аргументира</a:t>
            </a:r>
          </a:p>
          <a:p>
            <a:pPr lvl="1">
              <a:spcBef>
                <a:spcPts val="1200"/>
              </a:spcBef>
            </a:pPr>
            <a:r>
              <a:rPr lang="bg-BG" sz="2000" dirty="0"/>
              <a:t>Н</a:t>
            </a:r>
            <a:r>
              <a:rPr lang="bg-BG" sz="2000" dirty="0" smtClean="0"/>
              <a:t>е чака пълен консенсус,  не се насочва винаги към решението, което повечето колеги подкрепят </a:t>
            </a:r>
          </a:p>
        </p:txBody>
      </p:sp>
    </p:spTree>
    <p:extLst>
      <p:ext uri="{BB962C8B-B14F-4D97-AF65-F5344CB8AC3E}">
        <p14:creationId xmlns:p14="http://schemas.microsoft.com/office/powerpoint/2010/main" val="3998857235"/>
      </p:ext>
    </p:extLst>
  </p:cSld>
  <p:clrMapOvr>
    <a:masterClrMapping/>
  </p:clrMapOvr>
  <p:transition advClick="0" advTm="10000"/>
  <p:timing>
    <p:tnLst>
      <p:par>
        <p:cTn id="1" dur="indefinite" restart="never" nodeType="tmRoot"/>
      </p:par>
    </p:tnLst>
  </p:timing>
</p:sld>
</file>

<file path=ppt/theme/theme1.xml><?xml version="1.0" encoding="utf-8"?>
<a:theme xmlns:a="http://schemas.openxmlformats.org/drawingml/2006/main" name="6_TL_PresentationTemplate">
  <a:themeElements>
    <a:clrScheme name="5_T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TL_Presentation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bg-BG"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bg-BG" sz="1800" b="0" i="0" u="none" strike="noStrike" cap="none" normalizeH="0" baseline="0" smtClean="0">
            <a:ln>
              <a:noFill/>
            </a:ln>
            <a:solidFill>
              <a:schemeClr val="tx1"/>
            </a:solidFill>
            <a:effectLst/>
            <a:latin typeface="Arial" charset="0"/>
          </a:defRPr>
        </a:defPPr>
      </a:lstStyle>
    </a:lnDef>
  </a:objectDefaults>
  <a:extraClrSchemeLst>
    <a:extraClrScheme>
      <a:clrScheme name="5_T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T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T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T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T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T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T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T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T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T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T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T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TL_PresentationTemplate">
  <a:themeElements>
    <a:clrScheme name="5_T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TL_Presentation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bg-BG"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bg-BG" sz="1800" b="0" i="0" u="none" strike="noStrike" cap="none" normalizeH="0" baseline="0" smtClean="0">
            <a:ln>
              <a:noFill/>
            </a:ln>
            <a:solidFill>
              <a:schemeClr val="tx1"/>
            </a:solidFill>
            <a:effectLst/>
            <a:latin typeface="Arial" charset="0"/>
          </a:defRPr>
        </a:defPPr>
      </a:lstStyle>
    </a:lnDef>
  </a:objectDefaults>
  <a:extraClrSchemeLst>
    <a:extraClrScheme>
      <a:clrScheme name="5_T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T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T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T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T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T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T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T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T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T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T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T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TL_PresentationTemplate_Utility</Template>
  <TotalTime>2997</TotalTime>
  <Words>8098</Words>
  <Application>Microsoft Office PowerPoint</Application>
  <PresentationFormat>On-screen Show (4:3)</PresentationFormat>
  <Paragraphs>262</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6_TL_PresentationTemplate</vt:lpstr>
      <vt:lpstr>7_TL_PresentationTemplate</vt:lpstr>
      <vt:lpstr>Управление на иновациите в една технологична фирма  и в дневния ред на България </vt:lpstr>
      <vt:lpstr>Базови ценности</vt:lpstr>
      <vt:lpstr>Концепция и стратегия</vt:lpstr>
      <vt:lpstr>Стилът на управление в ТЛ</vt:lpstr>
      <vt:lpstr>Организационната култура</vt:lpstr>
      <vt:lpstr>Иновационният процес в ТехноЛогика </vt:lpstr>
      <vt:lpstr>Управление на новатори</vt:lpstr>
      <vt:lpstr>Партньорство с ВУЗ – начин да привлечем новатори и таланти </vt:lpstr>
      <vt:lpstr>Анализ и взимане на решения</vt:lpstr>
      <vt:lpstr>Трудните въпроси</vt:lpstr>
      <vt:lpstr>Бизнес - академия</vt:lpstr>
      <vt:lpstr>Виждане за развитие</vt:lpstr>
      <vt:lpstr>Тех Парк София</vt:lpstr>
    </vt:vector>
  </TitlesOfParts>
  <Company>TechnoLogica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iatanasova</dc:creator>
  <cp:lastModifiedBy>Ognian Trajanov</cp:lastModifiedBy>
  <cp:revision>210</cp:revision>
  <cp:lastPrinted>2012-05-07T10:25:26Z</cp:lastPrinted>
  <dcterms:created xsi:type="dcterms:W3CDTF">2009-07-20T07:39:33Z</dcterms:created>
  <dcterms:modified xsi:type="dcterms:W3CDTF">2012-10-16T10:19:10Z</dcterms:modified>
</cp:coreProperties>
</file>