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62" r:id="rId3"/>
    <p:sldId id="270" r:id="rId4"/>
    <p:sldId id="280" r:id="rId5"/>
    <p:sldId id="271" r:id="rId6"/>
    <p:sldId id="265" r:id="rId7"/>
    <p:sldId id="266" r:id="rId8"/>
    <p:sldId id="273" r:id="rId9"/>
    <p:sldId id="261" r:id="rId10"/>
    <p:sldId id="263" r:id="rId11"/>
    <p:sldId id="281" r:id="rId12"/>
    <p:sldId id="260" r:id="rId13"/>
    <p:sldId id="259" r:id="rId14"/>
    <p:sldId id="274" r:id="rId15"/>
    <p:sldId id="264" r:id="rId16"/>
    <p:sldId id="277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1623" autoAdjust="0"/>
  </p:normalViewPr>
  <p:slideViewPr>
    <p:cSldViewPr>
      <p:cViewPr varScale="1">
        <p:scale>
          <a:sx n="69" d="100"/>
          <a:sy n="69" d="100"/>
        </p:scale>
        <p:origin x="-1757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4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067" y="-77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0EF675-066A-4745-BEBE-D1C75B4BFA8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10EAC3-8420-491D-BFD6-B2188494620C}">
      <dgm:prSet phldrT="[Text]"/>
      <dgm:spPr/>
      <dgm:t>
        <a:bodyPr/>
        <a:lstStyle/>
        <a:p>
          <a:r>
            <a:rPr lang="bg-BG" dirty="0" smtClean="0"/>
            <a:t>Отговорност</a:t>
          </a:r>
          <a:endParaRPr lang="en-US" dirty="0"/>
        </a:p>
      </dgm:t>
    </dgm:pt>
    <dgm:pt modelId="{EBB487BF-015C-42B7-B337-CDCCD6DAF0A3}" type="parTrans" cxnId="{A199EBDB-CE3C-4509-8B58-78A431755854}">
      <dgm:prSet/>
      <dgm:spPr/>
      <dgm:t>
        <a:bodyPr/>
        <a:lstStyle/>
        <a:p>
          <a:endParaRPr lang="en-US"/>
        </a:p>
      </dgm:t>
    </dgm:pt>
    <dgm:pt modelId="{40B22CCA-4DA3-44C9-BB9D-0BFAB9993202}" type="sibTrans" cxnId="{A199EBDB-CE3C-4509-8B58-78A431755854}">
      <dgm:prSet/>
      <dgm:spPr/>
      <dgm:t>
        <a:bodyPr/>
        <a:lstStyle/>
        <a:p>
          <a:endParaRPr lang="en-US"/>
        </a:p>
      </dgm:t>
    </dgm:pt>
    <dgm:pt modelId="{B2A67743-6E64-4295-94F3-E766C70AF5B5}">
      <dgm:prSet phldrT="[Text]"/>
      <dgm:spPr/>
      <dgm:t>
        <a:bodyPr/>
        <a:lstStyle/>
        <a:p>
          <a:r>
            <a:rPr lang="bg-BG" dirty="0" smtClean="0"/>
            <a:t>Риск</a:t>
          </a:r>
          <a:endParaRPr lang="en-US" dirty="0"/>
        </a:p>
      </dgm:t>
    </dgm:pt>
    <dgm:pt modelId="{D5D6B06B-2DFD-4D5D-97AF-148D01D7A738}" type="parTrans" cxnId="{538C6E31-5E53-444B-BAA7-53C66490FF8D}">
      <dgm:prSet/>
      <dgm:spPr/>
      <dgm:t>
        <a:bodyPr/>
        <a:lstStyle/>
        <a:p>
          <a:endParaRPr lang="en-US"/>
        </a:p>
      </dgm:t>
    </dgm:pt>
    <dgm:pt modelId="{1B568B7D-120A-49F2-87DF-E34B1CC04039}" type="sibTrans" cxnId="{538C6E31-5E53-444B-BAA7-53C66490FF8D}">
      <dgm:prSet/>
      <dgm:spPr/>
      <dgm:t>
        <a:bodyPr/>
        <a:lstStyle/>
        <a:p>
          <a:endParaRPr lang="en-US"/>
        </a:p>
      </dgm:t>
    </dgm:pt>
    <dgm:pt modelId="{0AAA4BE5-597A-46E1-8C33-226641BED8A2}">
      <dgm:prSet phldrT="[Text]"/>
      <dgm:spPr/>
      <dgm:t>
        <a:bodyPr/>
        <a:lstStyle/>
        <a:p>
          <a:r>
            <a:rPr lang="bg-BG" dirty="0" smtClean="0"/>
            <a:t>Предприемане</a:t>
          </a:r>
          <a:endParaRPr lang="en-US" dirty="0"/>
        </a:p>
      </dgm:t>
    </dgm:pt>
    <dgm:pt modelId="{28AD8CA6-519B-4BA1-B8E2-E69D260F4808}" type="parTrans" cxnId="{6FB57F12-7F68-4043-BB9D-1B44C606E013}">
      <dgm:prSet/>
      <dgm:spPr/>
      <dgm:t>
        <a:bodyPr/>
        <a:lstStyle/>
        <a:p>
          <a:endParaRPr lang="en-US"/>
        </a:p>
      </dgm:t>
    </dgm:pt>
    <dgm:pt modelId="{6FD71878-C60D-4701-B18D-EAE933AC0FFC}" type="sibTrans" cxnId="{6FB57F12-7F68-4043-BB9D-1B44C606E013}">
      <dgm:prSet/>
      <dgm:spPr/>
      <dgm:t>
        <a:bodyPr/>
        <a:lstStyle/>
        <a:p>
          <a:endParaRPr lang="en-US"/>
        </a:p>
      </dgm:t>
    </dgm:pt>
    <dgm:pt modelId="{C67EF329-6B3E-477C-926D-528E90746631}">
      <dgm:prSet phldrT="[Text]"/>
      <dgm:spPr/>
      <dgm:t>
        <a:bodyPr/>
        <a:lstStyle/>
        <a:p>
          <a:r>
            <a:rPr lang="bg-BG" dirty="0" smtClean="0"/>
            <a:t>Управление</a:t>
          </a:r>
          <a:endParaRPr lang="en-US" dirty="0"/>
        </a:p>
      </dgm:t>
    </dgm:pt>
    <dgm:pt modelId="{723E089D-1071-44BE-90F1-70769DBDC6E4}" type="parTrans" cxnId="{7D506AE8-C69D-4489-A627-998180C3EC1F}">
      <dgm:prSet/>
      <dgm:spPr/>
      <dgm:t>
        <a:bodyPr/>
        <a:lstStyle/>
        <a:p>
          <a:endParaRPr lang="en-US"/>
        </a:p>
      </dgm:t>
    </dgm:pt>
    <dgm:pt modelId="{4DB25E03-E908-42E2-A71F-1BA17DD8D761}" type="sibTrans" cxnId="{7D506AE8-C69D-4489-A627-998180C3EC1F}">
      <dgm:prSet/>
      <dgm:spPr/>
      <dgm:t>
        <a:bodyPr/>
        <a:lstStyle/>
        <a:p>
          <a:endParaRPr lang="en-US"/>
        </a:p>
      </dgm:t>
    </dgm:pt>
    <dgm:pt modelId="{E3DCEEE1-F261-47FD-8A20-4B2A88642C20}">
      <dgm:prSet phldrT="[Text]"/>
      <dgm:spPr/>
      <dgm:t>
        <a:bodyPr/>
        <a:lstStyle/>
        <a:p>
          <a:r>
            <a:rPr lang="bg-BG" dirty="0" smtClean="0"/>
            <a:t>Иновиране</a:t>
          </a:r>
          <a:endParaRPr lang="en-US" dirty="0"/>
        </a:p>
      </dgm:t>
    </dgm:pt>
    <dgm:pt modelId="{62A19412-32DC-4095-ACC2-EA00F88C16F4}" type="parTrans" cxnId="{D450BEBD-64FB-4798-A02C-62ABC6E2C3A7}">
      <dgm:prSet/>
      <dgm:spPr/>
      <dgm:t>
        <a:bodyPr/>
        <a:lstStyle/>
        <a:p>
          <a:endParaRPr lang="en-US"/>
        </a:p>
      </dgm:t>
    </dgm:pt>
    <dgm:pt modelId="{0E31BF40-6B2E-452F-A668-923088EA4274}" type="sibTrans" cxnId="{D450BEBD-64FB-4798-A02C-62ABC6E2C3A7}">
      <dgm:prSet/>
      <dgm:spPr/>
      <dgm:t>
        <a:bodyPr/>
        <a:lstStyle/>
        <a:p>
          <a:endParaRPr lang="en-US"/>
        </a:p>
      </dgm:t>
    </dgm:pt>
    <dgm:pt modelId="{7F7B880B-BF76-4E87-88C7-D0BEEB12A5F1}" type="pres">
      <dgm:prSet presAssocID="{5B0EF675-066A-4745-BEBE-D1C75B4BFA8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9C18DAB-6882-48D5-9034-E4EE9E2E78B9}" type="pres">
      <dgm:prSet presAssocID="{1B10EAC3-8420-491D-BFD6-B2188494620C}" presName="horFlow" presStyleCnt="0"/>
      <dgm:spPr/>
    </dgm:pt>
    <dgm:pt modelId="{4572AAC2-906E-4FEA-AA92-2360C51D9338}" type="pres">
      <dgm:prSet presAssocID="{1B10EAC3-8420-491D-BFD6-B2188494620C}" presName="bigChev" presStyleLbl="node1" presStyleIdx="0" presStyleCnt="5" custScaleX="176857"/>
      <dgm:spPr/>
      <dgm:t>
        <a:bodyPr/>
        <a:lstStyle/>
        <a:p>
          <a:endParaRPr lang="en-US"/>
        </a:p>
      </dgm:t>
    </dgm:pt>
    <dgm:pt modelId="{00901776-B295-4BB8-978C-E82FC0B6AD39}" type="pres">
      <dgm:prSet presAssocID="{1B10EAC3-8420-491D-BFD6-B2188494620C}" presName="vSp" presStyleCnt="0"/>
      <dgm:spPr/>
    </dgm:pt>
    <dgm:pt modelId="{4ECA5255-F144-4A8D-A907-5307A76255D9}" type="pres">
      <dgm:prSet presAssocID="{B2A67743-6E64-4295-94F3-E766C70AF5B5}" presName="horFlow" presStyleCnt="0"/>
      <dgm:spPr/>
    </dgm:pt>
    <dgm:pt modelId="{DE3340DC-9842-4FDA-90C5-813A9E8FD73D}" type="pres">
      <dgm:prSet presAssocID="{B2A67743-6E64-4295-94F3-E766C70AF5B5}" presName="bigChev" presStyleLbl="node1" presStyleIdx="1" presStyleCnt="5" custScaleX="176857"/>
      <dgm:spPr/>
      <dgm:t>
        <a:bodyPr/>
        <a:lstStyle/>
        <a:p>
          <a:endParaRPr lang="en-US"/>
        </a:p>
      </dgm:t>
    </dgm:pt>
    <dgm:pt modelId="{637231BE-A4F2-4412-B51A-EEDB3F515EC9}" type="pres">
      <dgm:prSet presAssocID="{B2A67743-6E64-4295-94F3-E766C70AF5B5}" presName="vSp" presStyleCnt="0"/>
      <dgm:spPr/>
    </dgm:pt>
    <dgm:pt modelId="{F72F65E8-0186-4784-AEFE-398B4108E7F6}" type="pres">
      <dgm:prSet presAssocID="{0AAA4BE5-597A-46E1-8C33-226641BED8A2}" presName="horFlow" presStyleCnt="0"/>
      <dgm:spPr/>
    </dgm:pt>
    <dgm:pt modelId="{7EBF0A10-FBBB-48EC-834E-B22CC022DB25}" type="pres">
      <dgm:prSet presAssocID="{0AAA4BE5-597A-46E1-8C33-226641BED8A2}" presName="bigChev" presStyleLbl="node1" presStyleIdx="2" presStyleCnt="5" custScaleX="176857"/>
      <dgm:spPr/>
      <dgm:t>
        <a:bodyPr/>
        <a:lstStyle/>
        <a:p>
          <a:endParaRPr lang="en-US"/>
        </a:p>
      </dgm:t>
    </dgm:pt>
    <dgm:pt modelId="{38BB7C93-BC9C-4A1B-9EF5-50215706343A}" type="pres">
      <dgm:prSet presAssocID="{0AAA4BE5-597A-46E1-8C33-226641BED8A2}" presName="vSp" presStyleCnt="0"/>
      <dgm:spPr/>
    </dgm:pt>
    <dgm:pt modelId="{34B67FA8-283D-4E29-BDCE-C196140E488C}" type="pres">
      <dgm:prSet presAssocID="{C67EF329-6B3E-477C-926D-528E90746631}" presName="horFlow" presStyleCnt="0"/>
      <dgm:spPr/>
    </dgm:pt>
    <dgm:pt modelId="{CEB6640C-C4A2-4A22-91C8-EA9FE2051703}" type="pres">
      <dgm:prSet presAssocID="{C67EF329-6B3E-477C-926D-528E90746631}" presName="bigChev" presStyleLbl="node1" presStyleIdx="3" presStyleCnt="5" custScaleX="176857"/>
      <dgm:spPr/>
      <dgm:t>
        <a:bodyPr/>
        <a:lstStyle/>
        <a:p>
          <a:endParaRPr lang="en-US"/>
        </a:p>
      </dgm:t>
    </dgm:pt>
    <dgm:pt modelId="{1E19BEC5-A67D-4A86-BD66-F0E53A6D7B09}" type="pres">
      <dgm:prSet presAssocID="{C67EF329-6B3E-477C-926D-528E90746631}" presName="vSp" presStyleCnt="0"/>
      <dgm:spPr/>
    </dgm:pt>
    <dgm:pt modelId="{373E6CBE-F801-4A90-B6E3-5985C12317AF}" type="pres">
      <dgm:prSet presAssocID="{E3DCEEE1-F261-47FD-8A20-4B2A88642C20}" presName="horFlow" presStyleCnt="0"/>
      <dgm:spPr/>
    </dgm:pt>
    <dgm:pt modelId="{EA1468BC-2DDA-441E-BE3E-341E8E0083D9}" type="pres">
      <dgm:prSet presAssocID="{E3DCEEE1-F261-47FD-8A20-4B2A88642C20}" presName="bigChev" presStyleLbl="node1" presStyleIdx="4" presStyleCnt="5" custScaleX="176857"/>
      <dgm:spPr/>
      <dgm:t>
        <a:bodyPr/>
        <a:lstStyle/>
        <a:p>
          <a:endParaRPr lang="en-US"/>
        </a:p>
      </dgm:t>
    </dgm:pt>
  </dgm:ptLst>
  <dgm:cxnLst>
    <dgm:cxn modelId="{E73B8C67-73A1-4C04-89D0-2DC4519C948F}" type="presOf" srcId="{E3DCEEE1-F261-47FD-8A20-4B2A88642C20}" destId="{EA1468BC-2DDA-441E-BE3E-341E8E0083D9}" srcOrd="0" destOrd="0" presId="urn:microsoft.com/office/officeart/2005/8/layout/lProcess3"/>
    <dgm:cxn modelId="{432418E9-1596-4365-84D2-3932257B886B}" type="presOf" srcId="{C67EF329-6B3E-477C-926D-528E90746631}" destId="{CEB6640C-C4A2-4A22-91C8-EA9FE2051703}" srcOrd="0" destOrd="0" presId="urn:microsoft.com/office/officeart/2005/8/layout/lProcess3"/>
    <dgm:cxn modelId="{A199EBDB-CE3C-4509-8B58-78A431755854}" srcId="{5B0EF675-066A-4745-BEBE-D1C75B4BFA8B}" destId="{1B10EAC3-8420-491D-BFD6-B2188494620C}" srcOrd="0" destOrd="0" parTransId="{EBB487BF-015C-42B7-B337-CDCCD6DAF0A3}" sibTransId="{40B22CCA-4DA3-44C9-BB9D-0BFAB9993202}"/>
    <dgm:cxn modelId="{D450BEBD-64FB-4798-A02C-62ABC6E2C3A7}" srcId="{5B0EF675-066A-4745-BEBE-D1C75B4BFA8B}" destId="{E3DCEEE1-F261-47FD-8A20-4B2A88642C20}" srcOrd="4" destOrd="0" parTransId="{62A19412-32DC-4095-ACC2-EA00F88C16F4}" sibTransId="{0E31BF40-6B2E-452F-A668-923088EA4274}"/>
    <dgm:cxn modelId="{82C49D24-26CF-4B74-9F30-478B4CBB8EEA}" type="presOf" srcId="{0AAA4BE5-597A-46E1-8C33-226641BED8A2}" destId="{7EBF0A10-FBBB-48EC-834E-B22CC022DB25}" srcOrd="0" destOrd="0" presId="urn:microsoft.com/office/officeart/2005/8/layout/lProcess3"/>
    <dgm:cxn modelId="{02A69F93-DF91-4E1C-8903-2F68CE278D47}" type="presOf" srcId="{B2A67743-6E64-4295-94F3-E766C70AF5B5}" destId="{DE3340DC-9842-4FDA-90C5-813A9E8FD73D}" srcOrd="0" destOrd="0" presId="urn:microsoft.com/office/officeart/2005/8/layout/lProcess3"/>
    <dgm:cxn modelId="{6FB57F12-7F68-4043-BB9D-1B44C606E013}" srcId="{5B0EF675-066A-4745-BEBE-D1C75B4BFA8B}" destId="{0AAA4BE5-597A-46E1-8C33-226641BED8A2}" srcOrd="2" destOrd="0" parTransId="{28AD8CA6-519B-4BA1-B8E2-E69D260F4808}" sibTransId="{6FD71878-C60D-4701-B18D-EAE933AC0FFC}"/>
    <dgm:cxn modelId="{4281AC4A-56C2-442B-B526-1521A9537295}" type="presOf" srcId="{5B0EF675-066A-4745-BEBE-D1C75B4BFA8B}" destId="{7F7B880B-BF76-4E87-88C7-D0BEEB12A5F1}" srcOrd="0" destOrd="0" presId="urn:microsoft.com/office/officeart/2005/8/layout/lProcess3"/>
    <dgm:cxn modelId="{538C6E31-5E53-444B-BAA7-53C66490FF8D}" srcId="{5B0EF675-066A-4745-BEBE-D1C75B4BFA8B}" destId="{B2A67743-6E64-4295-94F3-E766C70AF5B5}" srcOrd="1" destOrd="0" parTransId="{D5D6B06B-2DFD-4D5D-97AF-148D01D7A738}" sibTransId="{1B568B7D-120A-49F2-87DF-E34B1CC04039}"/>
    <dgm:cxn modelId="{4969A1CF-1094-4751-8F04-5994F702182D}" type="presOf" srcId="{1B10EAC3-8420-491D-BFD6-B2188494620C}" destId="{4572AAC2-906E-4FEA-AA92-2360C51D9338}" srcOrd="0" destOrd="0" presId="urn:microsoft.com/office/officeart/2005/8/layout/lProcess3"/>
    <dgm:cxn modelId="{7D506AE8-C69D-4489-A627-998180C3EC1F}" srcId="{5B0EF675-066A-4745-BEBE-D1C75B4BFA8B}" destId="{C67EF329-6B3E-477C-926D-528E90746631}" srcOrd="3" destOrd="0" parTransId="{723E089D-1071-44BE-90F1-70769DBDC6E4}" sibTransId="{4DB25E03-E908-42E2-A71F-1BA17DD8D761}"/>
    <dgm:cxn modelId="{A8090D19-35D3-464F-94CD-731271E7E980}" type="presParOf" srcId="{7F7B880B-BF76-4E87-88C7-D0BEEB12A5F1}" destId="{C9C18DAB-6882-48D5-9034-E4EE9E2E78B9}" srcOrd="0" destOrd="0" presId="urn:microsoft.com/office/officeart/2005/8/layout/lProcess3"/>
    <dgm:cxn modelId="{0A3D294A-F192-485C-90A2-28CA15330AD3}" type="presParOf" srcId="{C9C18DAB-6882-48D5-9034-E4EE9E2E78B9}" destId="{4572AAC2-906E-4FEA-AA92-2360C51D9338}" srcOrd="0" destOrd="0" presId="urn:microsoft.com/office/officeart/2005/8/layout/lProcess3"/>
    <dgm:cxn modelId="{ACAC6412-6240-4202-B2A5-6E316B050A4C}" type="presParOf" srcId="{7F7B880B-BF76-4E87-88C7-D0BEEB12A5F1}" destId="{00901776-B295-4BB8-978C-E82FC0B6AD39}" srcOrd="1" destOrd="0" presId="urn:microsoft.com/office/officeart/2005/8/layout/lProcess3"/>
    <dgm:cxn modelId="{D0845686-96AF-43C0-B6A5-360EBCA78555}" type="presParOf" srcId="{7F7B880B-BF76-4E87-88C7-D0BEEB12A5F1}" destId="{4ECA5255-F144-4A8D-A907-5307A76255D9}" srcOrd="2" destOrd="0" presId="urn:microsoft.com/office/officeart/2005/8/layout/lProcess3"/>
    <dgm:cxn modelId="{E3B859DF-99A4-445A-8C53-5EFBD1247358}" type="presParOf" srcId="{4ECA5255-F144-4A8D-A907-5307A76255D9}" destId="{DE3340DC-9842-4FDA-90C5-813A9E8FD73D}" srcOrd="0" destOrd="0" presId="urn:microsoft.com/office/officeart/2005/8/layout/lProcess3"/>
    <dgm:cxn modelId="{A3F4CA74-E0F8-40BE-913F-85D976417EA8}" type="presParOf" srcId="{7F7B880B-BF76-4E87-88C7-D0BEEB12A5F1}" destId="{637231BE-A4F2-4412-B51A-EEDB3F515EC9}" srcOrd="3" destOrd="0" presId="urn:microsoft.com/office/officeart/2005/8/layout/lProcess3"/>
    <dgm:cxn modelId="{143E2646-73CF-4605-8891-18308D099350}" type="presParOf" srcId="{7F7B880B-BF76-4E87-88C7-D0BEEB12A5F1}" destId="{F72F65E8-0186-4784-AEFE-398B4108E7F6}" srcOrd="4" destOrd="0" presId="urn:microsoft.com/office/officeart/2005/8/layout/lProcess3"/>
    <dgm:cxn modelId="{540EB798-E8CD-457B-AC56-C341E728CF56}" type="presParOf" srcId="{F72F65E8-0186-4784-AEFE-398B4108E7F6}" destId="{7EBF0A10-FBBB-48EC-834E-B22CC022DB25}" srcOrd="0" destOrd="0" presId="urn:microsoft.com/office/officeart/2005/8/layout/lProcess3"/>
    <dgm:cxn modelId="{9A30A016-346A-4BEC-9815-26B0B7703C0B}" type="presParOf" srcId="{7F7B880B-BF76-4E87-88C7-D0BEEB12A5F1}" destId="{38BB7C93-BC9C-4A1B-9EF5-50215706343A}" srcOrd="5" destOrd="0" presId="urn:microsoft.com/office/officeart/2005/8/layout/lProcess3"/>
    <dgm:cxn modelId="{EDD8F199-BC17-4679-9F0B-95864869B3FC}" type="presParOf" srcId="{7F7B880B-BF76-4E87-88C7-D0BEEB12A5F1}" destId="{34B67FA8-283D-4E29-BDCE-C196140E488C}" srcOrd="6" destOrd="0" presId="urn:microsoft.com/office/officeart/2005/8/layout/lProcess3"/>
    <dgm:cxn modelId="{56FB98C0-266C-4E14-826E-6AF9D6FCD6EF}" type="presParOf" srcId="{34B67FA8-283D-4E29-BDCE-C196140E488C}" destId="{CEB6640C-C4A2-4A22-91C8-EA9FE2051703}" srcOrd="0" destOrd="0" presId="urn:microsoft.com/office/officeart/2005/8/layout/lProcess3"/>
    <dgm:cxn modelId="{CE3FF141-0C01-4038-8372-42295D9C84B3}" type="presParOf" srcId="{7F7B880B-BF76-4E87-88C7-D0BEEB12A5F1}" destId="{1E19BEC5-A67D-4A86-BD66-F0E53A6D7B09}" srcOrd="7" destOrd="0" presId="urn:microsoft.com/office/officeart/2005/8/layout/lProcess3"/>
    <dgm:cxn modelId="{8DCE2B9A-60B2-4603-BC4B-DC85B9563D51}" type="presParOf" srcId="{7F7B880B-BF76-4E87-88C7-D0BEEB12A5F1}" destId="{373E6CBE-F801-4A90-B6E3-5985C12317AF}" srcOrd="8" destOrd="0" presId="urn:microsoft.com/office/officeart/2005/8/layout/lProcess3"/>
    <dgm:cxn modelId="{C4E41EA0-FF15-427B-954E-01DDBA920E4D}" type="presParOf" srcId="{373E6CBE-F801-4A90-B6E3-5985C12317AF}" destId="{EA1468BC-2DDA-441E-BE3E-341E8E0083D9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FAEE7E-DA31-45B5-86B1-AA92D8C19B73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93AEB49A-EF1B-4CF0-B09B-0A20AED1B114}">
      <dgm:prSet phldrT="[Text]"/>
      <dgm:spPr/>
      <dgm:t>
        <a:bodyPr/>
        <a:lstStyle/>
        <a:p>
          <a:r>
            <a:rPr lang="en-US" dirty="0" smtClean="0"/>
            <a:t>Entry</a:t>
          </a:r>
          <a:endParaRPr lang="en-US" dirty="0"/>
        </a:p>
      </dgm:t>
    </dgm:pt>
    <dgm:pt modelId="{F90E137A-6384-4FD6-B0EB-2F71F78891E4}" type="parTrans" cxnId="{C80A5E4C-EE2C-4E09-8835-B29803711C8D}">
      <dgm:prSet/>
      <dgm:spPr/>
      <dgm:t>
        <a:bodyPr/>
        <a:lstStyle/>
        <a:p>
          <a:endParaRPr lang="en-US"/>
        </a:p>
      </dgm:t>
    </dgm:pt>
    <dgm:pt modelId="{5E7ACE2E-7D23-4D6F-A3F2-0E6BBC8233AA}" type="sibTrans" cxnId="{C80A5E4C-EE2C-4E09-8835-B29803711C8D}">
      <dgm:prSet/>
      <dgm:spPr/>
      <dgm:t>
        <a:bodyPr/>
        <a:lstStyle/>
        <a:p>
          <a:endParaRPr lang="en-US"/>
        </a:p>
      </dgm:t>
    </dgm:pt>
    <dgm:pt modelId="{358F9FC1-6755-4D74-9172-0EF698BA76A1}">
      <dgm:prSet phldrT="[Text]"/>
      <dgm:spPr/>
      <dgm:t>
        <a:bodyPr/>
        <a:lstStyle/>
        <a:p>
          <a:r>
            <a:rPr lang="bg-BG" dirty="0" smtClean="0"/>
            <a:t>Растеж/не</a:t>
          </a:r>
          <a:endParaRPr lang="en-US" dirty="0"/>
        </a:p>
      </dgm:t>
    </dgm:pt>
    <dgm:pt modelId="{F326D3EC-3F86-4090-A6C3-9AB72DC3B7A2}" type="parTrans" cxnId="{77562235-2CA4-467C-BDFB-ECABBA52D2E5}">
      <dgm:prSet/>
      <dgm:spPr/>
      <dgm:t>
        <a:bodyPr/>
        <a:lstStyle/>
        <a:p>
          <a:endParaRPr lang="en-US"/>
        </a:p>
      </dgm:t>
    </dgm:pt>
    <dgm:pt modelId="{FAB441F8-F38C-4F7B-A829-2F45DBE2C761}" type="sibTrans" cxnId="{77562235-2CA4-467C-BDFB-ECABBA52D2E5}">
      <dgm:prSet/>
      <dgm:spPr/>
      <dgm:t>
        <a:bodyPr/>
        <a:lstStyle/>
        <a:p>
          <a:endParaRPr lang="en-US"/>
        </a:p>
      </dgm:t>
    </dgm:pt>
    <dgm:pt modelId="{BC9E3BCB-DDC8-48DF-9572-95FE0A05223F}">
      <dgm:prSet phldrT="[Text]"/>
      <dgm:spPr/>
      <dgm:t>
        <a:bodyPr/>
        <a:lstStyle/>
        <a:p>
          <a:r>
            <a:rPr lang="en-US" dirty="0" smtClean="0"/>
            <a:t>EXIT</a:t>
          </a:r>
          <a:endParaRPr lang="en-US" dirty="0"/>
        </a:p>
      </dgm:t>
    </dgm:pt>
    <dgm:pt modelId="{8FE5658D-0350-498C-9681-D4FCEE377A32}" type="parTrans" cxnId="{1BE2209C-175A-4BFE-A1AD-221E14E0D878}">
      <dgm:prSet/>
      <dgm:spPr/>
      <dgm:t>
        <a:bodyPr/>
        <a:lstStyle/>
        <a:p>
          <a:endParaRPr lang="en-US"/>
        </a:p>
      </dgm:t>
    </dgm:pt>
    <dgm:pt modelId="{728F90B9-A63A-4E16-B909-52F163FBC218}" type="sibTrans" cxnId="{1BE2209C-175A-4BFE-A1AD-221E14E0D878}">
      <dgm:prSet/>
      <dgm:spPr/>
      <dgm:t>
        <a:bodyPr/>
        <a:lstStyle/>
        <a:p>
          <a:endParaRPr lang="en-US"/>
        </a:p>
      </dgm:t>
    </dgm:pt>
    <dgm:pt modelId="{FB4ED97A-015E-4573-A04A-4D33918E2C9A}" type="pres">
      <dgm:prSet presAssocID="{F3FAEE7E-DA31-45B5-86B1-AA92D8C19B73}" presName="Name0" presStyleCnt="0">
        <dgm:presLayoutVars>
          <dgm:dir/>
          <dgm:resizeHandles val="exact"/>
        </dgm:presLayoutVars>
      </dgm:prSet>
      <dgm:spPr/>
    </dgm:pt>
    <dgm:pt modelId="{66C0B219-B6B6-4038-AAEB-AE861016C907}" type="pres">
      <dgm:prSet presAssocID="{93AEB49A-EF1B-4CF0-B09B-0A20AED1B11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EF85B2-E11F-4714-AA76-1FFC24977BC9}" type="pres">
      <dgm:prSet presAssocID="{5E7ACE2E-7D23-4D6F-A3F2-0E6BBC8233A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E606D400-C16A-480F-A500-BFA6143E139D}" type="pres">
      <dgm:prSet presAssocID="{5E7ACE2E-7D23-4D6F-A3F2-0E6BBC8233A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7F4B868B-B545-4A33-AFC3-AC8CD6F80F29}" type="pres">
      <dgm:prSet presAssocID="{358F9FC1-6755-4D74-9172-0EF698BA76A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81EAD-2628-4160-B324-3995FCB8AC21}" type="pres">
      <dgm:prSet presAssocID="{FAB441F8-F38C-4F7B-A829-2F45DBE2C761}" presName="sibTrans" presStyleLbl="sibTrans2D1" presStyleIdx="1" presStyleCnt="2"/>
      <dgm:spPr/>
      <dgm:t>
        <a:bodyPr/>
        <a:lstStyle/>
        <a:p>
          <a:endParaRPr lang="en-US"/>
        </a:p>
      </dgm:t>
    </dgm:pt>
    <dgm:pt modelId="{936C362A-B3A2-4D5C-B939-28ED38746DA1}" type="pres">
      <dgm:prSet presAssocID="{FAB441F8-F38C-4F7B-A829-2F45DBE2C761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B6E82F6-3BE2-4ED7-97AF-3EC152FBBABD}" type="pres">
      <dgm:prSet presAssocID="{BC9E3BCB-DDC8-48DF-9572-95FE0A05223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E2209C-175A-4BFE-A1AD-221E14E0D878}" srcId="{F3FAEE7E-DA31-45B5-86B1-AA92D8C19B73}" destId="{BC9E3BCB-DDC8-48DF-9572-95FE0A05223F}" srcOrd="2" destOrd="0" parTransId="{8FE5658D-0350-498C-9681-D4FCEE377A32}" sibTransId="{728F90B9-A63A-4E16-B909-52F163FBC218}"/>
    <dgm:cxn modelId="{77562235-2CA4-467C-BDFB-ECABBA52D2E5}" srcId="{F3FAEE7E-DA31-45B5-86B1-AA92D8C19B73}" destId="{358F9FC1-6755-4D74-9172-0EF698BA76A1}" srcOrd="1" destOrd="0" parTransId="{F326D3EC-3F86-4090-A6C3-9AB72DC3B7A2}" sibTransId="{FAB441F8-F38C-4F7B-A829-2F45DBE2C761}"/>
    <dgm:cxn modelId="{894E504F-44AC-4DED-9495-444AD7E3589F}" type="presOf" srcId="{F3FAEE7E-DA31-45B5-86B1-AA92D8C19B73}" destId="{FB4ED97A-015E-4573-A04A-4D33918E2C9A}" srcOrd="0" destOrd="0" presId="urn:microsoft.com/office/officeart/2005/8/layout/process1"/>
    <dgm:cxn modelId="{C80A5E4C-EE2C-4E09-8835-B29803711C8D}" srcId="{F3FAEE7E-DA31-45B5-86B1-AA92D8C19B73}" destId="{93AEB49A-EF1B-4CF0-B09B-0A20AED1B114}" srcOrd="0" destOrd="0" parTransId="{F90E137A-6384-4FD6-B0EB-2F71F78891E4}" sibTransId="{5E7ACE2E-7D23-4D6F-A3F2-0E6BBC8233AA}"/>
    <dgm:cxn modelId="{F6489AD5-B4A7-494E-A505-2E49AA089334}" type="presOf" srcId="{5E7ACE2E-7D23-4D6F-A3F2-0E6BBC8233AA}" destId="{EFEF85B2-E11F-4714-AA76-1FFC24977BC9}" srcOrd="0" destOrd="0" presId="urn:microsoft.com/office/officeart/2005/8/layout/process1"/>
    <dgm:cxn modelId="{E1A9F13C-F2FB-4CAF-A4F1-FE81D761839E}" type="presOf" srcId="{FAB441F8-F38C-4F7B-A829-2F45DBE2C761}" destId="{936C362A-B3A2-4D5C-B939-28ED38746DA1}" srcOrd="1" destOrd="0" presId="urn:microsoft.com/office/officeart/2005/8/layout/process1"/>
    <dgm:cxn modelId="{2C4BE357-5542-4150-87EC-66FF10601F90}" type="presOf" srcId="{358F9FC1-6755-4D74-9172-0EF698BA76A1}" destId="{7F4B868B-B545-4A33-AFC3-AC8CD6F80F29}" srcOrd="0" destOrd="0" presId="urn:microsoft.com/office/officeart/2005/8/layout/process1"/>
    <dgm:cxn modelId="{9BDD344B-2255-40B4-8309-2421DDD87DE2}" type="presOf" srcId="{BC9E3BCB-DDC8-48DF-9572-95FE0A05223F}" destId="{0B6E82F6-3BE2-4ED7-97AF-3EC152FBBABD}" srcOrd="0" destOrd="0" presId="urn:microsoft.com/office/officeart/2005/8/layout/process1"/>
    <dgm:cxn modelId="{6B641757-A8D7-4514-9402-825C54909879}" type="presOf" srcId="{FAB441F8-F38C-4F7B-A829-2F45DBE2C761}" destId="{74181EAD-2628-4160-B324-3995FCB8AC21}" srcOrd="0" destOrd="0" presId="urn:microsoft.com/office/officeart/2005/8/layout/process1"/>
    <dgm:cxn modelId="{26483A91-7ACC-4B4E-A9F2-A65B7DEAA38D}" type="presOf" srcId="{5E7ACE2E-7D23-4D6F-A3F2-0E6BBC8233AA}" destId="{E606D400-C16A-480F-A500-BFA6143E139D}" srcOrd="1" destOrd="0" presId="urn:microsoft.com/office/officeart/2005/8/layout/process1"/>
    <dgm:cxn modelId="{E34156DD-F740-4FFD-A895-6743DB03C1BB}" type="presOf" srcId="{93AEB49A-EF1B-4CF0-B09B-0A20AED1B114}" destId="{66C0B219-B6B6-4038-AAEB-AE861016C907}" srcOrd="0" destOrd="0" presId="urn:microsoft.com/office/officeart/2005/8/layout/process1"/>
    <dgm:cxn modelId="{3FCF5347-C804-49DB-803A-FF551D8A58EE}" type="presParOf" srcId="{FB4ED97A-015E-4573-A04A-4D33918E2C9A}" destId="{66C0B219-B6B6-4038-AAEB-AE861016C907}" srcOrd="0" destOrd="0" presId="urn:microsoft.com/office/officeart/2005/8/layout/process1"/>
    <dgm:cxn modelId="{A7413054-B046-451E-AE26-09D39A9F588F}" type="presParOf" srcId="{FB4ED97A-015E-4573-A04A-4D33918E2C9A}" destId="{EFEF85B2-E11F-4714-AA76-1FFC24977BC9}" srcOrd="1" destOrd="0" presId="urn:microsoft.com/office/officeart/2005/8/layout/process1"/>
    <dgm:cxn modelId="{43C8C432-43AB-4F47-B51E-639B30FBD5AC}" type="presParOf" srcId="{EFEF85B2-E11F-4714-AA76-1FFC24977BC9}" destId="{E606D400-C16A-480F-A500-BFA6143E139D}" srcOrd="0" destOrd="0" presId="urn:microsoft.com/office/officeart/2005/8/layout/process1"/>
    <dgm:cxn modelId="{3E3D96F6-A4E6-4EB7-B1B5-9568A9A3A279}" type="presParOf" srcId="{FB4ED97A-015E-4573-A04A-4D33918E2C9A}" destId="{7F4B868B-B545-4A33-AFC3-AC8CD6F80F29}" srcOrd="2" destOrd="0" presId="urn:microsoft.com/office/officeart/2005/8/layout/process1"/>
    <dgm:cxn modelId="{12858F9D-BA92-4EF4-83D4-BADF816F6283}" type="presParOf" srcId="{FB4ED97A-015E-4573-A04A-4D33918E2C9A}" destId="{74181EAD-2628-4160-B324-3995FCB8AC21}" srcOrd="3" destOrd="0" presId="urn:microsoft.com/office/officeart/2005/8/layout/process1"/>
    <dgm:cxn modelId="{05F182B5-E62F-4B98-A229-F0C503880FEA}" type="presParOf" srcId="{74181EAD-2628-4160-B324-3995FCB8AC21}" destId="{936C362A-B3A2-4D5C-B939-28ED38746DA1}" srcOrd="0" destOrd="0" presId="urn:microsoft.com/office/officeart/2005/8/layout/process1"/>
    <dgm:cxn modelId="{1409BC7A-D6D6-4178-A2D7-8BB6EA0CE0C5}" type="presParOf" srcId="{FB4ED97A-015E-4573-A04A-4D33918E2C9A}" destId="{0B6E82F6-3BE2-4ED7-97AF-3EC152FBBAB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F9C4C2-63EA-4983-85A1-B52A3ABEE933}" type="doc">
      <dgm:prSet loTypeId="urn:microsoft.com/office/officeart/2005/8/layout/cycle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9AF865A-247F-4D28-A418-4C8F33E83CA6}">
      <dgm:prSet phldrT="[Text]" custT="1"/>
      <dgm:spPr/>
      <dgm:t>
        <a:bodyPr/>
        <a:lstStyle/>
        <a:p>
          <a:r>
            <a:rPr lang="bg-BG" sz="2800" dirty="0" smtClean="0"/>
            <a:t>Фирма</a:t>
          </a:r>
          <a:endParaRPr lang="en-US" sz="2800" dirty="0"/>
        </a:p>
      </dgm:t>
    </dgm:pt>
    <dgm:pt modelId="{90E3C48D-08C0-4CA0-A605-BF53D142D5F5}" type="parTrans" cxnId="{3596AEB2-7CCA-40D8-A521-728F11F6FCAB}">
      <dgm:prSet/>
      <dgm:spPr/>
      <dgm:t>
        <a:bodyPr/>
        <a:lstStyle/>
        <a:p>
          <a:endParaRPr lang="en-US"/>
        </a:p>
      </dgm:t>
    </dgm:pt>
    <dgm:pt modelId="{8209368F-E84F-4183-A2D4-1F978F511319}" type="sibTrans" cxnId="{3596AEB2-7CCA-40D8-A521-728F11F6FCAB}">
      <dgm:prSet/>
      <dgm:spPr/>
      <dgm:t>
        <a:bodyPr/>
        <a:lstStyle/>
        <a:p>
          <a:endParaRPr lang="en-US"/>
        </a:p>
      </dgm:t>
    </dgm:pt>
    <dgm:pt modelId="{E189A001-DDCD-4B6B-9425-677B2A5C0648}">
      <dgm:prSet phldrT="[Text]" custT="1"/>
      <dgm:spPr/>
      <dgm:t>
        <a:bodyPr/>
        <a:lstStyle/>
        <a:p>
          <a:r>
            <a:rPr lang="bg-BG" sz="2800" dirty="0" smtClean="0"/>
            <a:t>Финансиране</a:t>
          </a:r>
          <a:endParaRPr lang="en-US" sz="2800" dirty="0"/>
        </a:p>
      </dgm:t>
    </dgm:pt>
    <dgm:pt modelId="{A97C1329-AC4B-4076-B737-F04707EAF3EC}" type="parTrans" cxnId="{0B62308E-A837-4061-9C61-63F4C7F4E31D}">
      <dgm:prSet/>
      <dgm:spPr/>
      <dgm:t>
        <a:bodyPr/>
        <a:lstStyle/>
        <a:p>
          <a:endParaRPr lang="en-US"/>
        </a:p>
      </dgm:t>
    </dgm:pt>
    <dgm:pt modelId="{57B705FD-0014-4CE2-BB58-9AA940C8311A}" type="sibTrans" cxnId="{0B62308E-A837-4061-9C61-63F4C7F4E31D}">
      <dgm:prSet/>
      <dgm:spPr/>
      <dgm:t>
        <a:bodyPr/>
        <a:lstStyle/>
        <a:p>
          <a:endParaRPr lang="en-US"/>
        </a:p>
      </dgm:t>
    </dgm:pt>
    <dgm:pt modelId="{D209CA19-F7B5-4C53-A014-3984278348E6}">
      <dgm:prSet phldrT="[Text]" custT="1"/>
      <dgm:spPr/>
      <dgm:t>
        <a:bodyPr/>
        <a:lstStyle/>
        <a:p>
          <a:r>
            <a:rPr lang="bg-BG" sz="2800" dirty="0" smtClean="0"/>
            <a:t>Екип</a:t>
          </a:r>
          <a:endParaRPr lang="en-US" sz="2800" dirty="0"/>
        </a:p>
      </dgm:t>
    </dgm:pt>
    <dgm:pt modelId="{18F16720-A5AE-43B1-BC22-A6B6B03D419E}" type="parTrans" cxnId="{DA78368F-3060-41F8-A055-04A3F1A1E98F}">
      <dgm:prSet/>
      <dgm:spPr/>
      <dgm:t>
        <a:bodyPr/>
        <a:lstStyle/>
        <a:p>
          <a:endParaRPr lang="en-US"/>
        </a:p>
      </dgm:t>
    </dgm:pt>
    <dgm:pt modelId="{B703AF25-161A-4B9E-B02B-BB8A77DFBE04}" type="sibTrans" cxnId="{DA78368F-3060-41F8-A055-04A3F1A1E98F}">
      <dgm:prSet/>
      <dgm:spPr/>
      <dgm:t>
        <a:bodyPr/>
        <a:lstStyle/>
        <a:p>
          <a:endParaRPr lang="en-US"/>
        </a:p>
      </dgm:t>
    </dgm:pt>
    <dgm:pt modelId="{A0E5DC41-35DB-46CB-A793-D1365BCAAD1A}">
      <dgm:prSet phldrT="[Text]" custT="1"/>
      <dgm:spPr/>
      <dgm:t>
        <a:bodyPr/>
        <a:lstStyle/>
        <a:p>
          <a:r>
            <a:rPr lang="bg-BG" sz="2800" dirty="0" smtClean="0"/>
            <a:t>Идея</a:t>
          </a:r>
          <a:endParaRPr lang="en-US" sz="2800" dirty="0"/>
        </a:p>
      </dgm:t>
    </dgm:pt>
    <dgm:pt modelId="{3C37C7C5-9574-4413-8531-7F84A66CC70C}" type="parTrans" cxnId="{9C8291CF-1BB1-4CDD-BB1F-78E92FD98D21}">
      <dgm:prSet/>
      <dgm:spPr/>
      <dgm:t>
        <a:bodyPr/>
        <a:lstStyle/>
        <a:p>
          <a:endParaRPr lang="en-US"/>
        </a:p>
      </dgm:t>
    </dgm:pt>
    <dgm:pt modelId="{D1BEF209-DA68-4BC6-8B84-844B8F4FA2AA}" type="sibTrans" cxnId="{9C8291CF-1BB1-4CDD-BB1F-78E92FD98D21}">
      <dgm:prSet/>
      <dgm:spPr/>
      <dgm:t>
        <a:bodyPr/>
        <a:lstStyle/>
        <a:p>
          <a:endParaRPr lang="en-US"/>
        </a:p>
      </dgm:t>
    </dgm:pt>
    <dgm:pt modelId="{C806C126-2314-4641-9469-14D280993D45}">
      <dgm:prSet phldrT="[Text]" custT="1"/>
      <dgm:spPr/>
      <dgm:t>
        <a:bodyPr/>
        <a:lstStyle/>
        <a:p>
          <a:r>
            <a:rPr lang="bg-BG" sz="2800" dirty="0" smtClean="0"/>
            <a:t>Стратегия</a:t>
          </a:r>
          <a:endParaRPr lang="en-US" sz="2800" dirty="0"/>
        </a:p>
      </dgm:t>
    </dgm:pt>
    <dgm:pt modelId="{75373E83-C55B-4A5D-9EB0-208CF5A28E73}" type="parTrans" cxnId="{C1B5A556-8059-4FD5-8C5A-E8E08DB26B1D}">
      <dgm:prSet/>
      <dgm:spPr/>
      <dgm:t>
        <a:bodyPr/>
        <a:lstStyle/>
        <a:p>
          <a:endParaRPr lang="en-US"/>
        </a:p>
      </dgm:t>
    </dgm:pt>
    <dgm:pt modelId="{8901C651-F572-4A0F-938C-2CC362721CBC}" type="sibTrans" cxnId="{C1B5A556-8059-4FD5-8C5A-E8E08DB26B1D}">
      <dgm:prSet/>
      <dgm:spPr/>
      <dgm:t>
        <a:bodyPr/>
        <a:lstStyle/>
        <a:p>
          <a:endParaRPr lang="en-US"/>
        </a:p>
      </dgm:t>
    </dgm:pt>
    <dgm:pt modelId="{DC6C6E5D-E729-4888-AA0D-0369A170940C}">
      <dgm:prSet phldrT="[Text]" custT="1"/>
      <dgm:spPr/>
      <dgm:t>
        <a:bodyPr/>
        <a:lstStyle/>
        <a:p>
          <a:r>
            <a:rPr lang="bg-BG" sz="2800" dirty="0" smtClean="0"/>
            <a:t>Пазар</a:t>
          </a:r>
          <a:endParaRPr lang="en-US" sz="2800" dirty="0"/>
        </a:p>
      </dgm:t>
    </dgm:pt>
    <dgm:pt modelId="{CE7E7FA3-9967-419C-A656-CF0D838EF668}" type="parTrans" cxnId="{B0EDA727-468F-46F7-95F1-59499AC4E432}">
      <dgm:prSet/>
      <dgm:spPr/>
      <dgm:t>
        <a:bodyPr/>
        <a:lstStyle/>
        <a:p>
          <a:endParaRPr lang="en-US"/>
        </a:p>
      </dgm:t>
    </dgm:pt>
    <dgm:pt modelId="{4451AEF0-56C7-4588-AC22-3FB15C01C866}" type="sibTrans" cxnId="{B0EDA727-468F-46F7-95F1-59499AC4E432}">
      <dgm:prSet/>
      <dgm:spPr/>
      <dgm:t>
        <a:bodyPr/>
        <a:lstStyle/>
        <a:p>
          <a:endParaRPr lang="en-US"/>
        </a:p>
      </dgm:t>
    </dgm:pt>
    <dgm:pt modelId="{B5325D47-3423-4E0A-8588-7DCD34620459}" type="pres">
      <dgm:prSet presAssocID="{1CF9C4C2-63EA-4983-85A1-B52A3ABEE93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37FE46-5C75-4637-9685-206AA2CB6B9F}" type="pres">
      <dgm:prSet presAssocID="{09AF865A-247F-4D28-A418-4C8F33E83CA6}" presName="node" presStyleLbl="node1" presStyleIdx="0" presStyleCnt="6" custScaleX="130898" custRadScaleRad="101476" custRadScaleInc="110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1ED11-53DB-4394-9FDF-2B6A72EDC2CD}" type="pres">
      <dgm:prSet presAssocID="{09AF865A-247F-4D28-A418-4C8F33E83CA6}" presName="spNode" presStyleCnt="0"/>
      <dgm:spPr/>
    </dgm:pt>
    <dgm:pt modelId="{19B83156-97A1-4E29-8932-2D13CAF1A745}" type="pres">
      <dgm:prSet presAssocID="{8209368F-E84F-4183-A2D4-1F978F511319}" presName="sibTrans" presStyleLbl="sibTrans1D1" presStyleIdx="0" presStyleCnt="6"/>
      <dgm:spPr/>
      <dgm:t>
        <a:bodyPr/>
        <a:lstStyle/>
        <a:p>
          <a:endParaRPr lang="en-US"/>
        </a:p>
      </dgm:t>
    </dgm:pt>
    <dgm:pt modelId="{46804CCE-55A1-4D1B-B6D8-E64C20A98FD2}" type="pres">
      <dgm:prSet presAssocID="{E189A001-DDCD-4B6B-9425-677B2A5C0648}" presName="node" presStyleLbl="node1" presStyleIdx="1" presStyleCnt="6" custScaleX="1593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BA1E9-24E1-475C-A04F-9BE3D7EB429A}" type="pres">
      <dgm:prSet presAssocID="{E189A001-DDCD-4B6B-9425-677B2A5C0648}" presName="spNode" presStyleCnt="0"/>
      <dgm:spPr/>
    </dgm:pt>
    <dgm:pt modelId="{415D6E67-DC03-4656-9071-3BC23FB90FB6}" type="pres">
      <dgm:prSet presAssocID="{57B705FD-0014-4CE2-BB58-9AA940C8311A}" presName="sibTrans" presStyleLbl="sibTrans1D1" presStyleIdx="1" presStyleCnt="6"/>
      <dgm:spPr/>
      <dgm:t>
        <a:bodyPr/>
        <a:lstStyle/>
        <a:p>
          <a:endParaRPr lang="en-US"/>
        </a:p>
      </dgm:t>
    </dgm:pt>
    <dgm:pt modelId="{8D73A2CB-390E-4B93-A78B-2C515BB55123}" type="pres">
      <dgm:prSet presAssocID="{DC6C6E5D-E729-4888-AA0D-0369A170940C}" presName="node" presStyleLbl="node1" presStyleIdx="2" presStyleCnt="6" custScaleX="126753" custRadScaleRad="102147" custRadScaleInc="65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371610-FE78-4ADE-A277-9B7B591BD0FC}" type="pres">
      <dgm:prSet presAssocID="{DC6C6E5D-E729-4888-AA0D-0369A170940C}" presName="spNode" presStyleCnt="0"/>
      <dgm:spPr/>
    </dgm:pt>
    <dgm:pt modelId="{CC0553E9-ED84-4049-B3B4-390A93100DE2}" type="pres">
      <dgm:prSet presAssocID="{4451AEF0-56C7-4588-AC22-3FB15C01C866}" presName="sibTrans" presStyleLbl="sibTrans1D1" presStyleIdx="2" presStyleCnt="6"/>
      <dgm:spPr/>
      <dgm:t>
        <a:bodyPr/>
        <a:lstStyle/>
        <a:p>
          <a:endParaRPr lang="en-US"/>
        </a:p>
      </dgm:t>
    </dgm:pt>
    <dgm:pt modelId="{CDA94104-324A-4FF4-81BA-6EFDE49AC250}" type="pres">
      <dgm:prSet presAssocID="{D209CA19-F7B5-4C53-A014-3984278348E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102C46-0D85-405F-BAD0-DCD05F7F486B}" type="pres">
      <dgm:prSet presAssocID="{D209CA19-F7B5-4C53-A014-3984278348E6}" presName="spNode" presStyleCnt="0"/>
      <dgm:spPr/>
    </dgm:pt>
    <dgm:pt modelId="{F4C51D6B-45B4-41AF-85E8-FDC285388BE1}" type="pres">
      <dgm:prSet presAssocID="{B703AF25-161A-4B9E-B02B-BB8A77DFBE04}" presName="sibTrans" presStyleLbl="sibTrans1D1" presStyleIdx="3" presStyleCnt="6"/>
      <dgm:spPr/>
      <dgm:t>
        <a:bodyPr/>
        <a:lstStyle/>
        <a:p>
          <a:endParaRPr lang="en-US"/>
        </a:p>
      </dgm:t>
    </dgm:pt>
    <dgm:pt modelId="{96E30362-72CC-460F-8264-00719B57992E}" type="pres">
      <dgm:prSet presAssocID="{A0E5DC41-35DB-46CB-A793-D1365BCAAD1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02A63C-CD32-4B96-B575-60099749F8C5}" type="pres">
      <dgm:prSet presAssocID="{A0E5DC41-35DB-46CB-A793-D1365BCAAD1A}" presName="spNode" presStyleCnt="0"/>
      <dgm:spPr/>
    </dgm:pt>
    <dgm:pt modelId="{40C1099F-648B-4D9B-A9CC-BA0D0ECEB4DB}" type="pres">
      <dgm:prSet presAssocID="{D1BEF209-DA68-4BC6-8B84-844B8F4FA2AA}" presName="sibTrans" presStyleLbl="sibTrans1D1" presStyleIdx="4" presStyleCnt="6"/>
      <dgm:spPr/>
      <dgm:t>
        <a:bodyPr/>
        <a:lstStyle/>
        <a:p>
          <a:endParaRPr lang="en-US"/>
        </a:p>
      </dgm:t>
    </dgm:pt>
    <dgm:pt modelId="{38F7EE3A-B1A5-4F78-8DC7-93A3BC9B5D5F}" type="pres">
      <dgm:prSet presAssocID="{C806C126-2314-4641-9469-14D280993D45}" presName="node" presStyleLbl="node1" presStyleIdx="5" presStyleCnt="6" custScaleX="1280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40E4BC-8123-4FD9-BF90-15B319AB18BF}" type="pres">
      <dgm:prSet presAssocID="{C806C126-2314-4641-9469-14D280993D45}" presName="spNode" presStyleCnt="0"/>
      <dgm:spPr/>
    </dgm:pt>
    <dgm:pt modelId="{5F501FD8-988D-4303-B9AC-728F117A37FF}" type="pres">
      <dgm:prSet presAssocID="{8901C651-F572-4A0F-938C-2CC362721CBC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FFB26308-52EB-4213-80DC-0852BA97DC61}" type="presOf" srcId="{DC6C6E5D-E729-4888-AA0D-0369A170940C}" destId="{8D73A2CB-390E-4B93-A78B-2C515BB55123}" srcOrd="0" destOrd="0" presId="urn:microsoft.com/office/officeart/2005/8/layout/cycle5"/>
    <dgm:cxn modelId="{B86EF464-2F0F-4CD7-9B84-B8D0137AFA1E}" type="presOf" srcId="{1CF9C4C2-63EA-4983-85A1-B52A3ABEE933}" destId="{B5325D47-3423-4E0A-8588-7DCD34620459}" srcOrd="0" destOrd="0" presId="urn:microsoft.com/office/officeart/2005/8/layout/cycle5"/>
    <dgm:cxn modelId="{C1B5A556-8059-4FD5-8C5A-E8E08DB26B1D}" srcId="{1CF9C4C2-63EA-4983-85A1-B52A3ABEE933}" destId="{C806C126-2314-4641-9469-14D280993D45}" srcOrd="5" destOrd="0" parTransId="{75373E83-C55B-4A5D-9EB0-208CF5A28E73}" sibTransId="{8901C651-F572-4A0F-938C-2CC362721CBC}"/>
    <dgm:cxn modelId="{44796A1E-1F0E-4125-9D0E-F3F6DC31CA78}" type="presOf" srcId="{8901C651-F572-4A0F-938C-2CC362721CBC}" destId="{5F501FD8-988D-4303-B9AC-728F117A37FF}" srcOrd="0" destOrd="0" presId="urn:microsoft.com/office/officeart/2005/8/layout/cycle5"/>
    <dgm:cxn modelId="{D07F74F7-CC48-46A4-BB87-FBEED242D207}" type="presOf" srcId="{4451AEF0-56C7-4588-AC22-3FB15C01C866}" destId="{CC0553E9-ED84-4049-B3B4-390A93100DE2}" srcOrd="0" destOrd="0" presId="urn:microsoft.com/office/officeart/2005/8/layout/cycle5"/>
    <dgm:cxn modelId="{3596AEB2-7CCA-40D8-A521-728F11F6FCAB}" srcId="{1CF9C4C2-63EA-4983-85A1-B52A3ABEE933}" destId="{09AF865A-247F-4D28-A418-4C8F33E83CA6}" srcOrd="0" destOrd="0" parTransId="{90E3C48D-08C0-4CA0-A605-BF53D142D5F5}" sibTransId="{8209368F-E84F-4183-A2D4-1F978F511319}"/>
    <dgm:cxn modelId="{9C8291CF-1BB1-4CDD-BB1F-78E92FD98D21}" srcId="{1CF9C4C2-63EA-4983-85A1-B52A3ABEE933}" destId="{A0E5DC41-35DB-46CB-A793-D1365BCAAD1A}" srcOrd="4" destOrd="0" parTransId="{3C37C7C5-9574-4413-8531-7F84A66CC70C}" sibTransId="{D1BEF209-DA68-4BC6-8B84-844B8F4FA2AA}"/>
    <dgm:cxn modelId="{FE11A3A6-7FEF-47A0-A7C4-288BDA6AB991}" type="presOf" srcId="{A0E5DC41-35DB-46CB-A793-D1365BCAAD1A}" destId="{96E30362-72CC-460F-8264-00719B57992E}" srcOrd="0" destOrd="0" presId="urn:microsoft.com/office/officeart/2005/8/layout/cycle5"/>
    <dgm:cxn modelId="{DA78368F-3060-41F8-A055-04A3F1A1E98F}" srcId="{1CF9C4C2-63EA-4983-85A1-B52A3ABEE933}" destId="{D209CA19-F7B5-4C53-A014-3984278348E6}" srcOrd="3" destOrd="0" parTransId="{18F16720-A5AE-43B1-BC22-A6B6B03D419E}" sibTransId="{B703AF25-161A-4B9E-B02B-BB8A77DFBE04}"/>
    <dgm:cxn modelId="{B0EDA727-468F-46F7-95F1-59499AC4E432}" srcId="{1CF9C4C2-63EA-4983-85A1-B52A3ABEE933}" destId="{DC6C6E5D-E729-4888-AA0D-0369A170940C}" srcOrd="2" destOrd="0" parTransId="{CE7E7FA3-9967-419C-A656-CF0D838EF668}" sibTransId="{4451AEF0-56C7-4588-AC22-3FB15C01C866}"/>
    <dgm:cxn modelId="{4EBBFB46-A01A-4A51-ABEA-008D4EA99DE0}" type="presOf" srcId="{E189A001-DDCD-4B6B-9425-677B2A5C0648}" destId="{46804CCE-55A1-4D1B-B6D8-E64C20A98FD2}" srcOrd="0" destOrd="0" presId="urn:microsoft.com/office/officeart/2005/8/layout/cycle5"/>
    <dgm:cxn modelId="{0B62308E-A837-4061-9C61-63F4C7F4E31D}" srcId="{1CF9C4C2-63EA-4983-85A1-B52A3ABEE933}" destId="{E189A001-DDCD-4B6B-9425-677B2A5C0648}" srcOrd="1" destOrd="0" parTransId="{A97C1329-AC4B-4076-B737-F04707EAF3EC}" sibTransId="{57B705FD-0014-4CE2-BB58-9AA940C8311A}"/>
    <dgm:cxn modelId="{D635AE34-0032-486B-823A-3630622D6E3C}" type="presOf" srcId="{57B705FD-0014-4CE2-BB58-9AA940C8311A}" destId="{415D6E67-DC03-4656-9071-3BC23FB90FB6}" srcOrd="0" destOrd="0" presId="urn:microsoft.com/office/officeart/2005/8/layout/cycle5"/>
    <dgm:cxn modelId="{F46F475C-A171-480A-B4C9-6C0AF24486A0}" type="presOf" srcId="{D1BEF209-DA68-4BC6-8B84-844B8F4FA2AA}" destId="{40C1099F-648B-4D9B-A9CC-BA0D0ECEB4DB}" srcOrd="0" destOrd="0" presId="urn:microsoft.com/office/officeart/2005/8/layout/cycle5"/>
    <dgm:cxn modelId="{0BA3F8B5-CD4A-4A76-BF6B-4CBE0C006B1B}" type="presOf" srcId="{B703AF25-161A-4B9E-B02B-BB8A77DFBE04}" destId="{F4C51D6B-45B4-41AF-85E8-FDC285388BE1}" srcOrd="0" destOrd="0" presId="urn:microsoft.com/office/officeart/2005/8/layout/cycle5"/>
    <dgm:cxn modelId="{8E6EE0E3-1837-4604-BBC7-3A36DCCF5266}" type="presOf" srcId="{C806C126-2314-4641-9469-14D280993D45}" destId="{38F7EE3A-B1A5-4F78-8DC7-93A3BC9B5D5F}" srcOrd="0" destOrd="0" presId="urn:microsoft.com/office/officeart/2005/8/layout/cycle5"/>
    <dgm:cxn modelId="{75DBDC8C-E395-4AAA-A273-C9A4404572F1}" type="presOf" srcId="{09AF865A-247F-4D28-A418-4C8F33E83CA6}" destId="{C437FE46-5C75-4637-9685-206AA2CB6B9F}" srcOrd="0" destOrd="0" presId="urn:microsoft.com/office/officeart/2005/8/layout/cycle5"/>
    <dgm:cxn modelId="{EF67924A-F01A-4EC8-B833-FDDF6CD215A6}" type="presOf" srcId="{D209CA19-F7B5-4C53-A014-3984278348E6}" destId="{CDA94104-324A-4FF4-81BA-6EFDE49AC250}" srcOrd="0" destOrd="0" presId="urn:microsoft.com/office/officeart/2005/8/layout/cycle5"/>
    <dgm:cxn modelId="{C4BA3F3A-2931-4470-80CA-13728565EEA4}" type="presOf" srcId="{8209368F-E84F-4183-A2D4-1F978F511319}" destId="{19B83156-97A1-4E29-8932-2D13CAF1A745}" srcOrd="0" destOrd="0" presId="urn:microsoft.com/office/officeart/2005/8/layout/cycle5"/>
    <dgm:cxn modelId="{E9410BCE-BD8F-4833-88D6-A0D0878073AC}" type="presParOf" srcId="{B5325D47-3423-4E0A-8588-7DCD34620459}" destId="{C437FE46-5C75-4637-9685-206AA2CB6B9F}" srcOrd="0" destOrd="0" presId="urn:microsoft.com/office/officeart/2005/8/layout/cycle5"/>
    <dgm:cxn modelId="{D25AF312-9C60-4A08-9365-83DD73567605}" type="presParOf" srcId="{B5325D47-3423-4E0A-8588-7DCD34620459}" destId="{E071ED11-53DB-4394-9FDF-2B6A72EDC2CD}" srcOrd="1" destOrd="0" presId="urn:microsoft.com/office/officeart/2005/8/layout/cycle5"/>
    <dgm:cxn modelId="{0594BB99-C7B4-4FA3-8992-49E7D847F8BF}" type="presParOf" srcId="{B5325D47-3423-4E0A-8588-7DCD34620459}" destId="{19B83156-97A1-4E29-8932-2D13CAF1A745}" srcOrd="2" destOrd="0" presId="urn:microsoft.com/office/officeart/2005/8/layout/cycle5"/>
    <dgm:cxn modelId="{1952099F-F7A9-4F54-A9E3-C2EF89A21F99}" type="presParOf" srcId="{B5325D47-3423-4E0A-8588-7DCD34620459}" destId="{46804CCE-55A1-4D1B-B6D8-E64C20A98FD2}" srcOrd="3" destOrd="0" presId="urn:microsoft.com/office/officeart/2005/8/layout/cycle5"/>
    <dgm:cxn modelId="{54096337-A6CE-4B77-AFB0-8EE9867F406B}" type="presParOf" srcId="{B5325D47-3423-4E0A-8588-7DCD34620459}" destId="{E44BA1E9-24E1-475C-A04F-9BE3D7EB429A}" srcOrd="4" destOrd="0" presId="urn:microsoft.com/office/officeart/2005/8/layout/cycle5"/>
    <dgm:cxn modelId="{C667D9AE-8BD5-4C83-9FC2-61A754267775}" type="presParOf" srcId="{B5325D47-3423-4E0A-8588-7DCD34620459}" destId="{415D6E67-DC03-4656-9071-3BC23FB90FB6}" srcOrd="5" destOrd="0" presId="urn:microsoft.com/office/officeart/2005/8/layout/cycle5"/>
    <dgm:cxn modelId="{941D3C71-97FB-4187-9B26-EE1B51B7925F}" type="presParOf" srcId="{B5325D47-3423-4E0A-8588-7DCD34620459}" destId="{8D73A2CB-390E-4B93-A78B-2C515BB55123}" srcOrd="6" destOrd="0" presId="urn:microsoft.com/office/officeart/2005/8/layout/cycle5"/>
    <dgm:cxn modelId="{9BD29679-0774-4338-91DC-D58E6E7FC0D0}" type="presParOf" srcId="{B5325D47-3423-4E0A-8588-7DCD34620459}" destId="{F9371610-FE78-4ADE-A277-9B7B591BD0FC}" srcOrd="7" destOrd="0" presId="urn:microsoft.com/office/officeart/2005/8/layout/cycle5"/>
    <dgm:cxn modelId="{A3B74002-09B3-4137-8647-43A90416A595}" type="presParOf" srcId="{B5325D47-3423-4E0A-8588-7DCD34620459}" destId="{CC0553E9-ED84-4049-B3B4-390A93100DE2}" srcOrd="8" destOrd="0" presId="urn:microsoft.com/office/officeart/2005/8/layout/cycle5"/>
    <dgm:cxn modelId="{8BF2B7DC-87E8-48FD-8A68-C23F6B9FE6DC}" type="presParOf" srcId="{B5325D47-3423-4E0A-8588-7DCD34620459}" destId="{CDA94104-324A-4FF4-81BA-6EFDE49AC250}" srcOrd="9" destOrd="0" presId="urn:microsoft.com/office/officeart/2005/8/layout/cycle5"/>
    <dgm:cxn modelId="{5972AE81-7FEC-404A-BC73-6F21DE3C8D21}" type="presParOf" srcId="{B5325D47-3423-4E0A-8588-7DCD34620459}" destId="{DF102C46-0D85-405F-BAD0-DCD05F7F486B}" srcOrd="10" destOrd="0" presId="urn:microsoft.com/office/officeart/2005/8/layout/cycle5"/>
    <dgm:cxn modelId="{D2846B2C-18A0-40C2-A508-A3F654309AAB}" type="presParOf" srcId="{B5325D47-3423-4E0A-8588-7DCD34620459}" destId="{F4C51D6B-45B4-41AF-85E8-FDC285388BE1}" srcOrd="11" destOrd="0" presId="urn:microsoft.com/office/officeart/2005/8/layout/cycle5"/>
    <dgm:cxn modelId="{2F7D5488-CCF1-46C7-A061-31BCB3CE6280}" type="presParOf" srcId="{B5325D47-3423-4E0A-8588-7DCD34620459}" destId="{96E30362-72CC-460F-8264-00719B57992E}" srcOrd="12" destOrd="0" presId="urn:microsoft.com/office/officeart/2005/8/layout/cycle5"/>
    <dgm:cxn modelId="{8867D413-4F1A-40D9-9D32-35E26040D3E5}" type="presParOf" srcId="{B5325D47-3423-4E0A-8588-7DCD34620459}" destId="{5702A63C-CD32-4B96-B575-60099749F8C5}" srcOrd="13" destOrd="0" presId="urn:microsoft.com/office/officeart/2005/8/layout/cycle5"/>
    <dgm:cxn modelId="{330830C2-61C3-4839-8D08-83636A2F11E8}" type="presParOf" srcId="{B5325D47-3423-4E0A-8588-7DCD34620459}" destId="{40C1099F-648B-4D9B-A9CC-BA0D0ECEB4DB}" srcOrd="14" destOrd="0" presId="urn:microsoft.com/office/officeart/2005/8/layout/cycle5"/>
    <dgm:cxn modelId="{049331C7-FE7B-4AEE-8151-B454BC73D500}" type="presParOf" srcId="{B5325D47-3423-4E0A-8588-7DCD34620459}" destId="{38F7EE3A-B1A5-4F78-8DC7-93A3BC9B5D5F}" srcOrd="15" destOrd="0" presId="urn:microsoft.com/office/officeart/2005/8/layout/cycle5"/>
    <dgm:cxn modelId="{6E336451-298D-4827-8A15-9F3607447893}" type="presParOf" srcId="{B5325D47-3423-4E0A-8588-7DCD34620459}" destId="{F440E4BC-8123-4FD9-BF90-15B319AB18BF}" srcOrd="16" destOrd="0" presId="urn:microsoft.com/office/officeart/2005/8/layout/cycle5"/>
    <dgm:cxn modelId="{589E03E0-5C21-4355-9E14-A91BA8DFD73A}" type="presParOf" srcId="{B5325D47-3423-4E0A-8588-7DCD34620459}" destId="{5F501FD8-988D-4303-B9AC-728F117A37FF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72AAC2-906E-4FEA-AA92-2360C51D9338}">
      <dsp:nvSpPr>
        <dsp:cNvPr id="0" name=""/>
        <dsp:cNvSpPr/>
      </dsp:nvSpPr>
      <dsp:spPr>
        <a:xfrm>
          <a:off x="286242" y="372"/>
          <a:ext cx="1332515" cy="3013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dirty="0" smtClean="0"/>
            <a:t>Отговорност</a:t>
          </a:r>
          <a:endParaRPr lang="en-US" sz="1200" kern="1200" dirty="0"/>
        </a:p>
      </dsp:txBody>
      <dsp:txXfrm>
        <a:off x="286242" y="372"/>
        <a:ext cx="1332515" cy="301376"/>
      </dsp:txXfrm>
    </dsp:sp>
    <dsp:sp modelId="{DE3340DC-9842-4FDA-90C5-813A9E8FD73D}">
      <dsp:nvSpPr>
        <dsp:cNvPr id="0" name=""/>
        <dsp:cNvSpPr/>
      </dsp:nvSpPr>
      <dsp:spPr>
        <a:xfrm>
          <a:off x="286242" y="343941"/>
          <a:ext cx="1332515" cy="3013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dirty="0" smtClean="0"/>
            <a:t>Риск</a:t>
          </a:r>
          <a:endParaRPr lang="en-US" sz="1200" kern="1200" dirty="0"/>
        </a:p>
      </dsp:txBody>
      <dsp:txXfrm>
        <a:off x="286242" y="343941"/>
        <a:ext cx="1332515" cy="301376"/>
      </dsp:txXfrm>
    </dsp:sp>
    <dsp:sp modelId="{7EBF0A10-FBBB-48EC-834E-B22CC022DB25}">
      <dsp:nvSpPr>
        <dsp:cNvPr id="0" name=""/>
        <dsp:cNvSpPr/>
      </dsp:nvSpPr>
      <dsp:spPr>
        <a:xfrm>
          <a:off x="286242" y="687511"/>
          <a:ext cx="1332515" cy="3013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dirty="0" smtClean="0"/>
            <a:t>Предприемане</a:t>
          </a:r>
          <a:endParaRPr lang="en-US" sz="1200" kern="1200" dirty="0"/>
        </a:p>
      </dsp:txBody>
      <dsp:txXfrm>
        <a:off x="286242" y="687511"/>
        <a:ext cx="1332515" cy="301376"/>
      </dsp:txXfrm>
    </dsp:sp>
    <dsp:sp modelId="{CEB6640C-C4A2-4A22-91C8-EA9FE2051703}">
      <dsp:nvSpPr>
        <dsp:cNvPr id="0" name=""/>
        <dsp:cNvSpPr/>
      </dsp:nvSpPr>
      <dsp:spPr>
        <a:xfrm>
          <a:off x="286242" y="1031081"/>
          <a:ext cx="1332515" cy="3013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dirty="0" smtClean="0"/>
            <a:t>Управление</a:t>
          </a:r>
          <a:endParaRPr lang="en-US" sz="1200" kern="1200" dirty="0"/>
        </a:p>
      </dsp:txBody>
      <dsp:txXfrm>
        <a:off x="286242" y="1031081"/>
        <a:ext cx="1332515" cy="301376"/>
      </dsp:txXfrm>
    </dsp:sp>
    <dsp:sp modelId="{EA1468BC-2DDA-441E-BE3E-341E8E0083D9}">
      <dsp:nvSpPr>
        <dsp:cNvPr id="0" name=""/>
        <dsp:cNvSpPr/>
      </dsp:nvSpPr>
      <dsp:spPr>
        <a:xfrm>
          <a:off x="286242" y="1374650"/>
          <a:ext cx="1332515" cy="3013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dirty="0" smtClean="0"/>
            <a:t>Иновиране</a:t>
          </a:r>
          <a:endParaRPr lang="en-US" sz="1200" kern="1200" dirty="0"/>
        </a:p>
      </dsp:txBody>
      <dsp:txXfrm>
        <a:off x="286242" y="1374650"/>
        <a:ext cx="1332515" cy="30137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C0B219-B6B6-4038-AAEB-AE861016C907}">
      <dsp:nvSpPr>
        <dsp:cNvPr id="0" name=""/>
        <dsp:cNvSpPr/>
      </dsp:nvSpPr>
      <dsp:spPr>
        <a:xfrm>
          <a:off x="5357" y="243482"/>
          <a:ext cx="1601390" cy="9608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Entry</a:t>
          </a:r>
          <a:endParaRPr lang="en-US" sz="2400" kern="1200" dirty="0"/>
        </a:p>
      </dsp:txBody>
      <dsp:txXfrm>
        <a:off x="5357" y="243482"/>
        <a:ext cx="1601390" cy="960834"/>
      </dsp:txXfrm>
    </dsp:sp>
    <dsp:sp modelId="{EFEF85B2-E11F-4714-AA76-1FFC24977BC9}">
      <dsp:nvSpPr>
        <dsp:cNvPr id="0" name=""/>
        <dsp:cNvSpPr/>
      </dsp:nvSpPr>
      <dsp:spPr>
        <a:xfrm>
          <a:off x="1766887" y="5253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766887" y="525327"/>
        <a:ext cx="339494" cy="397144"/>
      </dsp:txXfrm>
    </dsp:sp>
    <dsp:sp modelId="{7F4B868B-B545-4A33-AFC3-AC8CD6F80F29}">
      <dsp:nvSpPr>
        <dsp:cNvPr id="0" name=""/>
        <dsp:cNvSpPr/>
      </dsp:nvSpPr>
      <dsp:spPr>
        <a:xfrm>
          <a:off x="2247304" y="243482"/>
          <a:ext cx="1601390" cy="960834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/>
            <a:t>Растеж/не</a:t>
          </a:r>
          <a:endParaRPr lang="en-US" sz="2400" kern="1200" dirty="0"/>
        </a:p>
      </dsp:txBody>
      <dsp:txXfrm>
        <a:off x="2247304" y="243482"/>
        <a:ext cx="1601390" cy="960834"/>
      </dsp:txXfrm>
    </dsp:sp>
    <dsp:sp modelId="{74181EAD-2628-4160-B324-3995FCB8AC21}">
      <dsp:nvSpPr>
        <dsp:cNvPr id="0" name=""/>
        <dsp:cNvSpPr/>
      </dsp:nvSpPr>
      <dsp:spPr>
        <a:xfrm>
          <a:off x="4008834" y="5253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008834" y="525327"/>
        <a:ext cx="339494" cy="397144"/>
      </dsp:txXfrm>
    </dsp:sp>
    <dsp:sp modelId="{0B6E82F6-3BE2-4ED7-97AF-3EC152FBBABD}">
      <dsp:nvSpPr>
        <dsp:cNvPr id="0" name=""/>
        <dsp:cNvSpPr/>
      </dsp:nvSpPr>
      <dsp:spPr>
        <a:xfrm>
          <a:off x="4489251" y="243482"/>
          <a:ext cx="1601390" cy="960834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EXIT</a:t>
          </a:r>
          <a:endParaRPr lang="en-US" sz="2400" kern="1200" dirty="0"/>
        </a:p>
      </dsp:txBody>
      <dsp:txXfrm>
        <a:off x="4489251" y="243482"/>
        <a:ext cx="1601390" cy="9608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37FE46-5C75-4637-9685-206AA2CB6B9F}">
      <dsp:nvSpPr>
        <dsp:cNvPr id="0" name=""/>
        <dsp:cNvSpPr/>
      </dsp:nvSpPr>
      <dsp:spPr>
        <a:xfrm>
          <a:off x="2544473" y="0"/>
          <a:ext cx="1424083" cy="7071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 smtClean="0"/>
            <a:t>Фирма</a:t>
          </a:r>
          <a:endParaRPr lang="en-US" sz="2800" kern="1200" dirty="0"/>
        </a:p>
      </dsp:txBody>
      <dsp:txXfrm>
        <a:off x="2544473" y="0"/>
        <a:ext cx="1424083" cy="707156"/>
      </dsp:txXfrm>
    </dsp:sp>
    <dsp:sp modelId="{19B83156-97A1-4E29-8932-2D13CAF1A745}">
      <dsp:nvSpPr>
        <dsp:cNvPr id="0" name=""/>
        <dsp:cNvSpPr/>
      </dsp:nvSpPr>
      <dsp:spPr>
        <a:xfrm>
          <a:off x="1521172" y="349117"/>
          <a:ext cx="3329542" cy="3329542"/>
        </a:xfrm>
        <a:custGeom>
          <a:avLst/>
          <a:gdLst/>
          <a:ahLst/>
          <a:cxnLst/>
          <a:rect l="0" t="0" r="0" b="0"/>
          <a:pathLst>
            <a:path>
              <a:moveTo>
                <a:pt x="2531830" y="243619"/>
              </a:moveTo>
              <a:arcTo wR="1664771" hR="1664771" stAng="18083267" swAng="606034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804CCE-55A1-4D1B-B6D8-E64C20A98FD2}">
      <dsp:nvSpPr>
        <dsp:cNvPr id="0" name=""/>
        <dsp:cNvSpPr/>
      </dsp:nvSpPr>
      <dsp:spPr>
        <a:xfrm>
          <a:off x="3766242" y="833335"/>
          <a:ext cx="1733807" cy="707156"/>
        </a:xfrm>
        <a:prstGeom prst="roundRec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 smtClean="0"/>
            <a:t>Финансиране</a:t>
          </a:r>
          <a:endParaRPr lang="en-US" sz="2800" kern="1200" dirty="0"/>
        </a:p>
      </dsp:txBody>
      <dsp:txXfrm>
        <a:off x="3766242" y="833335"/>
        <a:ext cx="1733807" cy="707156"/>
      </dsp:txXfrm>
    </dsp:sp>
    <dsp:sp modelId="{415D6E67-DC03-4656-9071-3BC23FB90FB6}">
      <dsp:nvSpPr>
        <dsp:cNvPr id="0" name=""/>
        <dsp:cNvSpPr/>
      </dsp:nvSpPr>
      <dsp:spPr>
        <a:xfrm>
          <a:off x="1545632" y="413734"/>
          <a:ext cx="3329542" cy="3329542"/>
        </a:xfrm>
        <a:custGeom>
          <a:avLst/>
          <a:gdLst/>
          <a:ahLst/>
          <a:cxnLst/>
          <a:rect l="0" t="0" r="0" b="0"/>
          <a:pathLst>
            <a:path>
              <a:moveTo>
                <a:pt x="3293714" y="1321248"/>
              </a:moveTo>
              <a:arcTo wR="1664771" hR="1664771" stAng="20885494" swAng="1283700"/>
            </a:path>
          </a:pathLst>
        </a:custGeom>
        <a:noFill/>
        <a:ln w="9525" cap="flat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73A2CB-390E-4B93-A78B-2C515BB55123}">
      <dsp:nvSpPr>
        <dsp:cNvPr id="0" name=""/>
        <dsp:cNvSpPr/>
      </dsp:nvSpPr>
      <dsp:spPr>
        <a:xfrm>
          <a:off x="3954758" y="2549465"/>
          <a:ext cx="1378988" cy="707156"/>
        </a:xfrm>
        <a:prstGeom prst="roundRec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 smtClean="0"/>
            <a:t>Пазар</a:t>
          </a:r>
          <a:endParaRPr lang="en-US" sz="2800" kern="1200" dirty="0"/>
        </a:p>
      </dsp:txBody>
      <dsp:txXfrm>
        <a:off x="3954758" y="2549465"/>
        <a:ext cx="1378988" cy="707156"/>
      </dsp:txXfrm>
    </dsp:sp>
    <dsp:sp modelId="{CC0553E9-ED84-4049-B3B4-390A93100DE2}">
      <dsp:nvSpPr>
        <dsp:cNvPr id="0" name=""/>
        <dsp:cNvSpPr/>
      </dsp:nvSpPr>
      <dsp:spPr>
        <a:xfrm>
          <a:off x="1609134" y="328388"/>
          <a:ext cx="3329542" cy="3329542"/>
        </a:xfrm>
        <a:custGeom>
          <a:avLst/>
          <a:gdLst/>
          <a:ahLst/>
          <a:cxnLst/>
          <a:rect l="0" t="0" r="0" b="0"/>
          <a:pathLst>
            <a:path>
              <a:moveTo>
                <a:pt x="2637633" y="3015698"/>
              </a:moveTo>
              <a:arcTo wR="1664771" hR="1664771" stAng="3254441" swAng="887785"/>
            </a:path>
          </a:pathLst>
        </a:custGeom>
        <a:noFill/>
        <a:ln w="9525" cap="flat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94104-324A-4FF4-81BA-6EFDE49AC250}">
      <dsp:nvSpPr>
        <dsp:cNvPr id="0" name=""/>
        <dsp:cNvSpPr/>
      </dsp:nvSpPr>
      <dsp:spPr>
        <a:xfrm>
          <a:off x="2647445" y="3330492"/>
          <a:ext cx="1087933" cy="707156"/>
        </a:xfrm>
        <a:prstGeom prst="roundRec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 smtClean="0"/>
            <a:t>Екип</a:t>
          </a:r>
          <a:endParaRPr lang="en-US" sz="2800" kern="1200" dirty="0"/>
        </a:p>
      </dsp:txBody>
      <dsp:txXfrm>
        <a:off x="2647445" y="3330492"/>
        <a:ext cx="1087933" cy="707156"/>
      </dsp:txXfrm>
    </dsp:sp>
    <dsp:sp modelId="{F4C51D6B-45B4-41AF-85E8-FDC285388BE1}">
      <dsp:nvSpPr>
        <dsp:cNvPr id="0" name=""/>
        <dsp:cNvSpPr/>
      </dsp:nvSpPr>
      <dsp:spPr>
        <a:xfrm>
          <a:off x="1526640" y="354528"/>
          <a:ext cx="3329542" cy="3329542"/>
        </a:xfrm>
        <a:custGeom>
          <a:avLst/>
          <a:gdLst/>
          <a:ahLst/>
          <a:cxnLst/>
          <a:rect l="0" t="0" r="0" b="0"/>
          <a:pathLst>
            <a:path>
              <a:moveTo>
                <a:pt x="984212" y="3184081"/>
              </a:moveTo>
              <a:arcTo wR="1664771" hR="1664771" stAng="6847769" swAng="922990"/>
            </a:path>
          </a:pathLst>
        </a:custGeom>
        <a:noFill/>
        <a:ln w="9525" cap="flat" cmpd="sng" algn="ctr">
          <a:solidFill>
            <a:schemeClr val="accent3">
              <a:hueOff val="6750158"/>
              <a:satOff val="-10128"/>
              <a:lumOff val="-164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E30362-72CC-460F-8264-00719B57992E}">
      <dsp:nvSpPr>
        <dsp:cNvPr id="0" name=""/>
        <dsp:cNvSpPr/>
      </dsp:nvSpPr>
      <dsp:spPr>
        <a:xfrm>
          <a:off x="1205710" y="2498107"/>
          <a:ext cx="1087933" cy="707156"/>
        </a:xfrm>
        <a:prstGeom prst="roundRec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 smtClean="0"/>
            <a:t>Идея</a:t>
          </a:r>
          <a:endParaRPr lang="en-US" sz="2800" kern="1200" dirty="0"/>
        </a:p>
      </dsp:txBody>
      <dsp:txXfrm>
        <a:off x="1205710" y="2498107"/>
        <a:ext cx="1087933" cy="707156"/>
      </dsp:txXfrm>
    </dsp:sp>
    <dsp:sp modelId="{40C1099F-648B-4D9B-A9CC-BA0D0ECEB4DB}">
      <dsp:nvSpPr>
        <dsp:cNvPr id="0" name=""/>
        <dsp:cNvSpPr/>
      </dsp:nvSpPr>
      <dsp:spPr>
        <a:xfrm>
          <a:off x="1526640" y="354528"/>
          <a:ext cx="3329542" cy="3329542"/>
        </a:xfrm>
        <a:custGeom>
          <a:avLst/>
          <a:gdLst/>
          <a:ahLst/>
          <a:cxnLst/>
          <a:rect l="0" t="0" r="0" b="0"/>
          <a:pathLst>
            <a:path>
              <a:moveTo>
                <a:pt x="25918" y="1957387"/>
              </a:moveTo>
              <a:arcTo wR="1664771" hR="1664771" stAng="10192594" swAng="1214813"/>
            </a:path>
          </a:pathLst>
        </a:custGeom>
        <a:noFill/>
        <a:ln w="9525" cap="flat" cmpd="sng" algn="ctr">
          <a:solidFill>
            <a:schemeClr val="accent3">
              <a:hueOff val="9000211"/>
              <a:satOff val="-13504"/>
              <a:lumOff val="-219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7EE3A-B1A5-4F78-8DC7-93A3BC9B5D5F}">
      <dsp:nvSpPr>
        <dsp:cNvPr id="0" name=""/>
        <dsp:cNvSpPr/>
      </dsp:nvSpPr>
      <dsp:spPr>
        <a:xfrm>
          <a:off x="1053150" y="833335"/>
          <a:ext cx="1393055" cy="707156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 smtClean="0"/>
            <a:t>Стратегия</a:t>
          </a:r>
          <a:endParaRPr lang="en-US" sz="2800" kern="1200" dirty="0"/>
        </a:p>
      </dsp:txBody>
      <dsp:txXfrm>
        <a:off x="1053150" y="833335"/>
        <a:ext cx="1393055" cy="707156"/>
      </dsp:txXfrm>
    </dsp:sp>
    <dsp:sp modelId="{5F501FD8-988D-4303-B9AC-728F117A37FF}">
      <dsp:nvSpPr>
        <dsp:cNvPr id="0" name=""/>
        <dsp:cNvSpPr/>
      </dsp:nvSpPr>
      <dsp:spPr>
        <a:xfrm>
          <a:off x="1530906" y="350311"/>
          <a:ext cx="3329542" cy="3329542"/>
        </a:xfrm>
        <a:custGeom>
          <a:avLst/>
          <a:gdLst/>
          <a:ahLst/>
          <a:cxnLst/>
          <a:rect l="0" t="0" r="0" b="0"/>
          <a:pathLst>
            <a:path>
              <a:moveTo>
                <a:pt x="584628" y="397982"/>
              </a:moveTo>
              <a:arcTo wR="1664771" hR="1664771" stAng="13772821" swAng="786118"/>
            </a:path>
          </a:pathLst>
        </a:custGeom>
        <a:noFill/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D2746-9A70-4A60-ACD0-3B45C08C2DDF}" type="datetimeFigureOut">
              <a:rPr lang="en-US" smtClean="0"/>
              <a:pPr/>
              <a:t>15.10.2015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A519A-6A71-4E87-9529-E38950B96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bg-BG" baseline="0" dirty="0" smtClean="0"/>
          </a:p>
          <a:p>
            <a:endParaRPr lang="bg-BG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A519A-6A71-4E87-9529-E38950B9629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bg-BG" baseline="0" dirty="0" smtClean="0"/>
          </a:p>
          <a:p>
            <a:pPr>
              <a:buFontTx/>
              <a:buNone/>
            </a:pPr>
            <a:endParaRPr lang="bg-BG" dirty="0" smtClean="0"/>
          </a:p>
          <a:p>
            <a:pPr>
              <a:buFontTx/>
              <a:buChar char="-"/>
            </a:pPr>
            <a:endParaRPr lang="bg-BG" dirty="0" smtClean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A519A-6A71-4E87-9529-E38950B9629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A519A-6A71-4E87-9529-E38950B9629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A519A-6A71-4E87-9529-E38950B9629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A519A-6A71-4E87-9529-E38950B9629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A519A-6A71-4E87-9529-E38950B9629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A519A-6A71-4E87-9529-E38950B9629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A519A-6A71-4E87-9529-E38950B9629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A519A-6A71-4E87-9529-E38950B9629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bg-BG" baseline="0" dirty="0" smtClean="0"/>
          </a:p>
          <a:p>
            <a:pPr>
              <a:buFontTx/>
              <a:buNone/>
            </a:pPr>
            <a:endParaRPr lang="bg-BG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A519A-6A71-4E87-9529-E38950B9629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A519A-6A71-4E87-9529-E38950B9629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A519A-6A71-4E87-9529-E38950B9629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A519A-6A71-4E87-9529-E38950B9629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A519A-6A71-4E87-9529-E38950B9629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A519A-6A71-4E87-9529-E38950B9629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A519A-6A71-4E87-9529-E38950B9629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A519A-6A71-4E87-9529-E38950B9629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Version 1.gif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6699"/>
              </a:clrFrom>
              <a:clrTo>
                <a:srgbClr val="006699">
                  <a:alpha val="0"/>
                </a:srgbClr>
              </a:clrTo>
            </a:clrChange>
            <a:lum/>
          </a:blip>
          <a:stretch>
            <a:fillRect/>
          </a:stretch>
        </p:blipFill>
        <p:spPr>
          <a:xfrm>
            <a:off x="5410200" y="6096000"/>
            <a:ext cx="3375660" cy="49477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0"/>
            <a:ext cx="0" cy="685800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04800" y="0"/>
            <a:ext cx="0" cy="6858000"/>
          </a:xfrm>
          <a:prstGeom prst="line">
            <a:avLst/>
          </a:prstGeom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81000" y="0"/>
            <a:ext cx="0" cy="6858000"/>
          </a:xfrm>
          <a:prstGeom prst="line">
            <a:avLst/>
          </a:prstGeom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0" y="152400"/>
            <a:ext cx="9144000" cy="0"/>
          </a:xfrm>
          <a:prstGeom prst="line">
            <a:avLst/>
          </a:prstGeom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0" y="228600"/>
            <a:ext cx="9144000" cy="0"/>
          </a:xfrm>
          <a:prstGeom prst="line">
            <a:avLst/>
          </a:prstGeom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0" y="6705600"/>
            <a:ext cx="9144000" cy="0"/>
          </a:xfrm>
          <a:prstGeom prst="line">
            <a:avLst/>
          </a:prstGeom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0" y="6629400"/>
            <a:ext cx="9144000" cy="0"/>
          </a:xfrm>
          <a:prstGeom prst="line">
            <a:avLst/>
          </a:prstGeom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991600" y="0"/>
            <a:ext cx="0" cy="6858000"/>
          </a:xfrm>
          <a:prstGeom prst="line">
            <a:avLst/>
          </a:prstGeom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>
            <a:off x="8915400" y="0"/>
            <a:ext cx="0" cy="6858000"/>
          </a:xfrm>
          <a:prstGeom prst="line">
            <a:avLst/>
          </a:prstGeom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 userDrawn="1"/>
        </p:nvSpPr>
        <p:spPr>
          <a:xfrm>
            <a:off x="1295400" y="685800"/>
            <a:ext cx="4572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 userDrawn="1"/>
        </p:nvSpPr>
        <p:spPr>
          <a:xfrm>
            <a:off x="533400" y="914400"/>
            <a:ext cx="6096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 userDrawn="1"/>
        </p:nvSpPr>
        <p:spPr>
          <a:xfrm>
            <a:off x="990600" y="304800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 userDrawn="1"/>
        </p:nvSpPr>
        <p:spPr>
          <a:xfrm>
            <a:off x="762000" y="1752600"/>
            <a:ext cx="304800" cy="304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 userDrawn="1"/>
        </p:nvSpPr>
        <p:spPr>
          <a:xfrm>
            <a:off x="2057400" y="533400"/>
            <a:ext cx="381000" cy="381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 userDrawn="1"/>
        </p:nvSpPr>
        <p:spPr>
          <a:xfrm>
            <a:off x="533400" y="2438400"/>
            <a:ext cx="304800" cy="3048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 userDrawn="1"/>
        </p:nvSpPr>
        <p:spPr>
          <a:xfrm>
            <a:off x="533400" y="457200"/>
            <a:ext cx="152400" cy="152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 userDrawn="1"/>
        </p:nvSpPr>
        <p:spPr>
          <a:xfrm>
            <a:off x="2743200" y="304800"/>
            <a:ext cx="304800" cy="3048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 userDrawn="1"/>
        </p:nvSpPr>
        <p:spPr>
          <a:xfrm>
            <a:off x="1295400" y="1371600"/>
            <a:ext cx="381000" cy="381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F1BD-D6DF-48A7-834C-4527BA3D4BE6}" type="datetimeFigureOut">
              <a:rPr lang="en-US" smtClean="0"/>
              <a:pPr/>
              <a:t>15.10.2015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E113-5915-4EB7-8C8C-6AA77B3E8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F1BD-D6DF-48A7-834C-4527BA3D4BE6}" type="datetimeFigureOut">
              <a:rPr lang="en-US" smtClean="0"/>
              <a:pPr/>
              <a:t>15.10.2015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E113-5915-4EB7-8C8C-6AA77B3E8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F1BD-D6DF-48A7-834C-4527BA3D4BE6}" type="datetimeFigureOut">
              <a:rPr lang="en-US" smtClean="0"/>
              <a:pPr/>
              <a:t>15.10.2015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E113-5915-4EB7-8C8C-6AA77B3E8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F1BD-D6DF-48A7-834C-4527BA3D4BE6}" type="datetimeFigureOut">
              <a:rPr lang="en-US" smtClean="0"/>
              <a:pPr/>
              <a:t>15.10.2015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E113-5915-4EB7-8C8C-6AA77B3E8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F1BD-D6DF-48A7-834C-4527BA3D4BE6}" type="datetimeFigureOut">
              <a:rPr lang="en-US" smtClean="0"/>
              <a:pPr/>
              <a:t>15.10.2015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E113-5915-4EB7-8C8C-6AA77B3E8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F1BD-D6DF-48A7-834C-4527BA3D4BE6}" type="datetimeFigureOut">
              <a:rPr lang="en-US" smtClean="0"/>
              <a:pPr/>
              <a:t>15.10.2015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E113-5915-4EB7-8C8C-6AA77B3E8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F1BD-D6DF-48A7-834C-4527BA3D4BE6}" type="datetimeFigureOut">
              <a:rPr lang="en-US" smtClean="0"/>
              <a:pPr/>
              <a:t>15.10.2015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E113-5915-4EB7-8C8C-6AA77B3E8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F1BD-D6DF-48A7-834C-4527BA3D4BE6}" type="datetimeFigureOut">
              <a:rPr lang="en-US" smtClean="0"/>
              <a:pPr/>
              <a:t>15.10.2015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E113-5915-4EB7-8C8C-6AA77B3E8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F1BD-D6DF-48A7-834C-4527BA3D4BE6}" type="datetimeFigureOut">
              <a:rPr lang="en-US" smtClean="0"/>
              <a:pPr/>
              <a:t>15.10.2015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E113-5915-4EB7-8C8C-6AA77B3E8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F1BD-D6DF-48A7-834C-4527BA3D4BE6}" type="datetimeFigureOut">
              <a:rPr lang="en-US" smtClean="0"/>
              <a:pPr/>
              <a:t>15.10.2015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E113-5915-4EB7-8C8C-6AA77B3E8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6F1BD-D6DF-48A7-834C-4527BA3D4BE6}" type="datetimeFigureOut">
              <a:rPr lang="en-US" smtClean="0"/>
              <a:pPr/>
              <a:t>15.10.2015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1E113-5915-4EB7-8C8C-6AA77B3E8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echstarsmetro.com/" TargetMode="External"/><Relationship Id="rId3" Type="http://schemas.openxmlformats.org/officeDocument/2006/relationships/hyperlink" Target="http://11.me/" TargetMode="External"/><Relationship Id="rId7" Type="http://schemas.openxmlformats.org/officeDocument/2006/relationships/hyperlink" Target="http://climatelaunchpad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c.europa.eu/programmes/horizon2020/en/h2020-section/sme-instrument" TargetMode="External"/><Relationship Id="rId5" Type="http://schemas.openxmlformats.org/officeDocument/2006/relationships/hyperlink" Target="http://www.startitsmart.com/" TargetMode="External"/><Relationship Id="rId10" Type="http://schemas.openxmlformats.org/officeDocument/2006/relationships/hyperlink" Target="https://www.kickstarter.com/projects/search?utf8=%E2%9C%93&amp;term=halfbike" TargetMode="External"/><Relationship Id="rId4" Type="http://schemas.openxmlformats.org/officeDocument/2006/relationships/hyperlink" Target="http://launchub.com/" TargetMode="External"/><Relationship Id="rId9" Type="http://schemas.openxmlformats.org/officeDocument/2006/relationships/hyperlink" Target="http://www.eif.org/what_we_do/equity/deals/index_.ht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KS_6HHQ7jOA" TargetMode="External"/><Relationship Id="rId4" Type="http://schemas.openxmlformats.org/officeDocument/2006/relationships/hyperlink" Target="https://www.youtube.com/watch?v=2zfqw8nhUwA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nizer.com/new/busines-model-canva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theleanstartup.com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dimitar@bluestrategyconsulting.co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2133600"/>
          </a:xfrm>
        </p:spPr>
        <p:txBody>
          <a:bodyPr>
            <a:normAutofit/>
          </a:bodyPr>
          <a:lstStyle/>
          <a:p>
            <a:r>
              <a:rPr lang="bg-BG" dirty="0" smtClean="0"/>
              <a:t>Интелигентното предприемачество – има ли почва у нас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057400"/>
          </a:xfrm>
        </p:spPr>
        <p:txBody>
          <a:bodyPr>
            <a:normAutofit/>
          </a:bodyPr>
          <a:lstStyle/>
          <a:p>
            <a:r>
              <a:rPr lang="bg-BG" dirty="0" smtClean="0"/>
              <a:t>Няколко основни концепции, които трябва да съобразим, за да бъдем успешни предприемачи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1"/>
            <a:ext cx="7772400" cy="1295400"/>
          </a:xfrm>
        </p:spPr>
        <p:txBody>
          <a:bodyPr>
            <a:normAutofit/>
          </a:bodyPr>
          <a:lstStyle/>
          <a:p>
            <a:r>
              <a:rPr lang="bg-BG" dirty="0" smtClean="0"/>
              <a:t>Финансиране - 3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96240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bg-BG" dirty="0" smtClean="0"/>
              <a:t> По света – масово за старт-ъп-и – </a:t>
            </a:r>
            <a:r>
              <a:rPr lang="en-US" dirty="0" smtClean="0"/>
              <a:t>equity financing</a:t>
            </a:r>
            <a:endParaRPr lang="bg-BG" dirty="0" smtClean="0"/>
          </a:p>
          <a:p>
            <a:pPr algn="l">
              <a:buFont typeface="Wingdings" pitchFamily="2" charset="2"/>
              <a:buChar char="Ø"/>
            </a:pPr>
            <a:endParaRPr lang="bg-BG" dirty="0" smtClean="0"/>
          </a:p>
          <a:p>
            <a:pPr algn="l">
              <a:buFont typeface="Wingdings" pitchFamily="2" charset="2"/>
              <a:buChar char="Ø"/>
            </a:pPr>
            <a:r>
              <a:rPr lang="bg-BG" dirty="0" smtClean="0"/>
              <a:t> Видове инвеститори</a:t>
            </a:r>
          </a:p>
          <a:p>
            <a:pPr algn="l">
              <a:buFontTx/>
              <a:buChar char="-"/>
            </a:pPr>
            <a:r>
              <a:rPr lang="bg-BG" dirty="0" smtClean="0"/>
              <a:t> Бизнес ангели</a:t>
            </a:r>
          </a:p>
          <a:p>
            <a:pPr algn="l">
              <a:buFontTx/>
              <a:buChar char="-"/>
            </a:pPr>
            <a:r>
              <a:rPr lang="bg-BG" dirty="0" smtClean="0"/>
              <a:t> Венчър капиталисти (</a:t>
            </a:r>
            <a:r>
              <a:rPr lang="en-US" dirty="0" smtClean="0"/>
              <a:t>VCs)</a:t>
            </a:r>
          </a:p>
          <a:p>
            <a:pPr algn="l">
              <a:buFontTx/>
              <a:buChar char="-"/>
            </a:pPr>
            <a:r>
              <a:rPr lang="bg-BG" dirty="0" smtClean="0"/>
              <a:t> Инкубатори и акселератори</a:t>
            </a:r>
            <a:endParaRPr lang="en-US" dirty="0"/>
          </a:p>
        </p:txBody>
      </p:sp>
      <p:pic>
        <p:nvPicPr>
          <p:cNvPr id="7" name="Picture 6" descr="Angel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2438400"/>
            <a:ext cx="2858036" cy="2029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1"/>
            <a:ext cx="7772400" cy="1295400"/>
          </a:xfrm>
        </p:spPr>
        <p:txBody>
          <a:bodyPr>
            <a:normAutofit/>
          </a:bodyPr>
          <a:lstStyle/>
          <a:p>
            <a:r>
              <a:rPr lang="bg-BG" dirty="0" smtClean="0"/>
              <a:t>Финансиране – 4 – у нас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733800"/>
          </a:xfrm>
        </p:spPr>
        <p:txBody>
          <a:bodyPr>
            <a:normAutofit fontScale="92500"/>
          </a:bodyPr>
          <a:lstStyle/>
          <a:p>
            <a:pPr algn="l">
              <a:buFont typeface="Wingdings" pitchFamily="2" charset="2"/>
              <a:buChar char="Ø"/>
            </a:pPr>
            <a:r>
              <a:rPr lang="bg-BG" dirty="0" smtClean="0"/>
              <a:t> </a:t>
            </a:r>
            <a:r>
              <a:rPr lang="en-US" dirty="0" smtClean="0"/>
              <a:t>Debt financing - </a:t>
            </a:r>
            <a:r>
              <a:rPr lang="bg-BG" dirty="0" smtClean="0"/>
              <a:t>заеми от търговски банки и грантове от ЕС</a:t>
            </a:r>
            <a:r>
              <a:rPr lang="en-US" dirty="0" smtClean="0"/>
              <a:t> </a:t>
            </a:r>
            <a:r>
              <a:rPr lang="bg-BG" dirty="0" smtClean="0"/>
              <a:t>фондове</a:t>
            </a:r>
          </a:p>
          <a:p>
            <a:pPr algn="l">
              <a:buFont typeface="Wingdings" pitchFamily="2" charset="2"/>
              <a:buChar char="Ø"/>
            </a:pPr>
            <a:r>
              <a:rPr lang="bg-BG" dirty="0" smtClean="0"/>
              <a:t> </a:t>
            </a:r>
            <a:r>
              <a:rPr lang="en-US" dirty="0" smtClean="0"/>
              <a:t>Equity financing </a:t>
            </a:r>
            <a:endParaRPr lang="bg-BG" dirty="0" smtClean="0"/>
          </a:p>
          <a:p>
            <a:pPr algn="l">
              <a:buFont typeface="Arial" pitchFamily="34" charset="0"/>
              <a:buChar char="•"/>
            </a:pPr>
            <a:r>
              <a:rPr lang="bg-BG" dirty="0" smtClean="0"/>
              <a:t> </a:t>
            </a:r>
            <a:r>
              <a:rPr lang="en-US" dirty="0" smtClean="0">
                <a:hlinkClick r:id="rId3"/>
              </a:rPr>
              <a:t>11</a:t>
            </a:r>
            <a:r>
              <a:rPr lang="en-US" dirty="0" smtClean="0">
                <a:hlinkClick r:id="rId4"/>
              </a:rPr>
              <a:t>, </a:t>
            </a:r>
            <a:r>
              <a:rPr lang="en-US" dirty="0" err="1" smtClean="0">
                <a:hlinkClick r:id="rId4"/>
              </a:rPr>
              <a:t>LAUNCHub</a:t>
            </a:r>
            <a:r>
              <a:rPr lang="en-US" dirty="0" smtClean="0"/>
              <a:t>,</a:t>
            </a:r>
            <a:r>
              <a:rPr lang="bg-BG" dirty="0" smtClean="0"/>
              <a:t> </a:t>
            </a:r>
            <a:r>
              <a:rPr lang="en-US" dirty="0" err="1" smtClean="0">
                <a:hlinkClick r:id="rId5"/>
              </a:rPr>
              <a:t>StartItSmart</a:t>
            </a:r>
            <a:r>
              <a:rPr lang="en-US" dirty="0" smtClean="0"/>
              <a:t>, </a:t>
            </a:r>
            <a:r>
              <a:rPr lang="en-US" dirty="0" smtClean="0">
                <a:hlinkClick r:id="rId6"/>
              </a:rPr>
              <a:t>The SME Instrument</a:t>
            </a:r>
            <a:r>
              <a:rPr lang="en-US" dirty="0" smtClean="0"/>
              <a:t>, </a:t>
            </a:r>
            <a:r>
              <a:rPr lang="en-US" dirty="0" smtClean="0">
                <a:hlinkClick r:id="rId7"/>
              </a:rPr>
              <a:t>Climate </a:t>
            </a:r>
            <a:r>
              <a:rPr lang="en-US" dirty="0" err="1" smtClean="0">
                <a:hlinkClick r:id="rId7"/>
              </a:rPr>
              <a:t>Launchpad</a:t>
            </a:r>
            <a:r>
              <a:rPr lang="en-US" dirty="0" smtClean="0"/>
              <a:t>, </a:t>
            </a:r>
            <a:r>
              <a:rPr lang="en-US" dirty="0" smtClean="0">
                <a:hlinkClick r:id="rId8"/>
              </a:rPr>
              <a:t>Metro accelerator</a:t>
            </a:r>
            <a:r>
              <a:rPr lang="en-US" dirty="0" smtClean="0"/>
              <a:t>, </a:t>
            </a:r>
            <a:r>
              <a:rPr lang="en-US" dirty="0" smtClean="0">
                <a:hlinkClick r:id="rId9"/>
              </a:rPr>
              <a:t>EIF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Crowdfunding</a:t>
            </a:r>
            <a:r>
              <a:rPr lang="en-US" dirty="0" smtClean="0"/>
              <a:t>  </a:t>
            </a:r>
            <a:r>
              <a:rPr lang="en-US" dirty="0" err="1" smtClean="0">
                <a:hlinkClick r:id="rId10"/>
              </a:rPr>
              <a:t>Halfbikes</a:t>
            </a:r>
            <a:endParaRPr lang="bg-BG" dirty="0" smtClean="0"/>
          </a:p>
          <a:p>
            <a:pPr algn="l"/>
            <a:endParaRPr lang="bg-BG" dirty="0" smtClean="0"/>
          </a:p>
          <a:p>
            <a:pPr algn="l"/>
            <a:endParaRPr lang="bg-BG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1"/>
            <a:ext cx="7772400" cy="1295400"/>
          </a:xfrm>
        </p:spPr>
        <p:txBody>
          <a:bodyPr>
            <a:normAutofit/>
          </a:bodyPr>
          <a:lstStyle/>
          <a:p>
            <a:r>
              <a:rPr lang="bg-BG" dirty="0" smtClean="0"/>
              <a:t>Пазарът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73380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bg-BG" dirty="0" smtClean="0"/>
              <a:t> Глобален</a:t>
            </a:r>
          </a:p>
          <a:p>
            <a:pPr algn="l"/>
            <a:endParaRPr lang="bg-BG" dirty="0" smtClean="0"/>
          </a:p>
          <a:p>
            <a:pPr algn="l"/>
            <a:r>
              <a:rPr lang="en-US" dirty="0" smtClean="0"/>
              <a:t>Think Big!</a:t>
            </a:r>
            <a:endParaRPr lang="bg-BG" dirty="0" smtClean="0"/>
          </a:p>
          <a:p>
            <a:pPr algn="l"/>
            <a:endParaRPr lang="bg-BG" dirty="0" smtClean="0"/>
          </a:p>
          <a:p>
            <a:pPr algn="l"/>
            <a:r>
              <a:rPr lang="bg-BG" dirty="0" smtClean="0"/>
              <a:t>България има достъп до пазар от 500 МИЛИОНА богати и обучени консуматори</a:t>
            </a:r>
            <a:endParaRPr lang="en-US" dirty="0"/>
          </a:p>
        </p:txBody>
      </p:sp>
      <p:pic>
        <p:nvPicPr>
          <p:cNvPr id="4" name="Picture 3" descr="Think Glob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2057400"/>
            <a:ext cx="2971800" cy="21011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295400"/>
          </a:xfrm>
        </p:spPr>
        <p:txBody>
          <a:bodyPr>
            <a:normAutofit/>
          </a:bodyPr>
          <a:lstStyle/>
          <a:p>
            <a:r>
              <a:rPr lang="bg-BG" dirty="0" smtClean="0"/>
              <a:t>Екипът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7338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bg-BG" dirty="0" smtClean="0"/>
              <a:t> Хора с допълващи се способности</a:t>
            </a:r>
          </a:p>
          <a:p>
            <a:pPr algn="l">
              <a:buFont typeface="Wingdings" pitchFamily="2" charset="2"/>
              <a:buChar char="Ø"/>
            </a:pPr>
            <a:r>
              <a:rPr lang="bg-BG" dirty="0" smtClean="0"/>
              <a:t> Отдадени на идеята</a:t>
            </a:r>
          </a:p>
          <a:p>
            <a:pPr algn="l">
              <a:buFont typeface="Wingdings" pitchFamily="2" charset="2"/>
              <a:buChar char="Ø"/>
            </a:pPr>
            <a:r>
              <a:rPr lang="bg-BG" dirty="0" smtClean="0"/>
              <a:t> Формално уредени взаимоотношения</a:t>
            </a:r>
          </a:p>
          <a:p>
            <a:pPr algn="l">
              <a:buFont typeface="Wingdings" pitchFamily="2" charset="2"/>
              <a:buChar char="Ø"/>
            </a:pPr>
            <a:r>
              <a:rPr lang="bg-BG" dirty="0" smtClean="0"/>
              <a:t> ОПИТ</a:t>
            </a:r>
          </a:p>
          <a:p>
            <a:pPr algn="l"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4" name="Picture 3" descr="teamwork-854999_12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1752600"/>
            <a:ext cx="3048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95400"/>
          </a:xfrm>
        </p:spPr>
        <p:txBody>
          <a:bodyPr>
            <a:normAutofit/>
          </a:bodyPr>
          <a:lstStyle/>
          <a:p>
            <a:r>
              <a:rPr lang="bg-BG" dirty="0" smtClean="0"/>
              <a:t>Идеята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4343400"/>
          </a:xfrm>
        </p:spPr>
        <p:txBody>
          <a:bodyPr>
            <a:normAutofit lnSpcReduction="10000"/>
          </a:bodyPr>
          <a:lstStyle/>
          <a:p>
            <a:pPr algn="l"/>
            <a:r>
              <a:rPr lang="bg-BG" dirty="0" smtClean="0"/>
              <a:t>“Правете различни неща, или правете нещата различно”</a:t>
            </a:r>
          </a:p>
          <a:p>
            <a:pPr algn="l"/>
            <a:endParaRPr lang="bg-BG" dirty="0" smtClean="0"/>
          </a:p>
          <a:p>
            <a:pPr algn="l"/>
            <a:endParaRPr lang="bg-BG" dirty="0" smtClean="0"/>
          </a:p>
          <a:p>
            <a:pPr algn="l"/>
            <a:endParaRPr lang="bg-BG" dirty="0" smtClean="0"/>
          </a:p>
          <a:p>
            <a:pPr algn="l"/>
            <a:endParaRPr lang="bg-BG" dirty="0" smtClean="0"/>
          </a:p>
          <a:p>
            <a:pPr algn="l">
              <a:buFont typeface="Wingdings" pitchFamily="2" charset="2"/>
              <a:buChar char="Ø"/>
            </a:pPr>
            <a:r>
              <a:rPr lang="bg-BG" dirty="0" smtClean="0"/>
              <a:t> Идея за продукт, който </a:t>
            </a:r>
            <a:r>
              <a:rPr lang="bg-BG" i="1" dirty="0" smtClean="0"/>
              <a:t>решава</a:t>
            </a:r>
            <a:r>
              <a:rPr lang="bg-BG" dirty="0" smtClean="0"/>
              <a:t> проблем на потребителя</a:t>
            </a:r>
          </a:p>
          <a:p>
            <a:pPr algn="l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32004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g-BG" sz="3200" dirty="0" smtClean="0"/>
              <a:t>  </a:t>
            </a:r>
            <a:r>
              <a:rPr lang="bg-BG" sz="3200" dirty="0" smtClean="0">
                <a:solidFill>
                  <a:schemeClr val="tx1">
                    <a:tint val="75000"/>
                  </a:schemeClr>
                </a:solidFill>
              </a:rPr>
              <a:t>Иновативна</a:t>
            </a:r>
            <a:endParaRPr lang="en-US" sz="3200" dirty="0" smtClean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38100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g-BG" sz="3200" dirty="0" smtClean="0"/>
              <a:t>  </a:t>
            </a:r>
            <a:r>
              <a:rPr lang="bg-BG" sz="3200" dirty="0" smtClean="0">
                <a:solidFill>
                  <a:schemeClr val="tx1">
                    <a:tint val="75000"/>
                  </a:schemeClr>
                </a:solidFill>
              </a:rPr>
              <a:t>Различна</a:t>
            </a:r>
            <a:endParaRPr lang="en-US" sz="3200" dirty="0" smtClean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7" name="Picture 6" descr="Idea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2819400"/>
            <a:ext cx="2819400" cy="199049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5867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  <a:hlinkClick r:id="rId4"/>
              </a:rPr>
              <a:t>Apple</a:t>
            </a:r>
            <a:endParaRPr lang="en-US" sz="3200" dirty="0" smtClean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5867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  <a:hlinkClick r:id="rId5"/>
              </a:rPr>
              <a:t>Virgin</a:t>
            </a:r>
            <a:endParaRPr lang="en-US" sz="3200" dirty="0" smtClean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295400"/>
          </a:xfrm>
        </p:spPr>
        <p:txBody>
          <a:bodyPr>
            <a:normAutofit/>
          </a:bodyPr>
          <a:lstStyle/>
          <a:p>
            <a:r>
              <a:rPr lang="bg-BG" dirty="0" smtClean="0"/>
              <a:t>Стратегията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44196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bg-BG" dirty="0" smtClean="0"/>
              <a:t>Какво е бизнес стратегия?</a:t>
            </a:r>
          </a:p>
          <a:p>
            <a:pPr algn="l"/>
            <a:endParaRPr lang="bg-BG" dirty="0" smtClean="0"/>
          </a:p>
          <a:p>
            <a:pPr algn="l">
              <a:buFont typeface="Wingdings" pitchFamily="2" charset="2"/>
              <a:buChar char="Ø"/>
            </a:pPr>
            <a:r>
              <a:rPr lang="bg-BG" dirty="0" smtClean="0"/>
              <a:t> Траектория</a:t>
            </a:r>
          </a:p>
          <a:p>
            <a:pPr algn="l"/>
            <a:r>
              <a:rPr lang="bg-BG" dirty="0" smtClean="0"/>
              <a:t> на индустрията</a:t>
            </a:r>
          </a:p>
          <a:p>
            <a:pPr algn="l">
              <a:buFont typeface="Wingdings" pitchFamily="2" charset="2"/>
              <a:buChar char="Ø"/>
            </a:pPr>
            <a:endParaRPr lang="bg-BG" dirty="0" smtClean="0"/>
          </a:p>
          <a:p>
            <a:pPr algn="l">
              <a:buFont typeface="Wingdings" pitchFamily="2" charset="2"/>
              <a:buChar char="Ø"/>
            </a:pPr>
            <a:r>
              <a:rPr lang="bg-BG" dirty="0" smtClean="0"/>
              <a:t> Пазарни </a:t>
            </a:r>
          </a:p>
          <a:p>
            <a:pPr algn="l"/>
            <a:r>
              <a:rPr lang="bg-BG" dirty="0" smtClean="0"/>
              <a:t>Структури</a:t>
            </a:r>
          </a:p>
          <a:p>
            <a:pPr algn="l">
              <a:buFontTx/>
              <a:buChar char="-"/>
            </a:pPr>
            <a:endParaRPr lang="bg-BG" dirty="0" smtClean="0"/>
          </a:p>
        </p:txBody>
      </p:sp>
      <p:pic>
        <p:nvPicPr>
          <p:cNvPr id="6" name="Picture 5" descr="Trajectory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55268" y="2590800"/>
            <a:ext cx="4231532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1"/>
            <a:ext cx="7772400" cy="1295400"/>
          </a:xfrm>
        </p:spPr>
        <p:txBody>
          <a:bodyPr>
            <a:normAutofit/>
          </a:bodyPr>
          <a:lstStyle/>
          <a:p>
            <a:r>
              <a:rPr lang="bg-BG" dirty="0" smtClean="0"/>
              <a:t>В заключение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7338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bg-BG" dirty="0" smtClean="0"/>
              <a:t> Полезни инструменти</a:t>
            </a:r>
          </a:p>
          <a:p>
            <a:pPr algn="l"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Canvanizer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>
                <a:hlinkClick r:id="rId3"/>
              </a:rPr>
              <a:t>https://canvanizer.com/new/busines-model-canvas</a:t>
            </a:r>
            <a:endParaRPr lang="en-US" dirty="0" smtClean="0"/>
          </a:p>
          <a:p>
            <a:pPr algn="l"/>
            <a:r>
              <a:rPr lang="en-US" dirty="0" smtClean="0"/>
              <a:t> </a:t>
            </a:r>
            <a:r>
              <a:rPr lang="bg-BG" dirty="0" smtClean="0"/>
              <a:t>-</a:t>
            </a:r>
            <a:r>
              <a:rPr lang="en-US" dirty="0" smtClean="0"/>
              <a:t> The Lean Start-up</a:t>
            </a:r>
          </a:p>
          <a:p>
            <a:pPr algn="l"/>
            <a:r>
              <a:rPr lang="en-US" dirty="0" smtClean="0">
                <a:hlinkClick r:id="rId4"/>
              </a:rPr>
              <a:t>http://theleanstartup.com/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1"/>
            <a:ext cx="7772400" cy="1295400"/>
          </a:xfrm>
        </p:spPr>
        <p:txBody>
          <a:bodyPr>
            <a:normAutofit/>
          </a:bodyPr>
          <a:lstStyle/>
          <a:p>
            <a:r>
              <a:rPr lang="bg-BG" dirty="0" smtClean="0"/>
              <a:t>Контакти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733800"/>
          </a:xfrm>
        </p:spPr>
        <p:txBody>
          <a:bodyPr>
            <a:normAutofit/>
          </a:bodyPr>
          <a:lstStyle/>
          <a:p>
            <a:pPr algn="l"/>
            <a:r>
              <a:rPr lang="bg-BG" dirty="0" smtClean="0"/>
              <a:t>Димитър Филипов</a:t>
            </a:r>
          </a:p>
          <a:p>
            <a:pPr algn="l"/>
            <a:r>
              <a:rPr lang="bg-BG" dirty="0" smtClean="0"/>
              <a:t>02/444 69 90</a:t>
            </a:r>
          </a:p>
          <a:p>
            <a:pPr algn="l"/>
            <a:r>
              <a:rPr lang="en-US" dirty="0" smtClean="0">
                <a:hlinkClick r:id="rId3"/>
              </a:rPr>
              <a:t>dimitar@bluestrategyconsulting.com</a:t>
            </a:r>
            <a:endParaRPr lang="en-US" dirty="0" smtClean="0"/>
          </a:p>
          <a:p>
            <a:pPr algn="l"/>
            <a:r>
              <a:rPr lang="en-US" dirty="0" smtClean="0"/>
              <a:t>L</a:t>
            </a:r>
            <a:r>
              <a:rPr lang="en-US" dirty="0" smtClean="0"/>
              <a:t>inkedIn: </a:t>
            </a:r>
            <a:endParaRPr lang="bg-BG" dirty="0" smtClean="0"/>
          </a:p>
          <a:p>
            <a:pPr algn="l"/>
            <a:r>
              <a:rPr lang="en-US" dirty="0" smtClean="0"/>
              <a:t>https</a:t>
            </a:r>
            <a:r>
              <a:rPr lang="en-US" dirty="0" smtClean="0"/>
              <a:t>://bg.linkedin.com/in/dimitarfilipovbusinessdvlp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1470025"/>
          </a:xfrm>
        </p:spPr>
        <p:txBody>
          <a:bodyPr/>
          <a:lstStyle/>
          <a:p>
            <a:r>
              <a:rPr lang="bg-BG" dirty="0" smtClean="0"/>
              <a:t>За мен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bg-BG" dirty="0" smtClean="0"/>
              <a:t> В личен аспект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bg-BG" dirty="0" smtClean="0"/>
              <a:t>Инженер, М</a:t>
            </a:r>
            <a:r>
              <a:rPr lang="en-US" dirty="0" smtClean="0"/>
              <a:t>BA</a:t>
            </a:r>
            <a:r>
              <a:rPr lang="bg-BG" dirty="0" smtClean="0"/>
              <a:t> </a:t>
            </a:r>
          </a:p>
          <a:p>
            <a:pPr algn="l">
              <a:buFont typeface="Wingdings" pitchFamily="2" charset="2"/>
              <a:buChar char="Ø"/>
            </a:pPr>
            <a:r>
              <a:rPr lang="bg-BG" dirty="0" smtClean="0"/>
              <a:t> Професионално</a:t>
            </a:r>
          </a:p>
          <a:p>
            <a:pPr algn="l">
              <a:buFont typeface="Arial" pitchFamily="34" charset="0"/>
              <a:buChar char="•"/>
            </a:pPr>
            <a:r>
              <a:rPr lang="bg-BG" dirty="0" smtClean="0"/>
              <a:t> Техноарх Инвест, </a:t>
            </a:r>
            <a:r>
              <a:rPr lang="en-US" dirty="0" smtClean="0"/>
              <a:t>BLUE Strategy Consulting</a:t>
            </a:r>
            <a:r>
              <a:rPr lang="bg-BG" dirty="0" smtClean="0"/>
              <a:t>, </a:t>
            </a:r>
            <a:r>
              <a:rPr lang="en-US" dirty="0" smtClean="0"/>
              <a:t>BLUE Café </a:t>
            </a:r>
            <a:endParaRPr lang="en-US" dirty="0"/>
          </a:p>
        </p:txBody>
      </p:sp>
      <p:pic>
        <p:nvPicPr>
          <p:cNvPr id="4" name="Picture 3" descr="Blue-Cafe_Logo_Tsh-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2133600"/>
            <a:ext cx="2846832" cy="783336"/>
          </a:xfrm>
          <a:prstGeom prst="rect">
            <a:avLst/>
          </a:prstGeom>
        </p:spPr>
      </p:pic>
      <p:pic>
        <p:nvPicPr>
          <p:cNvPr id="6" name="Picture 5" descr="TA Logo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3581400"/>
            <a:ext cx="1371600" cy="723052"/>
          </a:xfrm>
          <a:prstGeom prst="rect">
            <a:avLst/>
          </a:prstGeom>
        </p:spPr>
      </p:pic>
      <p:pic>
        <p:nvPicPr>
          <p:cNvPr id="9" name="Picture 8" descr="Version 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9200" y="3048000"/>
            <a:ext cx="2541270" cy="467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bg-BG" dirty="0" smtClean="0"/>
              <a:t>Внимание!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429000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Wingdings" pitchFamily="2" charset="2"/>
              <a:buChar char="Ø"/>
            </a:pPr>
            <a:r>
              <a:rPr lang="bg-BG" dirty="0" smtClean="0"/>
              <a:t>Предприемачеството е </a:t>
            </a:r>
            <a:r>
              <a:rPr lang="bg-BG" b="1" u="sng" dirty="0" smtClean="0">
                <a:solidFill>
                  <a:srgbClr val="FF0000"/>
                </a:solidFill>
              </a:rPr>
              <a:t>високо-рискова</a:t>
            </a:r>
            <a:r>
              <a:rPr lang="bg-BG" dirty="0" smtClean="0"/>
              <a:t> </a:t>
            </a:r>
            <a:r>
              <a:rPr lang="bg-BG" b="1" i="1" u="sng" dirty="0" smtClean="0"/>
              <a:t>индустрия</a:t>
            </a:r>
            <a:r>
              <a:rPr lang="bg-BG" dirty="0" smtClean="0"/>
              <a:t>, в която вие участвате. </a:t>
            </a:r>
          </a:p>
          <a:p>
            <a:pPr marL="514350" indent="-514350" algn="l"/>
            <a:r>
              <a:rPr lang="bg-BG" dirty="0" smtClean="0"/>
              <a:t>	В края на първата финансова година, повече от 75% от старт-ъпите не постигат заложените цели  </a:t>
            </a:r>
          </a:p>
        </p:txBody>
      </p:sp>
      <p:pic>
        <p:nvPicPr>
          <p:cNvPr id="4" name="Picture 3" descr="attention-30386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533400"/>
            <a:ext cx="1752600" cy="1600200"/>
          </a:xfrm>
          <a:prstGeom prst="rect">
            <a:avLst/>
          </a:prstGeom>
        </p:spPr>
      </p:pic>
      <p:pic>
        <p:nvPicPr>
          <p:cNvPr id="5" name="Picture 4" descr="attention-30386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457200"/>
            <a:ext cx="17526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85800" y="3048000"/>
            <a:ext cx="7772400" cy="304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>
            <a:normAutofit/>
          </a:bodyPr>
          <a:lstStyle/>
          <a:p>
            <a:r>
              <a:rPr lang="bg-BG" dirty="0" smtClean="0"/>
              <a:t>Основно предимство на англо-саксонската система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001000" cy="4343400"/>
          </a:xfrm>
        </p:spPr>
        <p:txBody>
          <a:bodyPr>
            <a:normAutofit/>
          </a:bodyPr>
          <a:lstStyle/>
          <a:p>
            <a:pPr marL="514350" indent="-514350" algn="l">
              <a:buFont typeface="Wingdings" pitchFamily="2" charset="2"/>
              <a:buChar char="Ø"/>
            </a:pPr>
            <a:r>
              <a:rPr lang="bg-BG" dirty="0" smtClean="0"/>
              <a:t>Разделение на функциите и отговорностите; бизнес - около продукт.</a:t>
            </a:r>
          </a:p>
        </p:txBody>
      </p:sp>
      <p:pic>
        <p:nvPicPr>
          <p:cNvPr id="4" name="Picture 3" descr="businessman-55998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3810000"/>
            <a:ext cx="914400" cy="1752600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/>
        </p:nvGraphicFramePr>
        <p:xfrm>
          <a:off x="609600" y="3886200"/>
          <a:ext cx="19050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47800" y="5715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БГ Предприемач</a:t>
            </a:r>
            <a:endParaRPr lang="en-US" dirty="0"/>
          </a:p>
        </p:txBody>
      </p:sp>
      <p:pic>
        <p:nvPicPr>
          <p:cNvPr id="7" name="Picture 6" descr="businessman-55998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3886200"/>
            <a:ext cx="914400" cy="1752600"/>
          </a:xfrm>
          <a:prstGeom prst="rect">
            <a:avLst/>
          </a:prstGeom>
        </p:spPr>
      </p:pic>
      <p:pic>
        <p:nvPicPr>
          <p:cNvPr id="8" name="Picture 7" descr="businessman-55998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3886200"/>
            <a:ext cx="914400" cy="1752600"/>
          </a:xfrm>
          <a:prstGeom prst="rect">
            <a:avLst/>
          </a:prstGeom>
        </p:spPr>
      </p:pic>
      <p:pic>
        <p:nvPicPr>
          <p:cNvPr id="9" name="Picture 8" descr="woman-559977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648200" y="3962400"/>
            <a:ext cx="914400" cy="1676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10000" y="571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</a:t>
            </a:r>
            <a:r>
              <a:rPr lang="bg-BG" dirty="0" smtClean="0"/>
              <a:t> Предприемач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5715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Ментор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34200" y="5715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Инвеститор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3200400"/>
            <a:ext cx="18288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Предприемане, иновиране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72200" y="3276600"/>
            <a:ext cx="9144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Съвети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39000" y="3276600"/>
            <a:ext cx="9906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Риск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>
            <a:normAutofit/>
          </a:bodyPr>
          <a:lstStyle/>
          <a:p>
            <a:r>
              <a:rPr lang="bg-BG" dirty="0" smtClean="0"/>
              <a:t>Как печели предприемачът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6576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bg-BG" dirty="0" smtClean="0"/>
              <a:t> Отваря бизнес, работи и печели?</a:t>
            </a:r>
          </a:p>
          <a:p>
            <a:pPr algn="l">
              <a:buFont typeface="Wingdings" pitchFamily="2" charset="2"/>
              <a:buChar char="Ø"/>
            </a:pPr>
            <a:r>
              <a:rPr lang="bg-BG" dirty="0" smtClean="0"/>
              <a:t> Рокфелер и ябълките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IPO </a:t>
            </a:r>
            <a:r>
              <a:rPr lang="bg-BG" dirty="0" smtClean="0"/>
              <a:t>и Пазарна капитализация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 Entry and Exit points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600200" y="4343400"/>
          <a:ext cx="60960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19200"/>
          </a:xfrm>
        </p:spPr>
        <p:txBody>
          <a:bodyPr/>
          <a:lstStyle/>
          <a:p>
            <a:r>
              <a:rPr lang="bg-BG" dirty="0" smtClean="0"/>
              <a:t>Концепциите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371600" y="1828800"/>
          <a:ext cx="65532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1470025"/>
          </a:xfrm>
        </p:spPr>
        <p:txBody>
          <a:bodyPr/>
          <a:lstStyle/>
          <a:p>
            <a:r>
              <a:rPr lang="bg-BG" dirty="0" smtClean="0"/>
              <a:t>Фирмата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429000"/>
          </a:xfrm>
        </p:spPr>
        <p:txBody>
          <a:bodyPr>
            <a:normAutofit/>
          </a:bodyPr>
          <a:lstStyle/>
          <a:p>
            <a:pPr marL="514350" indent="-514350" algn="l">
              <a:buFont typeface="Wingdings" pitchFamily="2" charset="2"/>
              <a:buChar char="Ø"/>
            </a:pPr>
            <a:r>
              <a:rPr lang="bg-BG" dirty="0" smtClean="0"/>
              <a:t>Откритието, дало живот на съвременната икономика</a:t>
            </a:r>
          </a:p>
          <a:p>
            <a:pPr marL="514350" indent="-514350" algn="l">
              <a:buFont typeface="Wingdings" pitchFamily="2" charset="2"/>
              <a:buChar char="Ø"/>
            </a:pPr>
            <a:r>
              <a:rPr lang="bg-BG" dirty="0" smtClean="0"/>
              <a:t>Как добрият избор на фирма може да ни подобри съня</a:t>
            </a:r>
          </a:p>
          <a:p>
            <a:pPr marL="514350" indent="-514350" algn="l">
              <a:buFont typeface="Wingdings" pitchFamily="2" charset="2"/>
              <a:buChar char="Ø"/>
            </a:pPr>
            <a:r>
              <a:rPr lang="bg-BG" dirty="0" smtClean="0"/>
              <a:t>“Най-ценното ми е най-големият ми пасив?”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1"/>
            <a:ext cx="7772400" cy="1295400"/>
          </a:xfrm>
        </p:spPr>
        <p:txBody>
          <a:bodyPr>
            <a:normAutofit/>
          </a:bodyPr>
          <a:lstStyle/>
          <a:p>
            <a:r>
              <a:rPr lang="bg-BG" dirty="0" smtClean="0"/>
              <a:t>Финансиране - 1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7338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bg-BG" dirty="0" smtClean="0"/>
              <a:t> Финанси 101</a:t>
            </a:r>
          </a:p>
          <a:p>
            <a:pPr algn="l"/>
            <a:r>
              <a:rPr lang="bg-BG" dirty="0" smtClean="0"/>
              <a:t>Основен закон на съвременната икономика – долар днес е повече от долар утре</a:t>
            </a:r>
          </a:p>
          <a:p>
            <a:pPr algn="l"/>
            <a:r>
              <a:rPr lang="bg-BG" dirty="0" smtClean="0"/>
              <a:t>Следствие – по света е пълно с пари, които се чудят къде да отидат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772400" cy="1295400"/>
          </a:xfrm>
        </p:spPr>
        <p:txBody>
          <a:bodyPr>
            <a:normAutofit/>
          </a:bodyPr>
          <a:lstStyle/>
          <a:p>
            <a:r>
              <a:rPr lang="bg-BG" dirty="0" smtClean="0"/>
              <a:t>Финансиране - 2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191000"/>
          </a:xfrm>
        </p:spPr>
        <p:txBody>
          <a:bodyPr>
            <a:normAutofit/>
          </a:bodyPr>
          <a:lstStyle/>
          <a:p>
            <a:pPr algn="l"/>
            <a:r>
              <a:rPr lang="bg-BG" dirty="0" smtClean="0"/>
              <a:t>Два метода на финансиране :</a:t>
            </a:r>
          </a:p>
          <a:p>
            <a:pPr algn="l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2133600"/>
          <a:ext cx="60960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397000"/>
                <a:gridCol w="2032000"/>
              </a:tblGrid>
              <a:tr h="80623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Debt</a:t>
                      </a:r>
                      <a:r>
                        <a:rPr lang="en-US" sz="2400" baseline="0" dirty="0" smtClean="0"/>
                        <a:t> Financing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Equity Financing</a:t>
                      </a:r>
                      <a:endParaRPr lang="en-US" sz="2400" dirty="0"/>
                    </a:p>
                  </a:txBody>
                  <a:tcPr/>
                </a:tc>
              </a:tr>
              <a:tr h="447907"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Цена</a:t>
                      </a:r>
                      <a:r>
                        <a:rPr lang="bg-BG" sz="2400" baseline="0" dirty="0" smtClean="0"/>
                        <a:t> на капитала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Лихва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Дивидент</a:t>
                      </a:r>
                      <a:endParaRPr lang="en-US" sz="2400" dirty="0"/>
                    </a:p>
                  </a:txBody>
                  <a:tcPr/>
                </a:tc>
              </a:tr>
              <a:tr h="1164559"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Дължим при фалит/липса на печалба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Да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Не</a:t>
                      </a:r>
                      <a:endParaRPr lang="en-US" sz="2400" dirty="0"/>
                    </a:p>
                  </a:txBody>
                  <a:tcPr/>
                </a:tc>
              </a:tr>
              <a:tr h="447907"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Дял от компанията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Не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Да</a:t>
                      </a:r>
                      <a:endParaRPr lang="en-US" sz="2400" dirty="0"/>
                    </a:p>
                  </a:txBody>
                  <a:tcPr/>
                </a:tc>
              </a:tr>
              <a:tr h="806233"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Взимане на решения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Не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Да/Не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3867</TotalTime>
  <Words>413</Words>
  <Application>Microsoft Office PowerPoint</Application>
  <PresentationFormat>On-screen Show (4:3)</PresentationFormat>
  <Paragraphs>137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Интелигентното предприемачество – има ли почва у нас</vt:lpstr>
      <vt:lpstr>За мен</vt:lpstr>
      <vt:lpstr>Внимание!</vt:lpstr>
      <vt:lpstr>Основно предимство на англо-саксонската система</vt:lpstr>
      <vt:lpstr>Как печели предприемачът</vt:lpstr>
      <vt:lpstr>Концепциите</vt:lpstr>
      <vt:lpstr>Фирмата</vt:lpstr>
      <vt:lpstr>Финансиране - 1</vt:lpstr>
      <vt:lpstr>Финансиране - 2</vt:lpstr>
      <vt:lpstr>Финансиране - 3</vt:lpstr>
      <vt:lpstr>Финансиране – 4 – у нас</vt:lpstr>
      <vt:lpstr>Пазарът</vt:lpstr>
      <vt:lpstr>Екипът</vt:lpstr>
      <vt:lpstr>Идеята</vt:lpstr>
      <vt:lpstr>Стратегията</vt:lpstr>
      <vt:lpstr>В заключение</vt:lpstr>
      <vt:lpstr>Контакти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DF</cp:lastModifiedBy>
  <cp:revision>347</cp:revision>
  <dcterms:created xsi:type="dcterms:W3CDTF">2015-08-20T09:11:33Z</dcterms:created>
  <dcterms:modified xsi:type="dcterms:W3CDTF">2015-10-15T04:21:56Z</dcterms:modified>
</cp:coreProperties>
</file>