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0" r:id="rId2"/>
  </p:sldMasterIdLst>
  <p:notesMasterIdLst>
    <p:notesMasterId r:id="rId24"/>
  </p:notesMasterIdLst>
  <p:handoutMasterIdLst>
    <p:handoutMasterId r:id="rId25"/>
  </p:handoutMasterIdLst>
  <p:sldIdLst>
    <p:sldId id="256" r:id="rId3"/>
    <p:sldId id="449" r:id="rId4"/>
    <p:sldId id="444" r:id="rId5"/>
    <p:sldId id="420" r:id="rId6"/>
    <p:sldId id="393" r:id="rId7"/>
    <p:sldId id="491" r:id="rId8"/>
    <p:sldId id="455" r:id="rId9"/>
    <p:sldId id="456" r:id="rId10"/>
    <p:sldId id="486" r:id="rId11"/>
    <p:sldId id="487" r:id="rId12"/>
    <p:sldId id="489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492" r:id="rId23"/>
  </p:sldIdLst>
  <p:sldSz cx="9144000" cy="6858000" type="screen4x3"/>
  <p:notesSz cx="6808788" cy="9940925"/>
  <p:custShowLst>
    <p:custShow name="Encouraging Lending Animation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VEY Joëlle" initials="HJ" lastIdx="45" clrIdx="0"/>
  <p:cmAuthor id="1" name="David Jones" initials="DJ" lastIdx="0" clrIdx="1"/>
  <p:cmAuthor id="2" name="JABOULAY Christelle" initials="JC" lastIdx="8" clrIdx="2"/>
  <p:cmAuthor id="3" name="HÖRATS Merilin" initials="H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FFF9DD"/>
    <a:srgbClr val="DCF3F8"/>
    <a:srgbClr val="B9E7F5"/>
    <a:srgbClr val="D1D1D1"/>
    <a:srgbClr val="BFEAF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4383" autoAdjust="0"/>
  </p:normalViewPr>
  <p:slideViewPr>
    <p:cSldViewPr showGuides="1">
      <p:cViewPr>
        <p:scale>
          <a:sx n="90" d="100"/>
          <a:sy n="90" d="100"/>
        </p:scale>
        <p:origin x="-1272" y="-72"/>
      </p:cViewPr>
      <p:guideLst>
        <p:guide orient="horz" pos="255"/>
        <p:guide orient="horz" pos="3884"/>
        <p:guide orient="horz" pos="1162"/>
        <p:guide orient="horz" pos="2614"/>
        <p:guide orient="horz" pos="1365"/>
        <p:guide pos="340"/>
        <p:guide pos="2880"/>
        <p:guide pos="5511"/>
        <p:guide pos="70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9" y="-77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4420B-2E6C-4F78-947D-7A2AD4A8AA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92172CA-2492-4FD6-B072-61CD5373EC05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Calibri" panose="020F0502020204030204" pitchFamily="34" charset="0"/>
            </a:rPr>
            <a:t>EUR 2.5bn provided by EIB </a:t>
          </a:r>
        </a:p>
        <a:p>
          <a:r>
            <a:rPr lang="en-US" dirty="0" smtClean="0">
              <a:latin typeface="Arial" panose="020B0604020202020204" pitchFamily="34" charset="0"/>
              <a:cs typeface="Calibri" panose="020F0502020204030204" pitchFamily="34" charset="0"/>
            </a:rPr>
            <a:t>EUR 2.5bn guarantee cover provided by EFSI</a:t>
          </a:r>
          <a:endParaRPr lang="en-GB" dirty="0"/>
        </a:p>
      </dgm:t>
    </dgm:pt>
    <dgm:pt modelId="{6BB7FFA2-0A88-44C0-9D2E-8AF757E02355}" type="parTrans" cxnId="{AC462BC1-1403-4A4C-8C78-2F48EE4C4A9F}">
      <dgm:prSet/>
      <dgm:spPr/>
      <dgm:t>
        <a:bodyPr/>
        <a:lstStyle/>
        <a:p>
          <a:endParaRPr lang="en-GB"/>
        </a:p>
      </dgm:t>
    </dgm:pt>
    <dgm:pt modelId="{0620D2E7-8C21-49B7-AD56-83AE0D57B938}" type="sibTrans" cxnId="{AC462BC1-1403-4A4C-8C78-2F48EE4C4A9F}">
      <dgm:prSet/>
      <dgm:spPr/>
      <dgm:t>
        <a:bodyPr/>
        <a:lstStyle/>
        <a:p>
          <a:endParaRPr lang="en-GB"/>
        </a:p>
      </dgm:t>
    </dgm:pt>
    <dgm:pt modelId="{9638D54B-0A4B-4100-900B-28C720BCAC61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b="0" dirty="0" smtClean="0">
              <a:latin typeface="Arial" panose="020B0604020202020204" pitchFamily="34" charset="0"/>
              <a:cs typeface="Calibri" panose="020F0502020204030204" pitchFamily="34" charset="0"/>
            </a:rPr>
            <a:t>- Accelerated and additional financing support to SMEs and mid-caps</a:t>
          </a:r>
        </a:p>
        <a:p>
          <a:r>
            <a:rPr lang="en-US" b="0" dirty="0" smtClean="0">
              <a:latin typeface="Arial" panose="020B0604020202020204" pitchFamily="34" charset="0"/>
              <a:cs typeface="Calibri" panose="020F0502020204030204" pitchFamily="34" charset="0"/>
            </a:rPr>
            <a:t>- Removing market gap</a:t>
          </a:r>
          <a:endParaRPr lang="en-GB" b="0" dirty="0"/>
        </a:p>
      </dgm:t>
    </dgm:pt>
    <dgm:pt modelId="{F28E8F64-FDA0-4643-B013-19FC8F419EF2}" type="parTrans" cxnId="{C3D10049-DDFE-42E3-9B37-1B4C741A169F}">
      <dgm:prSet/>
      <dgm:spPr/>
      <dgm:t>
        <a:bodyPr/>
        <a:lstStyle/>
        <a:p>
          <a:endParaRPr lang="en-GB"/>
        </a:p>
      </dgm:t>
    </dgm:pt>
    <dgm:pt modelId="{F57C0760-E1D8-48A0-8BE4-477E7338E78F}" type="sibTrans" cxnId="{C3D10049-DDFE-42E3-9B37-1B4C741A169F}">
      <dgm:prSet/>
      <dgm:spPr/>
      <dgm:t>
        <a:bodyPr/>
        <a:lstStyle/>
        <a:p>
          <a:endParaRPr lang="en-GB"/>
        </a:p>
      </dgm:t>
    </dgm:pt>
    <dgm:pt modelId="{C5232495-554C-43C9-9D05-3C60AEFDADB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Calibri" panose="020F0502020204030204" pitchFamily="34" charset="0"/>
            </a:rPr>
            <a:t>EUR 75bn of investments at SME and mid-caps level</a:t>
          </a:r>
          <a:endParaRPr lang="en-GB" dirty="0"/>
        </a:p>
      </dgm:t>
    </dgm:pt>
    <dgm:pt modelId="{F7FAFD7D-3E57-477B-975D-188D6D4B8285}" type="parTrans" cxnId="{989D8711-9013-486B-8BDE-1A951ED0CC68}">
      <dgm:prSet/>
      <dgm:spPr/>
      <dgm:t>
        <a:bodyPr/>
        <a:lstStyle/>
        <a:p>
          <a:endParaRPr lang="en-GB"/>
        </a:p>
      </dgm:t>
    </dgm:pt>
    <dgm:pt modelId="{3E13D6FB-C826-49BE-B7DC-429EC1FA098B}" type="sibTrans" cxnId="{989D8711-9013-486B-8BDE-1A951ED0CC68}">
      <dgm:prSet/>
      <dgm:spPr/>
      <dgm:t>
        <a:bodyPr/>
        <a:lstStyle/>
        <a:p>
          <a:endParaRPr lang="en-GB"/>
        </a:p>
      </dgm:t>
    </dgm:pt>
    <dgm:pt modelId="{D975E71E-8DDC-4A1D-98BB-32CB61C70344}" type="pres">
      <dgm:prSet presAssocID="{EB94420B-2E6C-4F78-947D-7A2AD4A8AAB4}" presName="CompostProcess" presStyleCnt="0">
        <dgm:presLayoutVars>
          <dgm:dir/>
          <dgm:resizeHandles val="exact"/>
        </dgm:presLayoutVars>
      </dgm:prSet>
      <dgm:spPr/>
    </dgm:pt>
    <dgm:pt modelId="{8AA811BC-E7A1-4297-89BF-31520733C96A}" type="pres">
      <dgm:prSet presAssocID="{EB94420B-2E6C-4F78-947D-7A2AD4A8AAB4}" presName="arrow" presStyleLbl="bgShp" presStyleIdx="0" presStyleCnt="1" custLinFactNeighborX="55" custLinFactNeighborY="4411"/>
      <dgm:spPr>
        <a:solidFill>
          <a:schemeClr val="tx2"/>
        </a:solidFill>
      </dgm:spPr>
    </dgm:pt>
    <dgm:pt modelId="{D80BBC40-FC59-4FF2-9CDD-3B4BD49711AA}" type="pres">
      <dgm:prSet presAssocID="{EB94420B-2E6C-4F78-947D-7A2AD4A8AAB4}" presName="linearProcess" presStyleCnt="0"/>
      <dgm:spPr/>
    </dgm:pt>
    <dgm:pt modelId="{11E047C0-CF7F-42CE-B414-D82C8B1E12E1}" type="pres">
      <dgm:prSet presAssocID="{192172CA-2492-4FD6-B072-61CD5373EC0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AB5C4-5ED9-47AE-A8D2-DD9391966E59}" type="pres">
      <dgm:prSet presAssocID="{0620D2E7-8C21-49B7-AD56-83AE0D57B938}" presName="sibTrans" presStyleCnt="0"/>
      <dgm:spPr/>
    </dgm:pt>
    <dgm:pt modelId="{01511693-62CC-4250-9DE9-3EB36C1AA3F0}" type="pres">
      <dgm:prSet presAssocID="{9638D54B-0A4B-4100-900B-28C720BCAC6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0E462F-51D5-4A47-9715-13B630669EAC}" type="pres">
      <dgm:prSet presAssocID="{F57C0760-E1D8-48A0-8BE4-477E7338E78F}" presName="sibTrans" presStyleCnt="0"/>
      <dgm:spPr/>
    </dgm:pt>
    <dgm:pt modelId="{DC4AAFF0-BF0C-4F38-8916-FD49069E81A6}" type="pres">
      <dgm:prSet presAssocID="{C5232495-554C-43C9-9D05-3C60AEFDADB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0FB781-A571-4AE7-9986-6CAA0EC80CB8}" type="presOf" srcId="{C5232495-554C-43C9-9D05-3C60AEFDADBE}" destId="{DC4AAFF0-BF0C-4F38-8916-FD49069E81A6}" srcOrd="0" destOrd="0" presId="urn:microsoft.com/office/officeart/2005/8/layout/hProcess9"/>
    <dgm:cxn modelId="{C3D10049-DDFE-42E3-9B37-1B4C741A169F}" srcId="{EB94420B-2E6C-4F78-947D-7A2AD4A8AAB4}" destId="{9638D54B-0A4B-4100-900B-28C720BCAC61}" srcOrd="1" destOrd="0" parTransId="{F28E8F64-FDA0-4643-B013-19FC8F419EF2}" sibTransId="{F57C0760-E1D8-48A0-8BE4-477E7338E78F}"/>
    <dgm:cxn modelId="{AC462BC1-1403-4A4C-8C78-2F48EE4C4A9F}" srcId="{EB94420B-2E6C-4F78-947D-7A2AD4A8AAB4}" destId="{192172CA-2492-4FD6-B072-61CD5373EC05}" srcOrd="0" destOrd="0" parTransId="{6BB7FFA2-0A88-44C0-9D2E-8AF757E02355}" sibTransId="{0620D2E7-8C21-49B7-AD56-83AE0D57B938}"/>
    <dgm:cxn modelId="{DA17DBE4-BD89-4777-BDCA-98183D8C6941}" type="presOf" srcId="{EB94420B-2E6C-4F78-947D-7A2AD4A8AAB4}" destId="{D975E71E-8DDC-4A1D-98BB-32CB61C70344}" srcOrd="0" destOrd="0" presId="urn:microsoft.com/office/officeart/2005/8/layout/hProcess9"/>
    <dgm:cxn modelId="{18C776FC-9B44-4638-BADA-7E34E9418C35}" type="presOf" srcId="{192172CA-2492-4FD6-B072-61CD5373EC05}" destId="{11E047C0-CF7F-42CE-B414-D82C8B1E12E1}" srcOrd="0" destOrd="0" presId="urn:microsoft.com/office/officeart/2005/8/layout/hProcess9"/>
    <dgm:cxn modelId="{989D8711-9013-486B-8BDE-1A951ED0CC68}" srcId="{EB94420B-2E6C-4F78-947D-7A2AD4A8AAB4}" destId="{C5232495-554C-43C9-9D05-3C60AEFDADBE}" srcOrd="2" destOrd="0" parTransId="{F7FAFD7D-3E57-477B-975D-188D6D4B8285}" sibTransId="{3E13D6FB-C826-49BE-B7DC-429EC1FA098B}"/>
    <dgm:cxn modelId="{27654D78-5D16-46B9-BFAF-D21CC895F175}" type="presOf" srcId="{9638D54B-0A4B-4100-900B-28C720BCAC61}" destId="{01511693-62CC-4250-9DE9-3EB36C1AA3F0}" srcOrd="0" destOrd="0" presId="urn:microsoft.com/office/officeart/2005/8/layout/hProcess9"/>
    <dgm:cxn modelId="{09348C08-0AAD-4318-A8A3-1B9DCEF59A30}" type="presParOf" srcId="{D975E71E-8DDC-4A1D-98BB-32CB61C70344}" destId="{8AA811BC-E7A1-4297-89BF-31520733C96A}" srcOrd="0" destOrd="0" presId="urn:microsoft.com/office/officeart/2005/8/layout/hProcess9"/>
    <dgm:cxn modelId="{9AD0AE62-776D-46E9-8D24-24998905A098}" type="presParOf" srcId="{D975E71E-8DDC-4A1D-98BB-32CB61C70344}" destId="{D80BBC40-FC59-4FF2-9CDD-3B4BD49711AA}" srcOrd="1" destOrd="0" presId="urn:microsoft.com/office/officeart/2005/8/layout/hProcess9"/>
    <dgm:cxn modelId="{DAB57096-B546-46B6-B37E-6E8342B94342}" type="presParOf" srcId="{D80BBC40-FC59-4FF2-9CDD-3B4BD49711AA}" destId="{11E047C0-CF7F-42CE-B414-D82C8B1E12E1}" srcOrd="0" destOrd="0" presId="urn:microsoft.com/office/officeart/2005/8/layout/hProcess9"/>
    <dgm:cxn modelId="{F07B58E3-B69F-4C27-8230-9F620C55B1A7}" type="presParOf" srcId="{D80BBC40-FC59-4FF2-9CDD-3B4BD49711AA}" destId="{AE6AB5C4-5ED9-47AE-A8D2-DD9391966E59}" srcOrd="1" destOrd="0" presId="urn:microsoft.com/office/officeart/2005/8/layout/hProcess9"/>
    <dgm:cxn modelId="{6E3DC21A-AD1B-4E65-93E8-17B032123C6A}" type="presParOf" srcId="{D80BBC40-FC59-4FF2-9CDD-3B4BD49711AA}" destId="{01511693-62CC-4250-9DE9-3EB36C1AA3F0}" srcOrd="2" destOrd="0" presId="urn:microsoft.com/office/officeart/2005/8/layout/hProcess9"/>
    <dgm:cxn modelId="{7CC2BCC1-91F7-467B-BE2F-7D64626A57D0}" type="presParOf" srcId="{D80BBC40-FC59-4FF2-9CDD-3B4BD49711AA}" destId="{E70E462F-51D5-4A47-9715-13B630669EAC}" srcOrd="3" destOrd="0" presId="urn:microsoft.com/office/officeart/2005/8/layout/hProcess9"/>
    <dgm:cxn modelId="{8FB57FF0-41CC-456B-BE44-C723729FD93A}" type="presParOf" srcId="{D80BBC40-FC59-4FF2-9CDD-3B4BD49711AA}" destId="{DC4AAFF0-BF0C-4F38-8916-FD49069E81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811BC-E7A1-4297-89BF-31520733C96A}">
      <dsp:nvSpPr>
        <dsp:cNvPr id="0" name=""/>
        <dsp:cNvSpPr/>
      </dsp:nvSpPr>
      <dsp:spPr>
        <a:xfrm>
          <a:off x="576084" y="0"/>
          <a:ext cx="6488511" cy="4897437"/>
        </a:xfrm>
        <a:prstGeom prst="rightArrow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047C0-CF7F-42CE-B414-D82C8B1E12E1}">
      <dsp:nvSpPr>
        <dsp:cNvPr id="0" name=""/>
        <dsp:cNvSpPr/>
      </dsp:nvSpPr>
      <dsp:spPr>
        <a:xfrm>
          <a:off x="8200" y="1469231"/>
          <a:ext cx="2457046" cy="195897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Calibri" panose="020F0502020204030204" pitchFamily="34" charset="0"/>
            </a:rPr>
            <a:t>EUR 2.5bn provided by EIB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Calibri" panose="020F0502020204030204" pitchFamily="34" charset="0"/>
            </a:rPr>
            <a:t>EUR 2.5bn guarantee cover provided by EFSI</a:t>
          </a:r>
          <a:endParaRPr lang="en-GB" sz="1900" kern="1200" dirty="0"/>
        </a:p>
      </dsp:txBody>
      <dsp:txXfrm>
        <a:off x="103829" y="1564860"/>
        <a:ext cx="2265788" cy="1767716"/>
      </dsp:txXfrm>
    </dsp:sp>
    <dsp:sp modelId="{01511693-62CC-4250-9DE9-3EB36C1AA3F0}">
      <dsp:nvSpPr>
        <dsp:cNvPr id="0" name=""/>
        <dsp:cNvSpPr/>
      </dsp:nvSpPr>
      <dsp:spPr>
        <a:xfrm>
          <a:off x="2588248" y="1469231"/>
          <a:ext cx="2457046" cy="195897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latin typeface="Arial" panose="020B0604020202020204" pitchFamily="34" charset="0"/>
              <a:cs typeface="Calibri" panose="020F0502020204030204" pitchFamily="34" charset="0"/>
            </a:rPr>
            <a:t>- Accelerated and additional financing support to SMEs and mid-caps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latin typeface="Arial" panose="020B0604020202020204" pitchFamily="34" charset="0"/>
              <a:cs typeface="Calibri" panose="020F0502020204030204" pitchFamily="34" charset="0"/>
            </a:rPr>
            <a:t>- Removing market gap</a:t>
          </a:r>
          <a:endParaRPr lang="en-GB" sz="1900" b="0" kern="1200" dirty="0"/>
        </a:p>
      </dsp:txBody>
      <dsp:txXfrm>
        <a:off x="2683877" y="1564860"/>
        <a:ext cx="2265788" cy="1767716"/>
      </dsp:txXfrm>
    </dsp:sp>
    <dsp:sp modelId="{DC4AAFF0-BF0C-4F38-8916-FD49069E81A6}">
      <dsp:nvSpPr>
        <dsp:cNvPr id="0" name=""/>
        <dsp:cNvSpPr/>
      </dsp:nvSpPr>
      <dsp:spPr>
        <a:xfrm>
          <a:off x="5168296" y="1469231"/>
          <a:ext cx="2457046" cy="195897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Calibri" panose="020F0502020204030204" pitchFamily="34" charset="0"/>
            </a:rPr>
            <a:t>EUR 75bn of investments at SME and mid-caps level</a:t>
          </a:r>
          <a:endParaRPr lang="en-GB" sz="1900" kern="1200" dirty="0"/>
        </a:p>
      </dsp:txBody>
      <dsp:txXfrm>
        <a:off x="5263925" y="1564860"/>
        <a:ext cx="2265788" cy="1767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7164BA1-F70B-4CE9-A666-FD4F327A21BC}" type="datetimeFigureOut">
              <a:rPr lang="en-GB" smtClean="0"/>
              <a:t>15/10/2015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F31F33AD-A768-4061-A1B1-C07E3A99D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9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5ABB4E9-A6C5-42B0-8D68-4416410417D8}" type="datetimeFigureOut">
              <a:rPr lang="en-GB" smtClean="0"/>
              <a:t>15/10/2015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3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34A8E92D-EB1F-4840-B4AA-FBCC743305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8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9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4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5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9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63588"/>
            <a:ext cx="4987925" cy="37401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4" y="4730444"/>
            <a:ext cx="4978956" cy="4504731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62000"/>
            <a:ext cx="4989512" cy="374173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4" y="4730445"/>
            <a:ext cx="4978956" cy="4504730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9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66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7"/>
            <a:ext cx="3456614" cy="22088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896" y="3909270"/>
            <a:ext cx="3465003" cy="221689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13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59896" y="1608137"/>
            <a:ext cx="3465003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68913" y="3148617"/>
            <a:ext cx="3455986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68912" y="4689096"/>
            <a:ext cx="3455987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7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4127" y="1619296"/>
            <a:ext cx="8204585" cy="451004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9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44500" y="2708920"/>
            <a:ext cx="8304213" cy="342041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45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36575" y="2706688"/>
            <a:ext cx="8212138" cy="342265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14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9393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2000" y="3869394"/>
            <a:ext cx="4168280" cy="16959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8084542" y="5834732"/>
            <a:ext cx="312838" cy="3128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8427442" y="5834732"/>
            <a:ext cx="312838" cy="3128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8427442" y="5492426"/>
            <a:ext cx="312838" cy="312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84350" y="4301874"/>
            <a:ext cx="3743581" cy="830997"/>
          </a:xfrm>
        </p:spPr>
        <p:txBody>
          <a:bodyPr/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</a:t>
            </a: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6835387" y="415338"/>
            <a:ext cx="1906975" cy="10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38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8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Is_The_EIF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41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Is_The_EIF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6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Do_We_Hel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48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ro_Enterprises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4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Next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36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9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23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8"/>
            <a:ext cx="3456614" cy="451643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242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7"/>
            <a:ext cx="3456614" cy="22088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896" y="3909270"/>
            <a:ext cx="3465003" cy="221689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65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59896" y="1608137"/>
            <a:ext cx="3465003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68913" y="3148617"/>
            <a:ext cx="3455986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68912" y="4689096"/>
            <a:ext cx="3455987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93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4127" y="1619296"/>
            <a:ext cx="8204585" cy="451004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9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44500" y="2708920"/>
            <a:ext cx="8304213" cy="342041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31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Do_We_Hel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011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36575" y="2706688"/>
            <a:ext cx="8212138" cy="342265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4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ro_Enterprises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17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U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2491109" y="3429000"/>
            <a:ext cx="6249171" cy="2718570"/>
            <a:chOff x="2491109" y="3429000"/>
            <a:chExt cx="6249171" cy="2718570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18661" y="3623028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7875" y="4957946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87" y="415338"/>
            <a:ext cx="1906975" cy="10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Next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2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8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6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8"/>
            <a:ext cx="3456614" cy="451643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2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33" y="274638"/>
            <a:ext cx="6516231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22" y="1600200"/>
            <a:ext cx="83009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431190"/>
            <a:ext cx="614372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Introducing the European Investment Fund 2012 Presentation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51228"/>
            <a:ext cx="874846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27" y="414520"/>
            <a:ext cx="1544636" cy="868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0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81" r:id="rId2"/>
    <p:sldLayoutId id="2147483660" r:id="rId3"/>
    <p:sldLayoutId id="2147483779" r:id="rId4"/>
    <p:sldLayoutId id="2147483649" r:id="rId5"/>
    <p:sldLayoutId id="2147483780" r:id="rId6"/>
    <p:sldLayoutId id="2147483650" r:id="rId7"/>
    <p:sldLayoutId id="214748365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41" r:id="rId15"/>
    <p:sldLayoutId id="2147483847" r:id="rId16"/>
    <p:sldLayoutId id="214748384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6575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4863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3150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tabLst>
          <a:tab pos="990600" algn="l"/>
        </a:tabLs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33" y="274638"/>
            <a:ext cx="6516231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22" y="1600200"/>
            <a:ext cx="83009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431190"/>
            <a:ext cx="614372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51228"/>
            <a:ext cx="874846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27" y="414520"/>
            <a:ext cx="1544636" cy="868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7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6575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04863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3150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tabLst>
          <a:tab pos="990600" algn="l"/>
        </a:tabLst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5.xml"/><Relationship Id="rId12" Type="http://schemas.openxmlformats.org/officeDocument/2006/relationships/oleObject" Target="../embeddings/Microsoft_Excel_97-2003_Worksheet2.xls"/><Relationship Id="rId17" Type="http://schemas.openxmlformats.org/officeDocument/2006/relationships/image" Target="../media/image15.emf"/><Relationship Id="rId2" Type="http://schemas.openxmlformats.org/officeDocument/2006/relationships/tags" Target="../tags/tag2.xml"/><Relationship Id="rId16" Type="http://schemas.openxmlformats.org/officeDocument/2006/relationships/oleObject" Target="../embeddings/Microsoft_Excel_97-2003_Worksheet3.xls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2852936"/>
            <a:ext cx="5812944" cy="1631216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European Investment </a:t>
            </a:r>
            <a:r>
              <a:rPr lang="en-GB" sz="2800" dirty="0" smtClean="0"/>
              <a:t>Fund: Support for SME Financing  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1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31056" y="4432016"/>
            <a:ext cx="5812944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000" dirty="0" smtClean="0"/>
              <a:t>Sofia</a:t>
            </a:r>
            <a:r>
              <a:rPr lang="et-EE" sz="2000" dirty="0" smtClean="0"/>
              <a:t>, </a:t>
            </a:r>
            <a:r>
              <a:rPr lang="en-GB" sz="2000" dirty="0" smtClean="0"/>
              <a:t>16 </a:t>
            </a:r>
            <a:r>
              <a:rPr lang="en-GB" sz="2000" dirty="0" smtClean="0"/>
              <a:t>October 2015</a:t>
            </a:r>
            <a:r>
              <a:rPr lang="et-EE" sz="2000" dirty="0" smtClean="0"/>
              <a:t>, </a:t>
            </a:r>
            <a:r>
              <a:rPr lang="en-US" sz="2000" dirty="0" smtClean="0"/>
              <a:t>Hristo </a:t>
            </a:r>
            <a:r>
              <a:rPr lang="en-US" sz="2000" dirty="0" err="1" smtClean="0"/>
              <a:t>Stoyanov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46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323945"/>
            <a:ext cx="6516231" cy="584775"/>
          </a:xfrm>
        </p:spPr>
        <p:txBody>
          <a:bodyPr/>
          <a:lstStyle/>
          <a:p>
            <a:pPr algn="l"/>
            <a:r>
              <a:rPr lang="en-GB" dirty="0" smtClean="0"/>
              <a:t>EUR 2.5bn provided by EFSI</a:t>
            </a:r>
            <a:endParaRPr lang="en-GB" dirty="0"/>
          </a:p>
        </p:txBody>
      </p:sp>
      <p:sp>
        <p:nvSpPr>
          <p:cNvPr id="2112" name="Rectangle 91"/>
          <p:cNvSpPr>
            <a:spLocks noChangeArrowheads="1"/>
          </p:cNvSpPr>
          <p:nvPr/>
        </p:nvSpPr>
        <p:spPr bwMode="auto">
          <a:xfrm>
            <a:off x="3871844" y="2002477"/>
            <a:ext cx="104775" cy="104775"/>
          </a:xfrm>
          <a:prstGeom prst="rect">
            <a:avLst/>
          </a:prstGeom>
          <a:solidFill>
            <a:srgbClr val="9537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13" name="Rectangle 92"/>
          <p:cNvSpPr>
            <a:spLocks noChangeArrowheads="1"/>
          </p:cNvSpPr>
          <p:nvPr/>
        </p:nvSpPr>
        <p:spPr bwMode="auto">
          <a:xfrm>
            <a:off x="4089939" y="1927865"/>
            <a:ext cx="13849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Securitisation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14" name="Rectangle 93"/>
          <p:cNvSpPr>
            <a:spLocks noChangeArrowheads="1"/>
          </p:cNvSpPr>
          <p:nvPr/>
        </p:nvSpPr>
        <p:spPr bwMode="auto">
          <a:xfrm>
            <a:off x="3871844" y="1714446"/>
            <a:ext cx="104775" cy="104775"/>
          </a:xfrm>
          <a:prstGeom prst="rect">
            <a:avLst/>
          </a:prstGeom>
          <a:solidFill>
            <a:srgbClr val="D99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15" name="Rectangle 94"/>
          <p:cNvSpPr>
            <a:spLocks noChangeArrowheads="1"/>
          </p:cNvSpPr>
          <p:nvPr/>
        </p:nvSpPr>
        <p:spPr bwMode="auto">
          <a:xfrm>
            <a:off x="4089939" y="1639833"/>
            <a:ext cx="2205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Uncapped Guarantee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16" name="Rectangle 95"/>
          <p:cNvSpPr>
            <a:spLocks noChangeArrowheads="1"/>
          </p:cNvSpPr>
          <p:nvPr/>
        </p:nvSpPr>
        <p:spPr bwMode="auto">
          <a:xfrm>
            <a:off x="3805374" y="2604591"/>
            <a:ext cx="104775" cy="103188"/>
          </a:xfrm>
          <a:prstGeom prst="rect">
            <a:avLst/>
          </a:prstGeom>
          <a:solidFill>
            <a:srgbClr val="E6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17" name="Rectangle 96"/>
          <p:cNvSpPr>
            <a:spLocks noChangeArrowheads="1"/>
          </p:cNvSpPr>
          <p:nvPr/>
        </p:nvSpPr>
        <p:spPr bwMode="auto">
          <a:xfrm>
            <a:off x="4023469" y="2564904"/>
            <a:ext cx="16286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InnovFin SMEG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19" name="Rectangle 97"/>
          <p:cNvSpPr>
            <a:spLocks noChangeArrowheads="1"/>
          </p:cNvSpPr>
          <p:nvPr/>
        </p:nvSpPr>
        <p:spPr bwMode="auto">
          <a:xfrm>
            <a:off x="3799836" y="3566995"/>
            <a:ext cx="104775" cy="104775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20" name="Rectangle 98"/>
          <p:cNvSpPr>
            <a:spLocks noChangeArrowheads="1"/>
          </p:cNvSpPr>
          <p:nvPr/>
        </p:nvSpPr>
        <p:spPr bwMode="auto">
          <a:xfrm>
            <a:off x="4017931" y="3514323"/>
            <a:ext cx="13593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COSME LGF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21" name="Rectangle 99"/>
          <p:cNvSpPr>
            <a:spLocks noChangeArrowheads="1"/>
          </p:cNvSpPr>
          <p:nvPr/>
        </p:nvSpPr>
        <p:spPr bwMode="auto">
          <a:xfrm>
            <a:off x="3799836" y="4450749"/>
            <a:ext cx="104775" cy="104775"/>
          </a:xfrm>
          <a:prstGeom prst="rect">
            <a:avLst/>
          </a:prstGeom>
          <a:solidFill>
            <a:srgbClr val="173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22" name="Rectangle 100"/>
          <p:cNvSpPr>
            <a:spLocks noChangeArrowheads="1"/>
          </p:cNvSpPr>
          <p:nvPr/>
        </p:nvSpPr>
        <p:spPr bwMode="auto">
          <a:xfrm>
            <a:off x="4017931" y="4376137"/>
            <a:ext cx="2205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Co-Investment Equity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23" name="Rectangle 101"/>
          <p:cNvSpPr>
            <a:spLocks noChangeArrowheads="1"/>
          </p:cNvSpPr>
          <p:nvPr/>
        </p:nvSpPr>
        <p:spPr bwMode="auto">
          <a:xfrm>
            <a:off x="3799836" y="4954806"/>
            <a:ext cx="104775" cy="1047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24" name="Rectangle 102"/>
          <p:cNvSpPr>
            <a:spLocks noChangeArrowheads="1"/>
          </p:cNvSpPr>
          <p:nvPr/>
        </p:nvSpPr>
        <p:spPr bwMode="auto">
          <a:xfrm>
            <a:off x="4017931" y="4880193"/>
            <a:ext cx="1449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Growth Equity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131" name="Group 2130"/>
          <p:cNvGrpSpPr/>
          <p:nvPr/>
        </p:nvGrpSpPr>
        <p:grpSpPr>
          <a:xfrm>
            <a:off x="359532" y="1519669"/>
            <a:ext cx="2808311" cy="4253434"/>
            <a:chOff x="1299121" y="2149475"/>
            <a:chExt cx="2304504" cy="2986224"/>
          </a:xfrm>
        </p:grpSpPr>
        <p:sp>
          <p:nvSpPr>
            <p:cNvPr id="2097" name="Rectangle 76"/>
            <p:cNvSpPr>
              <a:spLocks noChangeArrowheads="1"/>
            </p:cNvSpPr>
            <p:nvPr/>
          </p:nvSpPr>
          <p:spPr bwMode="auto">
            <a:xfrm>
              <a:off x="2076450" y="4252913"/>
              <a:ext cx="1527175" cy="847725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098" name="Rectangle 77"/>
            <p:cNvSpPr>
              <a:spLocks noChangeArrowheads="1"/>
            </p:cNvSpPr>
            <p:nvPr/>
          </p:nvSpPr>
          <p:spPr bwMode="auto">
            <a:xfrm>
              <a:off x="2076450" y="3959225"/>
              <a:ext cx="1527175" cy="293688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099" name="Rectangle 78"/>
            <p:cNvSpPr>
              <a:spLocks noChangeArrowheads="1"/>
            </p:cNvSpPr>
            <p:nvPr/>
          </p:nvSpPr>
          <p:spPr bwMode="auto">
            <a:xfrm>
              <a:off x="2076450" y="3421063"/>
              <a:ext cx="1527175" cy="538163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100" name="Rectangle 79"/>
            <p:cNvSpPr>
              <a:spLocks noChangeArrowheads="1"/>
            </p:cNvSpPr>
            <p:nvPr/>
          </p:nvSpPr>
          <p:spPr bwMode="auto">
            <a:xfrm>
              <a:off x="2076450" y="2559050"/>
              <a:ext cx="1527175" cy="862013"/>
            </a:xfrm>
            <a:prstGeom prst="rect">
              <a:avLst/>
            </a:pr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101" name="Rectangle 80"/>
            <p:cNvSpPr>
              <a:spLocks noChangeArrowheads="1"/>
            </p:cNvSpPr>
            <p:nvPr/>
          </p:nvSpPr>
          <p:spPr bwMode="auto">
            <a:xfrm>
              <a:off x="2076450" y="2287029"/>
              <a:ext cx="1527175" cy="169863"/>
            </a:xfrm>
            <a:prstGeom prst="rect">
              <a:avLst/>
            </a:prstGeom>
            <a:solidFill>
              <a:srgbClr val="D99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102" name="Rectangle 81"/>
            <p:cNvSpPr>
              <a:spLocks noChangeArrowheads="1"/>
            </p:cNvSpPr>
            <p:nvPr/>
          </p:nvSpPr>
          <p:spPr bwMode="auto">
            <a:xfrm>
              <a:off x="2076450" y="2452191"/>
              <a:ext cx="1527175" cy="112713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105" name="Rectangle 84"/>
            <p:cNvSpPr>
              <a:spLocks noChangeArrowheads="1"/>
            </p:cNvSpPr>
            <p:nvPr/>
          </p:nvSpPr>
          <p:spPr bwMode="auto">
            <a:xfrm>
              <a:off x="1634083" y="4973638"/>
              <a:ext cx="88134" cy="1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0</a:t>
              </a:r>
              <a:endPara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6" name="Rectangle 85"/>
            <p:cNvSpPr>
              <a:spLocks noChangeArrowheads="1"/>
            </p:cNvSpPr>
            <p:nvPr/>
          </p:nvSpPr>
          <p:spPr bwMode="auto">
            <a:xfrm>
              <a:off x="1441996" y="4408488"/>
              <a:ext cx="264401" cy="1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500</a:t>
              </a:r>
              <a:endPara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7" name="Rectangle 86"/>
            <p:cNvSpPr>
              <a:spLocks noChangeArrowheads="1"/>
            </p:cNvSpPr>
            <p:nvPr/>
          </p:nvSpPr>
          <p:spPr bwMode="auto">
            <a:xfrm>
              <a:off x="1299121" y="3844925"/>
              <a:ext cx="395943" cy="1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1,000</a:t>
              </a:r>
              <a:endPara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8" name="Rectangle 87"/>
            <p:cNvSpPr>
              <a:spLocks noChangeArrowheads="1"/>
            </p:cNvSpPr>
            <p:nvPr/>
          </p:nvSpPr>
          <p:spPr bwMode="auto">
            <a:xfrm>
              <a:off x="1299121" y="3279775"/>
              <a:ext cx="395943" cy="1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1,500</a:t>
              </a:r>
              <a:endPara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9" name="Rectangle 88"/>
            <p:cNvSpPr>
              <a:spLocks noChangeArrowheads="1"/>
            </p:cNvSpPr>
            <p:nvPr/>
          </p:nvSpPr>
          <p:spPr bwMode="auto">
            <a:xfrm>
              <a:off x="1299121" y="2714625"/>
              <a:ext cx="395943" cy="1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2,000</a:t>
              </a:r>
              <a:endPara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10" name="Rectangle 89"/>
            <p:cNvSpPr>
              <a:spLocks noChangeArrowheads="1"/>
            </p:cNvSpPr>
            <p:nvPr/>
          </p:nvSpPr>
          <p:spPr bwMode="auto">
            <a:xfrm>
              <a:off x="1299121" y="2149475"/>
              <a:ext cx="395943" cy="1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2,500</a:t>
              </a:r>
              <a:endPara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126" name="Straight Connector 2125"/>
            <p:cNvCxnSpPr/>
            <p:nvPr/>
          </p:nvCxnSpPr>
          <p:spPr>
            <a:xfrm flipH="1">
              <a:off x="1835696" y="2276475"/>
              <a:ext cx="0" cy="2824163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28" name="Straight Connector 2127"/>
          <p:cNvCxnSpPr/>
          <p:nvPr/>
        </p:nvCxnSpPr>
        <p:spPr>
          <a:xfrm>
            <a:off x="3779912" y="2204864"/>
            <a:ext cx="2252172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815916" y="4149080"/>
            <a:ext cx="2252172" cy="0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124998" y="2692055"/>
            <a:ext cx="276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</a:rPr>
              <a:t>Enhancement of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</a:rPr>
              <a:t>2016-2020 budget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</a:rPr>
              <a:t>Guarantee products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602084" y="1556792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</a:rPr>
              <a:t>New guarantee 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</a:rPr>
              <a:t>products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614908" y="4450749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</a:rPr>
              <a:t>New equity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</a:rPr>
              <a:t> products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</a:rPr>
              <a:t>(incl. with NPIs)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504" y="551723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</a:rPr>
              <a:t>MEUR</a:t>
            </a:r>
            <a:endParaRPr lang="en-GB" sz="1400" dirty="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8300" y="5805264"/>
            <a:ext cx="7488832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SzPct val="127000"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Expected &gt; EUR 45bn of investments at SMEs and mid-caps level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10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274638"/>
            <a:ext cx="6516231" cy="584775"/>
          </a:xfrm>
        </p:spPr>
        <p:txBody>
          <a:bodyPr/>
          <a:lstStyle/>
          <a:p>
            <a:r>
              <a:rPr lang="en-GB" dirty="0"/>
              <a:t>EIF signatures Apr-Sep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11</a:t>
            </a:fld>
            <a:endParaRPr lang="en-GB" dirty="0">
              <a:solidFill>
                <a:srgbClr val="114F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17000"/>
              </p:ext>
            </p:extLst>
          </p:nvPr>
        </p:nvGraphicFramePr>
        <p:xfrm>
          <a:off x="439738" y="1600200"/>
          <a:ext cx="8430238" cy="171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086"/>
                <a:gridCol w="1584176"/>
                <a:gridCol w="1728192"/>
                <a:gridCol w="25697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Project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No.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transactions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Investment triggered (est.)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EFSI financing</a:t>
                      </a:r>
                      <a:r>
                        <a:rPr lang="en-US" sz="14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commitment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395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EIF risk capital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39" rtl="0" eaLnBrk="1" latinLnBrk="0" hangingPunct="1"/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€ 9,630</a:t>
                      </a:r>
                      <a:r>
                        <a:rPr lang="et-EE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39" rtl="0" eaLnBrk="1" latinLnBrk="0" hangingPunct="1"/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€ 895</a:t>
                      </a:r>
                      <a:r>
                        <a:rPr lang="et-EE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en-US" sz="14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9912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EIF guarantees for SMEs portfolios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€ 5,446</a:t>
                      </a:r>
                      <a:r>
                        <a:rPr lang="et-EE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€ 248</a:t>
                      </a:r>
                      <a:r>
                        <a:rPr lang="et-EE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</a:t>
                      </a:r>
                      <a:endParaRPr lang="en-US" sz="14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239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39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€ 15,076</a:t>
                      </a:r>
                      <a:r>
                        <a:rPr lang="et-EE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39" rtl="0" eaLnBrk="1" latinLnBrk="0" hangingPunct="1"/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€ 1,143</a:t>
                      </a:r>
                      <a:r>
                        <a:rPr lang="et-EE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369089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Agreements signed in 11 countries of EU-28: Belgium, Bulgaria, Czech Republic, France, Germany, Italy, Luxembourg, Netherlands, Poland, Portugal, UK.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Some 50 000 SMEs and Midcaps are expected to benefit from enhanced access to finance.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61" y="3208714"/>
            <a:ext cx="5812944" cy="1077218"/>
          </a:xfrm>
        </p:spPr>
        <p:txBody>
          <a:bodyPr/>
          <a:lstStyle/>
          <a:p>
            <a:r>
              <a:rPr lang="en-US" dirty="0" smtClean="0"/>
              <a:t>JEREMIE mandate in Bulgaria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274638"/>
            <a:ext cx="6516231" cy="1077218"/>
          </a:xfrm>
        </p:spPr>
        <p:txBody>
          <a:bodyPr/>
          <a:lstStyle/>
          <a:p>
            <a:r>
              <a:rPr lang="en-GB" dirty="0" smtClean="0"/>
              <a:t>JEREMIE Bulgaria:</a:t>
            </a:r>
            <a:br>
              <a:rPr lang="en-GB" dirty="0" smtClean="0"/>
            </a:br>
            <a:r>
              <a:rPr lang="en-GB" dirty="0" smtClean="0"/>
              <a:t>A portfolio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13</a:t>
            </a:fld>
            <a:endParaRPr lang="en-GB" dirty="0">
              <a:solidFill>
                <a:srgbClr val="114FA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3281142" y="1725525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17834" y="1725525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354526" y="1725525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891217" y="1725525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3"/>
          <p:cNvSpPr>
            <a:spLocks/>
          </p:cNvSpPr>
          <p:nvPr/>
        </p:nvSpPr>
        <p:spPr bwMode="auto">
          <a:xfrm>
            <a:off x="1801094" y="1866627"/>
            <a:ext cx="7244671" cy="4226669"/>
          </a:xfrm>
          <a:custGeom>
            <a:avLst/>
            <a:gdLst>
              <a:gd name="T0" fmla="*/ 0 w 5352"/>
              <a:gd name="T1" fmla="*/ 2147483647 h 2989"/>
              <a:gd name="T2" fmla="*/ 2147483647 w 5352"/>
              <a:gd name="T3" fmla="*/ 2147483647 h 2989"/>
              <a:gd name="T4" fmla="*/ 2147483647 w 5352"/>
              <a:gd name="T5" fmla="*/ 2147483647 h 2989"/>
              <a:gd name="T6" fmla="*/ 2147483647 w 5352"/>
              <a:gd name="T7" fmla="*/ 2147483647 h 2989"/>
              <a:gd name="T8" fmla="*/ 2147483647 w 5352"/>
              <a:gd name="T9" fmla="*/ 2147483647 h 2989"/>
              <a:gd name="T10" fmla="*/ 2147483647 w 5352"/>
              <a:gd name="T11" fmla="*/ 2147483647 h 2989"/>
              <a:gd name="T12" fmla="*/ 2147483647 w 5352"/>
              <a:gd name="T13" fmla="*/ 2147483647 h 2989"/>
              <a:gd name="T14" fmla="*/ 2147483647 w 5352"/>
              <a:gd name="T15" fmla="*/ 2147483647 h 2989"/>
              <a:gd name="T16" fmla="*/ 2147483647 w 5352"/>
              <a:gd name="T17" fmla="*/ 2147483647 h 2989"/>
              <a:gd name="T18" fmla="*/ 2147483647 w 5352"/>
              <a:gd name="T19" fmla="*/ 2147483647 h 2989"/>
              <a:gd name="T20" fmla="*/ 2147483647 w 5352"/>
              <a:gd name="T21" fmla="*/ 2147483647 h 2989"/>
              <a:gd name="T22" fmla="*/ 2147483647 w 5352"/>
              <a:gd name="T23" fmla="*/ 2147483647 h 2989"/>
              <a:gd name="T24" fmla="*/ 2147483647 w 5352"/>
              <a:gd name="T25" fmla="*/ 2147483647 h 2989"/>
              <a:gd name="T26" fmla="*/ 2147483647 w 5352"/>
              <a:gd name="T27" fmla="*/ 2147483647 h 2989"/>
              <a:gd name="T28" fmla="*/ 2147483647 w 5352"/>
              <a:gd name="T29" fmla="*/ 2147483647 h 2989"/>
              <a:gd name="T30" fmla="*/ 2147483647 w 5352"/>
              <a:gd name="T31" fmla="*/ 2147483647 h 2989"/>
              <a:gd name="T32" fmla="*/ 2147483647 w 5352"/>
              <a:gd name="T33" fmla="*/ 0 h 29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connsiteX0" fmla="*/ 0 w 10000"/>
              <a:gd name="connsiteY0" fmla="*/ 8511 h 9945"/>
              <a:gd name="connsiteX1" fmla="*/ 329 w 10000"/>
              <a:gd name="connsiteY1" fmla="*/ 9528 h 9945"/>
              <a:gd name="connsiteX2" fmla="*/ 1450 w 10000"/>
              <a:gd name="connsiteY2" fmla="*/ 9930 h 9945"/>
              <a:gd name="connsiteX3" fmla="*/ 2541 w 10000"/>
              <a:gd name="connsiteY3" fmla="*/ 9100 h 9945"/>
              <a:gd name="connsiteX4" fmla="*/ 3124 w 10000"/>
              <a:gd name="connsiteY4" fmla="*/ 6745 h 9945"/>
              <a:gd name="connsiteX5" fmla="*/ 3722 w 10000"/>
              <a:gd name="connsiteY5" fmla="*/ 5647 h 9945"/>
              <a:gd name="connsiteX6" fmla="*/ 4260 w 10000"/>
              <a:gd name="connsiteY6" fmla="*/ 4978 h 9945"/>
              <a:gd name="connsiteX7" fmla="*/ 4888 w 10000"/>
              <a:gd name="connsiteY7" fmla="*/ 4443 h 9945"/>
              <a:gd name="connsiteX8" fmla="*/ 5471 w 10000"/>
              <a:gd name="connsiteY8" fmla="*/ 4095 h 9945"/>
              <a:gd name="connsiteX9" fmla="*/ 6039 w 10000"/>
              <a:gd name="connsiteY9" fmla="*/ 3774 h 9945"/>
              <a:gd name="connsiteX10" fmla="*/ 6891 w 10000"/>
              <a:gd name="connsiteY10" fmla="*/ 3586 h 9945"/>
              <a:gd name="connsiteX11" fmla="*/ 7474 w 10000"/>
              <a:gd name="connsiteY11" fmla="*/ 3239 h 9945"/>
              <a:gd name="connsiteX12" fmla="*/ 8027 w 10000"/>
              <a:gd name="connsiteY12" fmla="*/ 2302 h 9945"/>
              <a:gd name="connsiteX13" fmla="*/ 8565 w 10000"/>
              <a:gd name="connsiteY13" fmla="*/ 1258 h 9945"/>
              <a:gd name="connsiteX14" fmla="*/ 9103 w 10000"/>
              <a:gd name="connsiteY14" fmla="*/ 616 h 9945"/>
              <a:gd name="connsiteX15" fmla="*/ 9641 w 10000"/>
              <a:gd name="connsiteY15" fmla="*/ 161 h 9945"/>
              <a:gd name="connsiteX16" fmla="*/ 10000 w 10000"/>
              <a:gd name="connsiteY16" fmla="*/ 0 h 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9945">
                <a:moveTo>
                  <a:pt x="0" y="8511"/>
                </a:moveTo>
                <a:cubicBezTo>
                  <a:pt x="43" y="8899"/>
                  <a:pt x="108" y="9228"/>
                  <a:pt x="329" y="9528"/>
                </a:cubicBezTo>
                <a:cubicBezTo>
                  <a:pt x="550" y="9828"/>
                  <a:pt x="1082" y="10000"/>
                  <a:pt x="1450" y="9930"/>
                </a:cubicBezTo>
                <a:cubicBezTo>
                  <a:pt x="1818" y="9859"/>
                  <a:pt x="2263" y="9632"/>
                  <a:pt x="2541" y="9100"/>
                </a:cubicBezTo>
                <a:cubicBezTo>
                  <a:pt x="2820" y="8568"/>
                  <a:pt x="2928" y="7320"/>
                  <a:pt x="3124" y="6745"/>
                </a:cubicBezTo>
                <a:cubicBezTo>
                  <a:pt x="3320" y="6169"/>
                  <a:pt x="3533" y="5942"/>
                  <a:pt x="3722" y="5647"/>
                </a:cubicBezTo>
                <a:cubicBezTo>
                  <a:pt x="3911" y="5353"/>
                  <a:pt x="4066" y="5179"/>
                  <a:pt x="4260" y="4978"/>
                </a:cubicBezTo>
                <a:cubicBezTo>
                  <a:pt x="4454" y="4778"/>
                  <a:pt x="4686" y="4590"/>
                  <a:pt x="4888" y="4443"/>
                </a:cubicBezTo>
                <a:cubicBezTo>
                  <a:pt x="5090" y="4296"/>
                  <a:pt x="5278" y="4205"/>
                  <a:pt x="5471" y="4095"/>
                </a:cubicBezTo>
                <a:cubicBezTo>
                  <a:pt x="5663" y="3985"/>
                  <a:pt x="5802" y="3857"/>
                  <a:pt x="6039" y="3774"/>
                </a:cubicBezTo>
                <a:cubicBezTo>
                  <a:pt x="6276" y="3690"/>
                  <a:pt x="6652" y="3677"/>
                  <a:pt x="6891" y="3586"/>
                </a:cubicBezTo>
                <a:cubicBezTo>
                  <a:pt x="7130" y="3496"/>
                  <a:pt x="7285" y="3453"/>
                  <a:pt x="7474" y="3239"/>
                </a:cubicBezTo>
                <a:cubicBezTo>
                  <a:pt x="7663" y="3024"/>
                  <a:pt x="7846" y="2633"/>
                  <a:pt x="8027" y="2302"/>
                </a:cubicBezTo>
                <a:cubicBezTo>
                  <a:pt x="8208" y="1971"/>
                  <a:pt x="8386" y="1539"/>
                  <a:pt x="8565" y="1258"/>
                </a:cubicBezTo>
                <a:cubicBezTo>
                  <a:pt x="8744" y="977"/>
                  <a:pt x="8924" y="800"/>
                  <a:pt x="9103" y="616"/>
                </a:cubicBezTo>
                <a:cubicBezTo>
                  <a:pt x="9283" y="432"/>
                  <a:pt x="9492" y="264"/>
                  <a:pt x="9641" y="161"/>
                </a:cubicBezTo>
                <a:cubicBezTo>
                  <a:pt x="9791" y="57"/>
                  <a:pt x="9895" y="27"/>
                  <a:pt x="10000" y="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917995" y="5488991"/>
            <a:ext cx="7478541" cy="0"/>
          </a:xfrm>
          <a:prstGeom prst="line">
            <a:avLst/>
          </a:prstGeom>
          <a:ln w="3175"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860032" y="5503566"/>
            <a:ext cx="3600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B6B6B6"/>
                </a:solidFill>
                <a:cs typeface="Arial" pitchFamily="34" charset="0"/>
              </a:rPr>
              <a:t>SME Development Stages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76933" y="5266037"/>
            <a:ext cx="135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cs typeface="Arial" pitchFamily="34" charset="0"/>
              </a:rPr>
              <a:t>PRE-SEED PHASE</a:t>
            </a:r>
            <a:endParaRPr lang="en-GB" sz="1000" dirty="0">
              <a:solidFill>
                <a:srgbClr val="114FA0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89101" y="5266037"/>
            <a:ext cx="135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cs typeface="Arial" pitchFamily="34" charset="0"/>
              </a:rPr>
              <a:t>SEED PHASE</a:t>
            </a:r>
            <a:endParaRPr lang="en-GB" sz="1000" dirty="0">
              <a:solidFill>
                <a:srgbClr val="114FA0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34517" y="5266037"/>
            <a:ext cx="135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cs typeface="Arial" pitchFamily="34" charset="0"/>
              </a:rPr>
              <a:t>START-UP PHASE</a:t>
            </a:r>
            <a:endParaRPr lang="en-GB" sz="1000" dirty="0">
              <a:solidFill>
                <a:srgbClr val="114FA0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56770" y="5266037"/>
            <a:ext cx="135928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cs typeface="Arial" pitchFamily="34" charset="0"/>
              </a:rPr>
              <a:t>EMERGING GROWTH</a:t>
            </a:r>
            <a:endParaRPr lang="en-GB" sz="1000" dirty="0">
              <a:solidFill>
                <a:srgbClr val="114FA0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17643" y="5266037"/>
            <a:ext cx="135928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cs typeface="Arial" pitchFamily="34" charset="0"/>
              </a:rPr>
              <a:t>DEVELOPMENT</a:t>
            </a:r>
            <a:endParaRPr lang="en-GB" sz="1000" dirty="0">
              <a:solidFill>
                <a:srgbClr val="114FA0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6386" y="599829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HIGHER RISK</a:t>
            </a:r>
            <a:endParaRPr lang="en-GB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15518" y="5998290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prstClr val="white"/>
                </a:solidFill>
                <a:cs typeface="Arial" pitchFamily="34" charset="0"/>
              </a:rPr>
              <a:t>LOWER RISK</a:t>
            </a:r>
            <a:endParaRPr lang="en-GB" sz="1200" b="1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801094" y="1724380"/>
            <a:ext cx="0" cy="3759461"/>
          </a:xfrm>
          <a:prstGeom prst="straightConnector1">
            <a:avLst/>
          </a:prstGeom>
          <a:ln w="3175"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932040" y="5975993"/>
            <a:ext cx="3456302" cy="261319"/>
            <a:chOff x="4199513" y="5950933"/>
            <a:chExt cx="3456302" cy="261319"/>
          </a:xfrm>
        </p:grpSpPr>
        <p:sp>
          <p:nvSpPr>
            <p:cNvPr id="62" name="Rectangle 61"/>
            <p:cNvSpPr/>
            <p:nvPr/>
          </p:nvSpPr>
          <p:spPr>
            <a:xfrm>
              <a:off x="4199513" y="5966031"/>
              <a:ext cx="216024" cy="216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38867" y="5966031"/>
              <a:ext cx="1063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114FA0"/>
                  </a:solidFill>
                  <a:cs typeface="Arial" pitchFamily="34" charset="0"/>
                </a:rPr>
                <a:t>Equity products</a:t>
              </a:r>
              <a:endParaRPr lang="en-GB" sz="1000" dirty="0">
                <a:solidFill>
                  <a:srgbClr val="114FA0"/>
                </a:solidFill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37788" y="5966031"/>
              <a:ext cx="216024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63337" y="5950933"/>
              <a:ext cx="17924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114FA0"/>
                  </a:solidFill>
                  <a:cs typeface="Arial" pitchFamily="34" charset="0"/>
                </a:rPr>
                <a:t>Product under development</a:t>
              </a:r>
              <a:endParaRPr lang="en-GB" sz="1000" dirty="0">
                <a:solidFill>
                  <a:srgbClr val="114FA0"/>
                </a:solidFill>
                <a:cs typeface="Arial" pitchFamily="34" charset="0"/>
              </a:endParaRPr>
            </a:p>
          </p:txBody>
        </p:sp>
      </p:grpSp>
      <p:sp>
        <p:nvSpPr>
          <p:cNvPr id="7" name="Curved Right Arrow 6"/>
          <p:cNvSpPr/>
          <p:nvPr/>
        </p:nvSpPr>
        <p:spPr>
          <a:xfrm>
            <a:off x="44615" y="1628800"/>
            <a:ext cx="67785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17" y="1930056"/>
            <a:ext cx="1355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14FA0"/>
                </a:solidFill>
              </a:rPr>
              <a:t>EUR 350m Holding Fund</a:t>
            </a:r>
            <a:endParaRPr lang="en-GB" sz="1400" b="1" dirty="0">
              <a:solidFill>
                <a:srgbClr val="114FA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37" y="3068960"/>
            <a:ext cx="1737057" cy="68370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5 different financial products are being deployed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1529" y="3933056"/>
            <a:ext cx="1756480" cy="68370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Via 12 different financial intermediaries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4614" y="4797152"/>
            <a:ext cx="1756480" cy="68370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Producing a leveraging effect of x 2.5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93" name="Curved Right Arrow 92"/>
          <p:cNvSpPr/>
          <p:nvPr/>
        </p:nvSpPr>
        <p:spPr>
          <a:xfrm flipH="1">
            <a:off x="1204598" y="1628800"/>
            <a:ext cx="596496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4037" y="5661248"/>
            <a:ext cx="1756480" cy="68370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Allowing for a revolving nature to the funds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6318" y="4248058"/>
            <a:ext cx="2367650" cy="477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14FA0"/>
                </a:solidFill>
              </a:rPr>
              <a:t>EUR 22.6m Accelerator/Seed Fund </a:t>
            </a:r>
            <a:endParaRPr lang="en-GB" sz="1400" dirty="0">
              <a:solidFill>
                <a:srgbClr val="114FA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499992" y="3816010"/>
            <a:ext cx="2367650" cy="477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14FA0"/>
                </a:solidFill>
              </a:rPr>
              <a:t>EUR 20.3m Venture Fund </a:t>
            </a:r>
            <a:endParaRPr lang="en-GB" sz="1400" dirty="0">
              <a:solidFill>
                <a:srgbClr val="114FA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720241" y="2293857"/>
            <a:ext cx="4320479" cy="47708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EUR </a:t>
            </a:r>
            <a:r>
              <a:rPr lang="en-US" sz="1400" dirty="0" smtClean="0">
                <a:solidFill>
                  <a:prstClr val="white"/>
                </a:solidFill>
              </a:rPr>
              <a:t>405m </a:t>
            </a:r>
            <a:r>
              <a:rPr lang="en-US" sz="1400" dirty="0" smtClean="0">
                <a:solidFill>
                  <a:prstClr val="white"/>
                </a:solidFill>
              </a:rPr>
              <a:t>Funded Products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139755" y="1511754"/>
            <a:ext cx="4320479" cy="47708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EUR 361m Guarantees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769601" y="3095930"/>
            <a:ext cx="4320479" cy="4770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14FA0"/>
                </a:solidFill>
              </a:rPr>
              <a:t>EUR 50m Co-investment Fund</a:t>
            </a:r>
            <a:endParaRPr lang="en-GB" sz="1400" dirty="0">
              <a:solidFill>
                <a:srgbClr val="114FA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599892" y="6021288"/>
            <a:ext cx="216024" cy="2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23928" y="5991091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114FA0"/>
                </a:solidFill>
                <a:cs typeface="Arial" pitchFamily="34" charset="0"/>
              </a:rPr>
              <a:t>Debt products</a:t>
            </a:r>
            <a:endParaRPr lang="en-GB" sz="1000" dirty="0">
              <a:solidFill>
                <a:srgbClr val="114F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274638"/>
            <a:ext cx="6484084" cy="1077218"/>
          </a:xfrm>
        </p:spPr>
        <p:txBody>
          <a:bodyPr/>
          <a:lstStyle/>
          <a:p>
            <a:r>
              <a:rPr lang="en-GB" dirty="0" smtClean="0"/>
              <a:t>JEREMIE Equity and Debt Portfolio in Bulgaria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14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5360542" y="1863179"/>
            <a:ext cx="482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915542" y="4542879"/>
            <a:ext cx="13081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915542" y="4555579"/>
            <a:ext cx="1346200" cy="48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H="1">
            <a:off x="4382642" y="5406479"/>
            <a:ext cx="21971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67" name="Rounded Rectangle 49"/>
          <p:cNvSpPr>
            <a:spLocks noChangeArrowheads="1"/>
          </p:cNvSpPr>
          <p:nvPr/>
        </p:nvSpPr>
        <p:spPr bwMode="auto">
          <a:xfrm>
            <a:off x="434529" y="1809204"/>
            <a:ext cx="6873875" cy="3924300"/>
          </a:xfrm>
          <a:prstGeom prst="roundRect">
            <a:avLst>
              <a:gd name="adj" fmla="val 16667"/>
            </a:avLst>
          </a:prstGeom>
          <a:solidFill>
            <a:srgbClr val="114FA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graphicFrame>
        <p:nvGraphicFramePr>
          <p:cNvPr id="68" name="Object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9358672"/>
              </p:ext>
            </p:extLst>
          </p:nvPr>
        </p:nvGraphicFramePr>
        <p:xfrm>
          <a:off x="1675781" y="4359101"/>
          <a:ext cx="53722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8" imgW="743776" imgH="676715" progId="Excel.Sheet.8">
                  <p:embed/>
                </p:oleObj>
              </mc:Choice>
              <mc:Fallback>
                <p:oleObj r:id="rId8" imgW="743776" imgH="6767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781" y="4359101"/>
                        <a:ext cx="53722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5573243"/>
              </p:ext>
            </p:extLst>
          </p:nvPr>
        </p:nvGraphicFramePr>
        <p:xfrm>
          <a:off x="2745929" y="3855045"/>
          <a:ext cx="789930" cy="78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0" imgW="963251" imgH="981541" progId="Excel.Sheet.8">
                  <p:embed/>
                </p:oleObj>
              </mc:Choice>
              <mc:Fallback>
                <p:oleObj r:id="rId10" imgW="963251" imgH="9815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929" y="3855045"/>
                        <a:ext cx="789930" cy="783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26477104"/>
              </p:ext>
            </p:extLst>
          </p:nvPr>
        </p:nvGraphicFramePr>
        <p:xfrm>
          <a:off x="3547989" y="2823617"/>
          <a:ext cx="195103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12" imgW="2091109" imgH="1798476" progId="Excel.Sheet.8">
                  <p:embed/>
                </p:oleObj>
              </mc:Choice>
              <mc:Fallback>
                <p:oleObj name="Worksheet" r:id="rId12" imgW="2091109" imgH="17984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989" y="2823617"/>
                        <a:ext cx="1951037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/>
          <p:nvPr/>
        </p:nvCxnSpPr>
        <p:spPr>
          <a:xfrm>
            <a:off x="209104" y="5309642"/>
            <a:ext cx="6991350" cy="11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18629" y="1975892"/>
            <a:ext cx="0" cy="332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9"/>
          <p:cNvSpPr txBox="1">
            <a:spLocks noChangeArrowheads="1"/>
          </p:cNvSpPr>
          <p:nvPr/>
        </p:nvSpPr>
        <p:spPr bwMode="auto">
          <a:xfrm>
            <a:off x="1655317" y="5044529"/>
            <a:ext cx="685800" cy="554038"/>
          </a:xfrm>
          <a:prstGeom prst="rect">
            <a:avLst/>
          </a:prstGeom>
          <a:solidFill>
            <a:srgbClr val="114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Venture Capital Fund</a:t>
            </a:r>
          </a:p>
        </p:txBody>
      </p:sp>
      <p:sp>
        <p:nvSpPr>
          <p:cNvPr id="74" name="TextBox 11"/>
          <p:cNvSpPr txBox="1">
            <a:spLocks noChangeArrowheads="1"/>
          </p:cNvSpPr>
          <p:nvPr/>
        </p:nvSpPr>
        <p:spPr bwMode="auto">
          <a:xfrm>
            <a:off x="2860229" y="5027067"/>
            <a:ext cx="844550" cy="554037"/>
          </a:xfrm>
          <a:prstGeom prst="rect">
            <a:avLst/>
          </a:prstGeom>
          <a:solidFill>
            <a:srgbClr val="114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Co-investment </a:t>
            </a:r>
            <a:r>
              <a:rPr lang="en-US" altLang="en-US" sz="1000" dirty="0" smtClean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Funds</a:t>
            </a:r>
            <a:endParaRPr lang="en-US" altLang="en-US" sz="1000" dirty="0">
              <a:solidFill>
                <a:srgbClr val="F2F2F2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4320729" y="5038179"/>
            <a:ext cx="790575" cy="554038"/>
          </a:xfrm>
          <a:prstGeom prst="rect">
            <a:avLst/>
          </a:prstGeom>
          <a:solidFill>
            <a:srgbClr val="114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First Loss Portfolio Guarantee</a:t>
            </a:r>
          </a:p>
        </p:txBody>
      </p:sp>
      <p:sp>
        <p:nvSpPr>
          <p:cNvPr id="76" name="TextBox 13"/>
          <p:cNvSpPr txBox="1">
            <a:spLocks noChangeArrowheads="1"/>
          </p:cNvSpPr>
          <p:nvPr/>
        </p:nvSpPr>
        <p:spPr bwMode="auto">
          <a:xfrm>
            <a:off x="3661917" y="5773192"/>
            <a:ext cx="3636962" cy="274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ea typeface="Arial" panose="020B0604020202020204" pitchFamily="34" charset="0"/>
                <a:cs typeface="Arial" panose="020B0604020202020204" pitchFamily="34" charset="0"/>
              </a:rPr>
              <a:t>Financial Instruments</a:t>
            </a:r>
          </a:p>
        </p:txBody>
      </p:sp>
      <p:sp>
        <p:nvSpPr>
          <p:cNvPr id="77" name="TextBox 20"/>
          <p:cNvSpPr txBox="1">
            <a:spLocks noChangeArrowheads="1"/>
          </p:cNvSpPr>
          <p:nvPr/>
        </p:nvSpPr>
        <p:spPr bwMode="auto">
          <a:xfrm rot="-5400000">
            <a:off x="-208408" y="4633366"/>
            <a:ext cx="877888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>
                <a:ea typeface="Arial" panose="020B0604020202020204" pitchFamily="34" charset="0"/>
                <a:cs typeface="Arial" panose="020B0604020202020204" pitchFamily="34" charset="0"/>
              </a:rPr>
              <a:t>Early stage</a:t>
            </a:r>
          </a:p>
        </p:txBody>
      </p:sp>
      <p:sp>
        <p:nvSpPr>
          <p:cNvPr id="78" name="TextBox 21"/>
          <p:cNvSpPr txBox="1">
            <a:spLocks noChangeArrowheads="1"/>
          </p:cNvSpPr>
          <p:nvPr/>
        </p:nvSpPr>
        <p:spPr bwMode="auto">
          <a:xfrm rot="-5400000">
            <a:off x="-281433" y="2645737"/>
            <a:ext cx="1036638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ea typeface="Arial" panose="020B0604020202020204" pitchFamily="34" charset="0"/>
                <a:cs typeface="Arial" panose="020B0604020202020204" pitchFamily="34" charset="0"/>
              </a:rPr>
              <a:t>Mature stage</a:t>
            </a:r>
          </a:p>
        </p:txBody>
      </p:sp>
      <p:sp>
        <p:nvSpPr>
          <p:cNvPr id="79" name="Rectangle 5"/>
          <p:cNvSpPr>
            <a:spLocks noChangeArrowheads="1"/>
          </p:cNvSpPr>
          <p:nvPr/>
        </p:nvSpPr>
        <p:spPr bwMode="auto">
          <a:xfrm>
            <a:off x="182117" y="5843042"/>
            <a:ext cx="144462" cy="144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45" tIns="72000" rIns="72000" bIns="72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 dirty="0"/>
              <a:t>Private funds - investors</a:t>
            </a:r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82117" y="6020842"/>
            <a:ext cx="144462" cy="1444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45" tIns="72000" rIns="72000" bIns="72000" anchor="ctr"/>
          <a:lstStyle/>
          <a:p>
            <a:pPr>
              <a:defRPr/>
            </a:pPr>
            <a:r>
              <a:rPr lang="en-US" sz="1000" dirty="0">
                <a:latin typeface="Arial" panose="020B0604020202020204" pitchFamily="34" charset="0"/>
              </a:rPr>
              <a:t>OP Competitiveness (JEREMIE)</a:t>
            </a:r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1510854" y="4090442"/>
            <a:ext cx="900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altLang="en-US" sz="1200" dirty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M EUR</a:t>
            </a:r>
          </a:p>
        </p:txBody>
      </p:sp>
      <p:sp>
        <p:nvSpPr>
          <p:cNvPr id="82" name="TextBox 41"/>
          <p:cNvSpPr txBox="1">
            <a:spLocks noChangeArrowheads="1"/>
          </p:cNvSpPr>
          <p:nvPr/>
        </p:nvSpPr>
        <p:spPr bwMode="auto">
          <a:xfrm>
            <a:off x="2743771" y="3567013"/>
            <a:ext cx="898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60 M EUR</a:t>
            </a:r>
          </a:p>
        </p:txBody>
      </p:sp>
      <p:sp>
        <p:nvSpPr>
          <p:cNvPr id="83" name="TextBox 42"/>
          <p:cNvSpPr txBox="1">
            <a:spLocks noChangeArrowheads="1"/>
          </p:cNvSpPr>
          <p:nvPr/>
        </p:nvSpPr>
        <p:spPr bwMode="auto">
          <a:xfrm>
            <a:off x="5797104" y="1975892"/>
            <a:ext cx="971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altLang="en-US" sz="1200" dirty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M EUR</a:t>
            </a:r>
          </a:p>
        </p:txBody>
      </p:sp>
      <p:graphicFrame>
        <p:nvGraphicFramePr>
          <p:cNvPr id="84" name="Object 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6477703"/>
              </p:ext>
            </p:extLst>
          </p:nvPr>
        </p:nvGraphicFramePr>
        <p:xfrm>
          <a:off x="698054" y="4512717"/>
          <a:ext cx="4572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14" imgW="609660" imgH="723810" progId="Excel.Sheet.8">
                  <p:embed/>
                </p:oleObj>
              </mc:Choice>
              <mc:Fallback>
                <p:oleObj name="Worksheet" r:id="rId14" imgW="609660" imgH="7238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54" y="4512717"/>
                        <a:ext cx="4572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9"/>
          <p:cNvSpPr txBox="1">
            <a:spLocks noChangeArrowheads="1"/>
          </p:cNvSpPr>
          <p:nvPr/>
        </p:nvSpPr>
        <p:spPr bwMode="auto">
          <a:xfrm>
            <a:off x="652017" y="5119142"/>
            <a:ext cx="500062" cy="400050"/>
          </a:xfrm>
          <a:prstGeom prst="rect">
            <a:avLst/>
          </a:prstGeom>
          <a:solidFill>
            <a:srgbClr val="114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Seed funds</a:t>
            </a:r>
          </a:p>
        </p:txBody>
      </p:sp>
      <p:sp>
        <p:nvSpPr>
          <p:cNvPr id="86" name="TextBox 39"/>
          <p:cNvSpPr txBox="1">
            <a:spLocks noChangeArrowheads="1"/>
          </p:cNvSpPr>
          <p:nvPr/>
        </p:nvSpPr>
        <p:spPr bwMode="auto">
          <a:xfrm>
            <a:off x="502792" y="4365079"/>
            <a:ext cx="1081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 21 M EUR</a:t>
            </a:r>
          </a:p>
        </p:txBody>
      </p:sp>
      <p:graphicFrame>
        <p:nvGraphicFramePr>
          <p:cNvPr id="87" name="Object 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80431924"/>
              </p:ext>
            </p:extLst>
          </p:nvPr>
        </p:nvGraphicFramePr>
        <p:xfrm>
          <a:off x="4992242" y="2148929"/>
          <a:ext cx="2516187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16" imgW="2457551" imgH="1933698" progId="Excel.Sheet.8">
                  <p:embed/>
                </p:oleObj>
              </mc:Choice>
              <mc:Fallback>
                <p:oleObj name="Worksheet" r:id="rId16" imgW="2457551" imgH="193369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42" y="2148929"/>
                        <a:ext cx="2516187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11"/>
          <p:cNvSpPr txBox="1">
            <a:spLocks noChangeArrowheads="1"/>
          </p:cNvSpPr>
          <p:nvPr/>
        </p:nvSpPr>
        <p:spPr bwMode="auto">
          <a:xfrm>
            <a:off x="5843142" y="5109617"/>
            <a:ext cx="962025" cy="553998"/>
          </a:xfrm>
          <a:prstGeom prst="rect">
            <a:avLst/>
          </a:prstGeom>
          <a:solidFill>
            <a:srgbClr val="114F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Portfolio Risk Sharing Loans</a:t>
            </a:r>
          </a:p>
        </p:txBody>
      </p:sp>
      <p:sp>
        <p:nvSpPr>
          <p:cNvPr id="89" name="TextBox 42"/>
          <p:cNvSpPr txBox="1">
            <a:spLocks noChangeArrowheads="1"/>
          </p:cNvSpPr>
          <p:nvPr/>
        </p:nvSpPr>
        <p:spPr bwMode="auto">
          <a:xfrm>
            <a:off x="4124053" y="2626767"/>
            <a:ext cx="971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F2F2F2"/>
                </a:solidFill>
                <a:ea typeface="Arial" panose="020B0604020202020204" pitchFamily="34" charset="0"/>
                <a:cs typeface="Arial" panose="020B0604020202020204" pitchFamily="34" charset="0"/>
              </a:rPr>
              <a:t>301 M EUR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08405" y="2009129"/>
            <a:ext cx="1728091" cy="386814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622120" y="1556792"/>
            <a:ext cx="1270359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1950" indent="-361950" algn="l" eaLnBrk="0" hangingPunct="0">
              <a:spcAft>
                <a:spcPct val="50000"/>
              </a:spcAft>
              <a:buClr>
                <a:schemeClr val="tx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1pPr>
            <a:lvl2pPr marL="647700" indent="-285750" algn="l" eaLnBrk="0" hangingPunct="0">
              <a:spcAft>
                <a:spcPct val="50000"/>
              </a:spcAft>
              <a:buClr>
                <a:schemeClr val="accent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Aft>
                <a:spcPct val="50000"/>
              </a:spcAft>
              <a:buClr>
                <a:schemeClr val="accent1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JEREMIE numbers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308404" y="2204864"/>
            <a:ext cx="172809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algn="l" eaLnBrk="0" hangingPunct="0">
              <a:spcAft>
                <a:spcPct val="50000"/>
              </a:spcAft>
              <a:buClr>
                <a:schemeClr val="tx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1pPr>
            <a:lvl2pPr marL="647700" indent="-285750" algn="l" eaLnBrk="0" hangingPunct="0">
              <a:spcAft>
                <a:spcPct val="50000"/>
              </a:spcAft>
              <a:buClr>
                <a:schemeClr val="accent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Aft>
                <a:spcPct val="50000"/>
              </a:spcAft>
              <a:buClr>
                <a:schemeClr val="accent1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9pPr>
          </a:lstStyle>
          <a:p>
            <a:pPr>
              <a:buClr>
                <a:schemeClr val="accent1"/>
              </a:buClr>
            </a:pPr>
            <a:r>
              <a:rPr lang="ru-RU" altLang="en-US" sz="1200" b="1" dirty="0" smtClean="0">
                <a:latin typeface="Arial" panose="020B0604020202020204" pitchFamily="34" charset="0"/>
              </a:rPr>
              <a:t>349 </a:t>
            </a:r>
            <a:r>
              <a:rPr lang="en-US" altLang="en-US" sz="1200" b="1" dirty="0" err="1" smtClean="0">
                <a:latin typeface="Arial" panose="020B0604020202020204" pitchFamily="34" charset="0"/>
              </a:rPr>
              <a:t>mn</a:t>
            </a:r>
            <a:r>
              <a:rPr lang="en-US" altLang="en-US" sz="1200" b="1" dirty="0" smtClean="0">
                <a:latin typeface="Arial" panose="020B0604020202020204" pitchFamily="34" charset="0"/>
              </a:rPr>
              <a:t> </a:t>
            </a:r>
            <a:r>
              <a:rPr lang="en-US" altLang="en-US" sz="1200" dirty="0" smtClean="0">
                <a:latin typeface="Arial" panose="020B0604020202020204" pitchFamily="34" charset="0"/>
              </a:rPr>
              <a:t>EUR from OP Competitiveness</a:t>
            </a:r>
          </a:p>
          <a:p>
            <a:pPr>
              <a:buClr>
                <a:schemeClr val="accent1"/>
              </a:buClr>
            </a:pPr>
            <a:r>
              <a:rPr lang="en-US" altLang="en-US" sz="1200" b="1" dirty="0" smtClean="0">
                <a:latin typeface="Arial" panose="020B0604020202020204" pitchFamily="34" charset="0"/>
              </a:rPr>
              <a:t>857 </a:t>
            </a:r>
            <a:r>
              <a:rPr lang="en-US" altLang="en-US" sz="1200" b="1" dirty="0" err="1" smtClean="0">
                <a:latin typeface="Arial" panose="020B0604020202020204" pitchFamily="34" charset="0"/>
              </a:rPr>
              <a:t>mn</a:t>
            </a:r>
            <a:r>
              <a:rPr lang="en-US" altLang="en-US" sz="1200" b="1" dirty="0" smtClean="0">
                <a:latin typeface="Arial" panose="020B0604020202020204" pitchFamily="34" charset="0"/>
              </a:rPr>
              <a:t> </a:t>
            </a:r>
            <a:r>
              <a:rPr lang="en-US" altLang="en-US" sz="1200" dirty="0" smtClean="0">
                <a:latin typeface="Arial" panose="020B0604020202020204" pitchFamily="34" charset="0"/>
              </a:rPr>
              <a:t>EUR total leveraged SME finance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mobilised</a:t>
            </a:r>
            <a:r>
              <a:rPr lang="en-US" altLang="en-US" sz="1200" dirty="0" smtClean="0">
                <a:latin typeface="Arial" panose="020B0604020202020204" pitchFamily="34" charset="0"/>
              </a:rPr>
              <a:t> until 2015</a:t>
            </a:r>
          </a:p>
          <a:p>
            <a:pPr>
              <a:buClr>
                <a:schemeClr val="accent1"/>
              </a:buClr>
            </a:pPr>
            <a:r>
              <a:rPr lang="en-US" altLang="en-US" sz="1200" dirty="0" smtClean="0">
                <a:latin typeface="Arial" panose="020B0604020202020204" pitchFamily="34" charset="0"/>
              </a:rPr>
              <a:t> </a:t>
            </a:r>
            <a:r>
              <a:rPr lang="ru-RU" altLang="en-US" sz="1200" b="1" dirty="0" smtClean="0">
                <a:latin typeface="Arial" panose="020B0604020202020204" pitchFamily="34" charset="0"/>
              </a:rPr>
              <a:t>2.</a:t>
            </a:r>
            <a:r>
              <a:rPr lang="en-US" altLang="en-US" sz="1200" b="1" dirty="0" smtClean="0">
                <a:latin typeface="Arial" panose="020B0604020202020204" pitchFamily="34" charset="0"/>
              </a:rPr>
              <a:t>6</a:t>
            </a:r>
            <a:r>
              <a:rPr lang="ru-RU" altLang="en-US" sz="1200" b="1" dirty="0" smtClean="0">
                <a:latin typeface="Arial" panose="020B0604020202020204" pitchFamily="34" charset="0"/>
              </a:rPr>
              <a:t>x </a:t>
            </a:r>
            <a:r>
              <a:rPr lang="en-US" altLang="en-US" sz="1200" b="1" dirty="0" smtClean="0">
                <a:latin typeface="Arial" panose="020B0604020202020204" pitchFamily="34" charset="0"/>
              </a:rPr>
              <a:t>leverage </a:t>
            </a:r>
            <a:r>
              <a:rPr lang="en-US" altLang="en-US" sz="1200" dirty="0" smtClean="0">
                <a:latin typeface="Arial" panose="020B0604020202020204" pitchFamily="34" charset="0"/>
              </a:rPr>
              <a:t>of OP funding</a:t>
            </a:r>
          </a:p>
          <a:p>
            <a:pPr>
              <a:buClr>
                <a:schemeClr val="accent1"/>
              </a:buClr>
            </a:pPr>
            <a:r>
              <a:rPr lang="ru-RU" altLang="en-US" sz="1200" b="1" dirty="0" smtClean="0">
                <a:latin typeface="Arial" panose="020B0604020202020204" pitchFamily="34" charset="0"/>
              </a:rPr>
              <a:t>17 </a:t>
            </a:r>
            <a:r>
              <a:rPr lang="en-US" altLang="en-US" sz="1200" dirty="0" smtClean="0">
                <a:latin typeface="Arial" panose="020B0604020202020204" pitchFamily="34" charset="0"/>
              </a:rPr>
              <a:t>operations with </a:t>
            </a:r>
            <a:r>
              <a:rPr lang="en-US" altLang="en-US" sz="1200" b="1" dirty="0" smtClean="0">
                <a:latin typeface="Arial" panose="020B0604020202020204" pitchFamily="34" charset="0"/>
              </a:rPr>
              <a:t>FIs </a:t>
            </a:r>
            <a:r>
              <a:rPr lang="en-US" altLang="en-US" sz="1200" dirty="0" smtClean="0">
                <a:latin typeface="Arial" panose="020B0604020202020204" pitchFamily="34" charset="0"/>
              </a:rPr>
              <a:t>under</a:t>
            </a:r>
            <a:r>
              <a:rPr lang="en-US" altLang="en-US" sz="1200" b="1" dirty="0" smtClean="0">
                <a:latin typeface="Arial" panose="020B0604020202020204" pitchFamily="34" charset="0"/>
              </a:rPr>
              <a:t> 5 instruments:</a:t>
            </a:r>
            <a:endParaRPr lang="ru-RU" altLang="en-US" sz="1200" dirty="0">
              <a:latin typeface="Arial" panose="020B0604020202020204" pitchFamily="34" charset="0"/>
            </a:endParaRPr>
          </a:p>
          <a:p>
            <a:pPr lvl="1">
              <a:buClr>
                <a:schemeClr val="accent1"/>
              </a:buClr>
            </a:pPr>
            <a:r>
              <a:rPr lang="en-US" altLang="en-US" sz="1000" dirty="0" smtClean="0">
                <a:latin typeface="Arial" panose="020B0604020202020204" pitchFamily="34" charset="0"/>
              </a:rPr>
              <a:t>12 agreements with BG banks and 5 equity funds</a:t>
            </a:r>
            <a:endParaRPr lang="ru-RU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274638"/>
            <a:ext cx="6484084" cy="1077218"/>
          </a:xfrm>
        </p:spPr>
        <p:txBody>
          <a:bodyPr/>
          <a:lstStyle/>
          <a:p>
            <a:r>
              <a:rPr lang="en-GB" dirty="0" smtClean="0"/>
              <a:t>JEREMIE Equity and Debt Portfolio in Bulgaria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15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84961" y="1985038"/>
            <a:ext cx="5051612" cy="386814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786008" y="1532701"/>
            <a:ext cx="3713556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61950" indent="-361950" algn="l" eaLnBrk="0" hangingPunct="0">
              <a:spcAft>
                <a:spcPct val="50000"/>
              </a:spcAft>
              <a:buClr>
                <a:schemeClr val="tx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1pPr>
            <a:lvl2pPr marL="647700" indent="-285750" algn="l" eaLnBrk="0" hangingPunct="0">
              <a:spcAft>
                <a:spcPct val="50000"/>
              </a:spcAft>
              <a:buClr>
                <a:schemeClr val="accent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Aft>
                <a:spcPct val="50000"/>
              </a:spcAft>
              <a:buClr>
                <a:schemeClr val="accent1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JEREMIE results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195736" y="2175121"/>
            <a:ext cx="482453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algn="l" eaLnBrk="0" hangingPunct="0">
              <a:spcAft>
                <a:spcPct val="50000"/>
              </a:spcAft>
              <a:buClr>
                <a:schemeClr val="tx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1pPr>
            <a:lvl2pPr marL="647700" indent="-285750" algn="l" eaLnBrk="0" hangingPunct="0">
              <a:spcAft>
                <a:spcPct val="50000"/>
              </a:spcAft>
              <a:buClr>
                <a:schemeClr val="accent2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2pPr>
            <a:lvl3pPr marL="1143000" indent="-228600" algn="l" eaLnBrk="0" hangingPunct="0">
              <a:spcAft>
                <a:spcPct val="50000"/>
              </a:spcAft>
              <a:buClr>
                <a:schemeClr val="accent1"/>
              </a:buClr>
              <a:buSzPct val="11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FuturaT" pitchFamily="34" charset="0"/>
                <a:ea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FuturaT" pitchFamily="34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D100"/>
              </a:buClr>
            </a:pPr>
            <a:r>
              <a:rPr lang="en-US" altLang="en-US" sz="1400" b="1" dirty="0" smtClean="0"/>
              <a:t>EUR 785 </a:t>
            </a:r>
            <a:r>
              <a:rPr lang="en-US" altLang="en-US" sz="1400" b="1" dirty="0" err="1" smtClean="0"/>
              <a:t>mn</a:t>
            </a:r>
            <a:r>
              <a:rPr lang="en-US" altLang="en-US" sz="1400" b="1" dirty="0" smtClean="0"/>
              <a:t> </a:t>
            </a:r>
            <a:r>
              <a:rPr lang="en-US" altLang="en-US" sz="1400" dirty="0" smtClean="0"/>
              <a:t>financing signed with Bulgarian SMEs since 2011</a:t>
            </a:r>
          </a:p>
          <a:p>
            <a:pPr>
              <a:spcBef>
                <a:spcPct val="0"/>
              </a:spcBef>
              <a:buClr>
                <a:srgbClr val="FFD100"/>
              </a:buClr>
            </a:pPr>
            <a:r>
              <a:rPr lang="en-US" altLang="en-US" sz="1400" b="1" dirty="0" smtClean="0"/>
              <a:t>8,300 individual SME financial transactions </a:t>
            </a:r>
            <a:r>
              <a:rPr lang="en-US" altLang="en-US" sz="1400" dirty="0" smtClean="0"/>
              <a:t>with close to 7,000 small and medium </a:t>
            </a:r>
            <a:r>
              <a:rPr lang="en-US" altLang="en-US" sz="1400" dirty="0" err="1" smtClean="0"/>
              <a:t>entreprizes</a:t>
            </a:r>
            <a:r>
              <a:rPr lang="en-US" altLang="en-US" sz="1400" dirty="0" smtClean="0"/>
              <a:t> in Bulgaria as of 30/09/2015</a:t>
            </a:r>
          </a:p>
          <a:p>
            <a:pPr>
              <a:spcBef>
                <a:spcPct val="0"/>
              </a:spcBef>
              <a:buClr>
                <a:srgbClr val="FFD100"/>
              </a:buClr>
            </a:pPr>
            <a:r>
              <a:rPr lang="en-US" altLang="en-US" sz="1400" dirty="0" smtClean="0"/>
              <a:t>Until 3</a:t>
            </a:r>
            <a:r>
              <a:rPr lang="bg-BG" altLang="en-US" sz="1400" dirty="0" smtClean="0"/>
              <a:t>1/05/2015 </a:t>
            </a:r>
            <a:r>
              <a:rPr lang="en-US" altLang="en-US" sz="1400" dirty="0" smtClean="0"/>
              <a:t>the absorption level of JEREMIE resources in Bulgaria is:</a:t>
            </a:r>
          </a:p>
          <a:p>
            <a:pPr lvl="1">
              <a:spcBef>
                <a:spcPct val="0"/>
              </a:spcBef>
              <a:buClr>
                <a:srgbClr val="FFD100"/>
              </a:buClr>
            </a:pPr>
            <a:r>
              <a:rPr lang="en-US" altLang="en-US" sz="1400" b="1" dirty="0" smtClean="0"/>
              <a:t>91</a:t>
            </a:r>
            <a:r>
              <a:rPr lang="bg-BG" altLang="en-US" sz="1400" b="1" dirty="0" smtClean="0"/>
              <a:t>% </a:t>
            </a:r>
            <a:r>
              <a:rPr lang="en-US" altLang="en-US" sz="1400" b="1" dirty="0" smtClean="0"/>
              <a:t>of total leverage capital </a:t>
            </a:r>
            <a:r>
              <a:rPr lang="en-US" altLang="en-US" sz="1400" dirty="0" smtClean="0"/>
              <a:t>available for financing of Bulgarian SMEs (including public and private capital)</a:t>
            </a:r>
            <a:r>
              <a:rPr lang="bg-BG" altLang="en-US" sz="1400" dirty="0" smtClean="0"/>
              <a:t> </a:t>
            </a:r>
            <a:endParaRPr lang="bg-BG" altLang="en-US" sz="1400" dirty="0"/>
          </a:p>
          <a:p>
            <a:pPr lvl="1">
              <a:spcBef>
                <a:spcPct val="0"/>
              </a:spcBef>
              <a:buClr>
                <a:srgbClr val="FFD100"/>
              </a:buClr>
            </a:pPr>
            <a:r>
              <a:rPr lang="en-US" altLang="en-US" sz="1400" b="1" dirty="0" smtClean="0"/>
              <a:t>93</a:t>
            </a:r>
            <a:r>
              <a:rPr lang="bg-BG" altLang="en-US" sz="1400" b="1" dirty="0" smtClean="0"/>
              <a:t>% </a:t>
            </a:r>
            <a:r>
              <a:rPr lang="en-US" altLang="en-US" sz="1400" b="1" dirty="0" smtClean="0"/>
              <a:t>of JEREMIE capital </a:t>
            </a:r>
            <a:r>
              <a:rPr lang="en-US" altLang="en-US" sz="1400" dirty="0" smtClean="0"/>
              <a:t>contributed from OP Competitiveness </a:t>
            </a:r>
            <a:endParaRPr lang="bg-BG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783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61" y="3208714"/>
            <a:ext cx="5812944" cy="584775"/>
          </a:xfrm>
        </p:spPr>
        <p:txBody>
          <a:bodyPr/>
          <a:lstStyle/>
          <a:p>
            <a:r>
              <a:rPr lang="en-US" dirty="0" smtClean="0"/>
              <a:t>SME Initiative in Bulgaria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9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056" y="333375"/>
            <a:ext cx="5436096" cy="892552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2800" dirty="0">
                <a:solidFill>
                  <a:srgbClr val="114FA0"/>
                </a:solidFill>
              </a:rPr>
              <a:t>The SME </a:t>
            </a:r>
            <a:r>
              <a:rPr lang="en-US" sz="2800" dirty="0" smtClean="0">
                <a:solidFill>
                  <a:srgbClr val="114FA0"/>
                </a:solidFill>
              </a:rPr>
              <a:t>Initiative</a:t>
            </a:r>
            <a:br>
              <a:rPr lang="en-US" sz="2800" dirty="0" smtClean="0">
                <a:solidFill>
                  <a:srgbClr val="114FA0"/>
                </a:solidFill>
              </a:rPr>
            </a:b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Rationale</a:t>
            </a:r>
            <a:endParaRPr lang="en-GB" sz="2400" dirty="0">
              <a:solidFill>
                <a:srgbClr val="114F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48" y="1916833"/>
            <a:ext cx="40544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1"/>
          <p:cNvSpPr txBox="1">
            <a:spLocks noChangeArrowheads="1"/>
          </p:cNvSpPr>
          <p:nvPr/>
        </p:nvSpPr>
        <p:spPr bwMode="auto">
          <a:xfrm>
            <a:off x="394048" y="1556792"/>
            <a:ext cx="4392800" cy="494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FuturaT" charset="0"/>
              </a:defRPr>
            </a:lvl1pPr>
            <a:lvl2pPr marL="811213" indent="-277813" eaLnBrk="0" hangingPunct="0">
              <a:defRPr sz="800">
                <a:solidFill>
                  <a:schemeClr val="tx1"/>
                </a:solidFill>
                <a:latin typeface="FuturaT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In the aftermath of the economic crisis, European banks have been forced to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Deleverage their risky assets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Repair their balance sheets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Comply with tight regulatory requirements (Basel III, CRD IV),</a:t>
            </a:r>
          </a:p>
          <a:p>
            <a:pPr eaLnBrk="1" hangingPunct="1">
              <a:spcBef>
                <a:spcPts val="18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</a:rPr>
              <a:t>which results </a:t>
            </a:r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in: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reduction in the volume of lending 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market fragmentation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impaired money transmission to real economy </a:t>
            </a:r>
          </a:p>
          <a:p>
            <a:pPr eaLnBrk="1" hangingPunct="1">
              <a:spcBef>
                <a:spcPts val="18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In this context, EU SMEs were particularly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hit</a:t>
            </a:r>
          </a:p>
          <a:p>
            <a:pPr eaLnBrk="1" hangingPunct="1">
              <a:spcBef>
                <a:spcPts val="18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ECB President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</a:rPr>
              <a:t>Draghi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</a:rPr>
              <a:t>, May 2013: 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</a:rPr>
              <a:t>"The key obstacle to a growth recovery seems to be the blocked credit channel to SMEs." 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8245672" y="5501171"/>
            <a:ext cx="1" cy="7752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2" idx="0"/>
            <a:endCxn id="60" idx="2"/>
          </p:cNvCxnSpPr>
          <p:nvPr/>
        </p:nvCxnSpPr>
        <p:spPr>
          <a:xfrm>
            <a:off x="8264954" y="3417421"/>
            <a:ext cx="1" cy="12357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3"/>
            <a:endCxn id="122" idx="1"/>
          </p:cNvCxnSpPr>
          <p:nvPr/>
        </p:nvCxnSpPr>
        <p:spPr>
          <a:xfrm>
            <a:off x="5004048" y="4930034"/>
            <a:ext cx="1008112" cy="1107355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332656"/>
            <a:ext cx="6804263" cy="1323439"/>
          </a:xfrm>
        </p:spPr>
        <p:txBody>
          <a:bodyPr/>
          <a:lstStyle/>
          <a:p>
            <a:r>
              <a:rPr lang="en-US" sz="2800" dirty="0"/>
              <a:t>New SME Initiative: </a:t>
            </a:r>
            <a:br>
              <a:rPr lang="en-US" sz="2800" dirty="0"/>
            </a:br>
            <a:r>
              <a:rPr lang="en-US" sz="2400" dirty="0" smtClean="0">
                <a:solidFill>
                  <a:srgbClr val="114FA0">
                    <a:lumMod val="60000"/>
                    <a:lumOff val="40000"/>
                  </a:srgbClr>
                </a:solidFill>
              </a:rPr>
              <a:t>Option 1: SME Guarantee Instrument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18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258" y="1484784"/>
            <a:ext cx="7493118" cy="152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algn="just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Option 1 envisages </a:t>
            </a:r>
            <a:r>
              <a:rPr lang="en-GB" sz="1400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uncapped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</a:rPr>
              <a:t>portfolio guarantees and partial capital relief to banks building up new portfolios 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of SME loans.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Up 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</a:rPr>
              <a:t>to 80% of the total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portfolio will be covered on a loan by loan basis.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ESIF will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</a:rPr>
              <a:t>be used to cover the first loss piece. 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ESIF, COSME,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</a:rPr>
              <a:t>Horizon 2020 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and EIF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</a:rPr>
              <a:t>will 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join to cover the mezzanine risk. Senior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</a:rPr>
              <a:t>tranches will be guaranteed by </a:t>
            </a:r>
            <a:r>
              <a:rPr lang="en-GB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EIB, while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the originating bank 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</a:rPr>
              <a:t>must retain at least 20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% of the risk on portfolio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level.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GB" sz="13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411760" y="3568025"/>
            <a:ext cx="1154921" cy="2724018"/>
            <a:chOff x="5076056" y="4077072"/>
            <a:chExt cx="796892" cy="2085297"/>
          </a:xfrm>
        </p:grpSpPr>
        <p:sp>
          <p:nvSpPr>
            <p:cNvPr id="65" name="Rectangle 64"/>
            <p:cNvSpPr/>
            <p:nvPr/>
          </p:nvSpPr>
          <p:spPr>
            <a:xfrm>
              <a:off x="5076056" y="4077072"/>
              <a:ext cx="796892" cy="11516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Senior tranche</a:t>
              </a:r>
              <a:endParaRPr lang="en-GB" sz="10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76056" y="5231544"/>
              <a:ext cx="796892" cy="455700"/>
            </a:xfrm>
            <a:prstGeom prst="rect">
              <a:avLst/>
            </a:prstGeom>
            <a:solidFill>
              <a:srgbClr val="95D3C0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36000" rtlCol="0" anchor="ctr"/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Mezzanine  tranche</a:t>
              </a:r>
              <a:endParaRPr lang="en-GB" sz="10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76056" y="5679675"/>
              <a:ext cx="796892" cy="482694"/>
            </a:xfrm>
            <a:prstGeom prst="rect">
              <a:avLst/>
            </a:prstGeom>
            <a:solidFill>
              <a:srgbClr val="FEC9BA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US" sz="10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First loss piece</a:t>
              </a:r>
              <a:endParaRPr lang="en-GB" sz="10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395536" y="5445224"/>
            <a:ext cx="1060459" cy="846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Max 7% of ERDF + EARDF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3528" y="4941168"/>
            <a:ext cx="1204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Member State contribution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395536" y="5445222"/>
            <a:ext cx="3168352" cy="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339751" y="3111351"/>
            <a:ext cx="1728667" cy="442035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Option 1 guarantee risk </a:t>
            </a:r>
            <a:r>
              <a:rPr lang="en-US" sz="12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tranching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2" name="Right Brace 81"/>
          <p:cNvSpPr/>
          <p:nvPr/>
        </p:nvSpPr>
        <p:spPr>
          <a:xfrm flipH="1">
            <a:off x="2267744" y="5454986"/>
            <a:ext cx="146024" cy="837056"/>
          </a:xfrm>
          <a:prstGeom prst="rightBrace">
            <a:avLst>
              <a:gd name="adj1" fmla="val 52425"/>
              <a:gd name="adj2" fmla="val 46421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3" name="Right Brace 82"/>
          <p:cNvSpPr/>
          <p:nvPr/>
        </p:nvSpPr>
        <p:spPr>
          <a:xfrm flipH="1">
            <a:off x="2267744" y="5072366"/>
            <a:ext cx="146024" cy="372856"/>
          </a:xfrm>
          <a:prstGeom prst="rightBrace">
            <a:avLst>
              <a:gd name="adj1" fmla="val 52425"/>
              <a:gd name="adj2" fmla="val 49237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475656" y="5720480"/>
            <a:ext cx="721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ESIF Risk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488371" y="4891226"/>
            <a:ext cx="923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EIF, COSME, H2020</a:t>
            </a:r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Risk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619672" y="4149078"/>
            <a:ext cx="642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EIB Risk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7" name="Right Brace 86"/>
          <p:cNvSpPr/>
          <p:nvPr/>
        </p:nvSpPr>
        <p:spPr>
          <a:xfrm flipH="1">
            <a:off x="2267744" y="3573016"/>
            <a:ext cx="146025" cy="1492943"/>
          </a:xfrm>
          <a:prstGeom prst="rightBrace">
            <a:avLst>
              <a:gd name="adj1" fmla="val 52425"/>
              <a:gd name="adj2" fmla="val 46421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102280" y="3568026"/>
            <a:ext cx="901768" cy="272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European   </a:t>
            </a:r>
          </a:p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Investment </a:t>
            </a:r>
          </a:p>
          <a:p>
            <a:r>
              <a:rPr lang="en-US" sz="10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Fund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068419" y="3254888"/>
            <a:ext cx="1079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Guarantor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012160" y="3564489"/>
            <a:ext cx="1146416" cy="9539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012160" y="5765458"/>
            <a:ext cx="1157840" cy="543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135" name="Straight Arrow Connector 134"/>
          <p:cNvCxnSpPr>
            <a:stCxn id="94" idx="3"/>
          </p:cNvCxnSpPr>
          <p:nvPr/>
        </p:nvCxnSpPr>
        <p:spPr>
          <a:xfrm flipV="1">
            <a:off x="5004048" y="4485742"/>
            <a:ext cx="478976" cy="444292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67544" y="3007414"/>
            <a:ext cx="8202979" cy="615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64288" y="3573016"/>
            <a:ext cx="436267" cy="94539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Ins="36000" rtlCol="0" anchor="ctr"/>
          <a:lstStyle/>
          <a:p>
            <a:pPr algn="ctr"/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413769" y="3573013"/>
            <a:ext cx="4756231" cy="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Brace 54"/>
          <p:cNvSpPr/>
          <p:nvPr/>
        </p:nvSpPr>
        <p:spPr>
          <a:xfrm rot="5400000">
            <a:off x="6520859" y="4009712"/>
            <a:ext cx="134730" cy="1152127"/>
          </a:xfrm>
          <a:prstGeom prst="rightBrace">
            <a:avLst>
              <a:gd name="adj1" fmla="val 52425"/>
              <a:gd name="adj2" fmla="val 46421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395536" y="6309320"/>
            <a:ext cx="676304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164288" y="4653136"/>
            <a:ext cx="883961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At least 20% risk retained by originator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6" name="Right Brace 55"/>
          <p:cNvSpPr/>
          <p:nvPr/>
        </p:nvSpPr>
        <p:spPr>
          <a:xfrm rot="5400000">
            <a:off x="7312948" y="4369753"/>
            <a:ext cx="134728" cy="432048"/>
          </a:xfrm>
          <a:prstGeom prst="rightBrace">
            <a:avLst>
              <a:gd name="adj1" fmla="val 52425"/>
              <a:gd name="adj2" fmla="val 46421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796136" y="314096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Newly originated loan portfolios</a:t>
            </a:r>
            <a:endParaRPr lang="en-GB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156176" y="3717032"/>
            <a:ext cx="16025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Financial Institution 1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164288" y="5765458"/>
            <a:ext cx="433411" cy="54386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rIns="36000" rtlCol="0" anchor="ctr"/>
          <a:lstStyle/>
          <a:p>
            <a:pPr algn="ctr"/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156176" y="5805264"/>
            <a:ext cx="1526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Financial Institution N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7164288" y="3573016"/>
            <a:ext cx="2" cy="27033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5148064" y="3789040"/>
            <a:ext cx="816741" cy="688256"/>
          </a:xfrm>
          <a:prstGeom prst="rect">
            <a:avLst/>
          </a:prstGeom>
        </p:spPr>
        <p:txBody>
          <a:bodyPr wrap="square" lIns="36000" tIns="36000" rIns="72000" bIns="3600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Uncapped guarantee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on portfolio 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level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074982" y="4653136"/>
            <a:ext cx="1017298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Up to 80% guarantees on a loan-by-loan basis.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28183" y="4190891"/>
            <a:ext cx="11542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EIF guarantee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8" name="Right Brace 57"/>
          <p:cNvSpPr/>
          <p:nvPr/>
        </p:nvSpPr>
        <p:spPr>
          <a:xfrm rot="10800000">
            <a:off x="5868145" y="3573013"/>
            <a:ext cx="154696" cy="945397"/>
          </a:xfrm>
          <a:prstGeom prst="rightBrace">
            <a:avLst>
              <a:gd name="adj1" fmla="val 52425"/>
              <a:gd name="adj2" fmla="val 46421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34942" y="6045822"/>
            <a:ext cx="12613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EIF guarantee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>
            <a:stCxn id="46" idx="3"/>
            <a:endCxn id="52" idx="1"/>
          </p:cNvCxnSpPr>
          <p:nvPr/>
        </p:nvCxnSpPr>
        <p:spPr>
          <a:xfrm flipV="1">
            <a:off x="7600555" y="3553386"/>
            <a:ext cx="447693" cy="492329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048248" y="3417421"/>
            <a:ext cx="433411" cy="2719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SME1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048249" y="3909750"/>
            <a:ext cx="433411" cy="2719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SME2</a:t>
            </a:r>
          </a:p>
        </p:txBody>
      </p:sp>
      <p:cxnSp>
        <p:nvCxnSpPr>
          <p:cNvPr id="59" name="Straight Arrow Connector 58"/>
          <p:cNvCxnSpPr>
            <a:stCxn id="46" idx="3"/>
            <a:endCxn id="54" idx="1"/>
          </p:cNvCxnSpPr>
          <p:nvPr/>
        </p:nvCxnSpPr>
        <p:spPr>
          <a:xfrm>
            <a:off x="7600555" y="4045715"/>
            <a:ext cx="447694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048249" y="4381206"/>
            <a:ext cx="433411" cy="2719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SME3</a:t>
            </a:r>
          </a:p>
        </p:txBody>
      </p:sp>
      <p:cxnSp>
        <p:nvCxnSpPr>
          <p:cNvPr id="61" name="Straight Arrow Connector 60"/>
          <p:cNvCxnSpPr>
            <a:stCxn id="46" idx="3"/>
            <a:endCxn id="60" idx="1"/>
          </p:cNvCxnSpPr>
          <p:nvPr/>
        </p:nvCxnSpPr>
        <p:spPr>
          <a:xfrm>
            <a:off x="7600555" y="4045715"/>
            <a:ext cx="447694" cy="471456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048247" y="5501171"/>
            <a:ext cx="433411" cy="2719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SME1</a:t>
            </a:r>
          </a:p>
        </p:txBody>
      </p:sp>
      <p:cxnSp>
        <p:nvCxnSpPr>
          <p:cNvPr id="75" name="Straight Arrow Connector 74"/>
          <p:cNvCxnSpPr>
            <a:stCxn id="164" idx="3"/>
            <a:endCxn id="74" idx="1"/>
          </p:cNvCxnSpPr>
          <p:nvPr/>
        </p:nvCxnSpPr>
        <p:spPr>
          <a:xfrm flipV="1">
            <a:off x="7597699" y="5637136"/>
            <a:ext cx="450548" cy="400253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8048249" y="6045822"/>
            <a:ext cx="433411" cy="2719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rIns="36000" rtlCol="0" anchor="ctr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SME2</a:t>
            </a:r>
          </a:p>
        </p:txBody>
      </p:sp>
      <p:cxnSp>
        <p:nvCxnSpPr>
          <p:cNvPr id="89" name="Straight Arrow Connector 88"/>
          <p:cNvCxnSpPr>
            <a:stCxn id="164" idx="3"/>
            <a:endCxn id="88" idx="1"/>
          </p:cNvCxnSpPr>
          <p:nvPr/>
        </p:nvCxnSpPr>
        <p:spPr>
          <a:xfrm>
            <a:off x="7597699" y="6037389"/>
            <a:ext cx="450550" cy="144398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4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1" y="323945"/>
            <a:ext cx="6912768" cy="523220"/>
          </a:xfr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z="2800" dirty="0">
                <a:solidFill>
                  <a:srgbClr val="114FA0"/>
                </a:solidFill>
              </a:rPr>
              <a:t>Option 1: </a:t>
            </a:r>
            <a:r>
              <a:rPr lang="en-US" sz="2800" dirty="0" smtClean="0">
                <a:solidFill>
                  <a:srgbClr val="114FA0"/>
                </a:solidFill>
              </a:rPr>
              <a:t>SME </a:t>
            </a:r>
            <a:r>
              <a:rPr lang="en-US" sz="2800" dirty="0">
                <a:solidFill>
                  <a:srgbClr val="114FA0"/>
                </a:solidFill>
              </a:rPr>
              <a:t>Guarantee </a:t>
            </a:r>
            <a:r>
              <a:rPr lang="en-US" sz="2800" dirty="0" smtClean="0">
                <a:solidFill>
                  <a:srgbClr val="114FA0"/>
                </a:solidFill>
              </a:rPr>
              <a:t>Facility </a:t>
            </a:r>
            <a:endParaRPr lang="en-GB" sz="2800" dirty="0">
              <a:solidFill>
                <a:srgbClr val="114FA0"/>
              </a:solidFill>
            </a:endParaRPr>
          </a:p>
        </p:txBody>
      </p:sp>
      <p:sp>
        <p:nvSpPr>
          <p:cNvPr id="42055" name="Text Box 111"/>
          <p:cNvSpPr txBox="1">
            <a:spLocks noChangeArrowheads="1"/>
          </p:cNvSpPr>
          <p:nvPr/>
        </p:nvSpPr>
        <p:spPr bwMode="auto">
          <a:xfrm>
            <a:off x="89594" y="1526707"/>
            <a:ext cx="8874894" cy="41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FuturaT" charset="0"/>
              </a:defRPr>
            </a:lvl1pPr>
            <a:lvl2pPr marL="811213" indent="-277813" eaLnBrk="0" hangingPunct="0">
              <a:defRPr sz="800">
                <a:solidFill>
                  <a:schemeClr val="tx1"/>
                </a:solidFill>
                <a:latin typeface="FuturaT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Provides uncapped portfolio guarantees and partial capital relief to banks building up new portfolios of loans, guarantees for loans [and leasing] to 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SMEs</a:t>
            </a:r>
          </a:p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Both direct guarantees and counter-guarantees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65087" indent="0" eaLnBrk="1" hangingPunct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GB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Description:  </a:t>
            </a: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Originator (gradually) builds-up a portfolio of new SME loans</a:t>
            </a:r>
            <a:endParaRPr lang="en-GB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EIF issues uncapped portfolio guarantees and shares (hedges) the risk with various risk-takers:</a:t>
            </a:r>
          </a:p>
          <a:p>
            <a:pPr lvl="2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ESIF: first-loss piece</a:t>
            </a:r>
          </a:p>
          <a:p>
            <a:pPr lvl="2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ESIF and EU funds (COSME/Horizon 2020): second-loss tranches </a:t>
            </a:r>
          </a:p>
          <a:p>
            <a:pPr lvl="2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EIF own funds: (upper) mezzanine tranche</a:t>
            </a:r>
          </a:p>
          <a:p>
            <a:pPr lvl="2" eaLnBrk="1" hangingPunct="1">
              <a:spcBef>
                <a:spcPct val="15000"/>
              </a:spcBef>
              <a:buClr>
                <a:schemeClr val="accent1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EIB and national/regional development banks and private investors : senior tranche</a:t>
            </a:r>
          </a:p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Instrument can cover </a:t>
            </a:r>
            <a:r>
              <a:rPr lang="en-US" sz="14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up to 80% of each loan included in the portfolio</a:t>
            </a:r>
            <a:r>
              <a:rPr lang="en-US" sz="14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.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Originator must retain at least 20% of each loan included in the guaranteed portfolio</a:t>
            </a:r>
          </a:p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150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Originator will have to demonstrate the </a:t>
            </a:r>
            <a:r>
              <a:rPr lang="en-US" sz="14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transfer of benefit of the instrument to the SMEs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 the form of acceptance of higher risk clients, reduction of collateral requirements and/or reduced pricing  </a:t>
            </a:r>
            <a:endParaRPr lang="en-GB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AB30-7D6C-482F-9445-DA24C96162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103" y="260648"/>
            <a:ext cx="6237173" cy="584775"/>
          </a:xfrm>
        </p:spPr>
        <p:txBody>
          <a:bodyPr/>
          <a:lstStyle/>
          <a:p>
            <a:r>
              <a:rPr lang="en-US" dirty="0" smtClean="0"/>
              <a:t>What is the EIF?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11091" y="1700808"/>
            <a:ext cx="31918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en-GB" sz="2800" dirty="0" smtClean="0">
              <a:solidFill>
                <a:srgbClr val="114FA0"/>
              </a:solidFill>
              <a:cs typeface="Arial" pitchFamily="34" charset="0"/>
            </a:endParaRPr>
          </a:p>
          <a:p>
            <a:endParaRPr lang="en-US" sz="2800" dirty="0" smtClean="0">
              <a:solidFill>
                <a:srgbClr val="114FA0"/>
              </a:solidFill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114FA0"/>
                </a:solidFill>
                <a:latin typeface="Arial" panose="020B0604020202020204" pitchFamily="34" charset="0"/>
                <a:cs typeface="Arial" pitchFamily="34" charset="0"/>
              </a:rPr>
              <a:t>We provide</a:t>
            </a:r>
            <a:r>
              <a:rPr lang="en-US" sz="2800" dirty="0" smtClean="0">
                <a:solidFill>
                  <a:srgbClr val="589ADB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589ADB"/>
                </a:solidFill>
                <a:latin typeface="Arial" panose="020B0604020202020204" pitchFamily="34" charset="0"/>
                <a:cs typeface="Arial" pitchFamily="34" charset="0"/>
              </a:rPr>
              <a:t>risk financing</a:t>
            </a:r>
            <a:r>
              <a:rPr lang="en-US" sz="2800" b="1" dirty="0" smtClean="0">
                <a:solidFill>
                  <a:srgbClr val="114FA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114FA0"/>
                </a:solidFill>
                <a:latin typeface="Arial" panose="020B0604020202020204" pitchFamily="34" charset="0"/>
                <a:cs typeface="Arial" pitchFamily="34" charset="0"/>
              </a:rPr>
              <a:t>to stimulate </a:t>
            </a:r>
            <a:r>
              <a:rPr lang="en-US" sz="2800" b="1" dirty="0" smtClean="0">
                <a:solidFill>
                  <a:srgbClr val="589ADB"/>
                </a:solidFill>
                <a:latin typeface="Arial" panose="020B0604020202020204" pitchFamily="34" charset="0"/>
                <a:cs typeface="Arial" pitchFamily="34" charset="0"/>
              </a:rPr>
              <a:t>entrepreneurship and innovation </a:t>
            </a:r>
            <a:r>
              <a:rPr lang="en-US" sz="2800" dirty="0" smtClean="0">
                <a:solidFill>
                  <a:srgbClr val="114FA0"/>
                </a:solidFill>
                <a:latin typeface="Arial" panose="020B0604020202020204" pitchFamily="34" charset="0"/>
                <a:cs typeface="Arial" pitchFamily="34" charset="0"/>
              </a:rPr>
              <a:t>in Europe</a:t>
            </a:r>
            <a:endParaRPr lang="en-GB" sz="2800" dirty="0">
              <a:solidFill>
                <a:srgbClr val="114FA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241" y="2089802"/>
            <a:ext cx="654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GB" sz="9600" b="1" dirty="0" smtClean="0">
                <a:solidFill>
                  <a:srgbClr val="FFD100"/>
                </a:solidFill>
                <a:cs typeface="Arial" pitchFamily="34" charset="0"/>
              </a:rPr>
              <a:t>“</a:t>
            </a:r>
            <a:endParaRPr lang="en-GB" sz="9600" b="1" dirty="0">
              <a:solidFill>
                <a:srgbClr val="FFD100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8142" y="4581128"/>
            <a:ext cx="654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en-GB" sz="9600" b="1" dirty="0" smtClean="0">
                <a:solidFill>
                  <a:srgbClr val="FFD100"/>
                </a:solidFill>
                <a:cs typeface="Arial" pitchFamily="34" charset="0"/>
              </a:rPr>
              <a:t>”</a:t>
            </a:r>
            <a:endParaRPr lang="en-GB" sz="9600" b="1" dirty="0">
              <a:solidFill>
                <a:srgbClr val="FFD100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19290" y="1504174"/>
            <a:ext cx="3309094" cy="1730247"/>
            <a:chOff x="-399173" y="2016289"/>
            <a:chExt cx="3729951" cy="2482760"/>
          </a:xfrm>
        </p:grpSpPr>
        <p:sp>
          <p:nvSpPr>
            <p:cNvPr id="27" name="Rectangle 26"/>
            <p:cNvSpPr/>
            <p:nvPr/>
          </p:nvSpPr>
          <p:spPr>
            <a:xfrm>
              <a:off x="-399173" y="2016289"/>
              <a:ext cx="3729951" cy="21687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>
                <a:spcAft>
                  <a:spcPts val="300"/>
                </a:spcAft>
              </a:pPr>
              <a:r>
                <a:rPr lang="en-GB" sz="2000" b="1" dirty="0" smtClean="0">
                  <a:solidFill>
                    <a:srgbClr val="114FA0"/>
                  </a:solidFill>
                  <a:latin typeface="Arial" panose="020B0604020202020204" pitchFamily="34" charset="0"/>
                  <a:cs typeface="Arial" pitchFamily="34" charset="0"/>
                </a:rPr>
                <a:t>OBJECTIVE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To support </a:t>
              </a: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smart, sustainable </a:t>
              </a: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and </a:t>
              </a: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inclusive</a:t>
              </a: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 growth for the benefit of European SMEs. </a:t>
              </a:r>
              <a:endPara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41253" y="4401357"/>
              <a:ext cx="1976057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1253" y="4499049"/>
              <a:ext cx="1976057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716017" y="3205076"/>
            <a:ext cx="3312367" cy="1726008"/>
            <a:chOff x="541253" y="1933964"/>
            <a:chExt cx="2529586" cy="2565085"/>
          </a:xfrm>
        </p:grpSpPr>
        <p:sp>
          <p:nvSpPr>
            <p:cNvPr id="32" name="Rectangle 31"/>
            <p:cNvSpPr/>
            <p:nvPr/>
          </p:nvSpPr>
          <p:spPr>
            <a:xfrm>
              <a:off x="553038" y="1933964"/>
              <a:ext cx="2517801" cy="22062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>
                <a:spcAft>
                  <a:spcPts val="300"/>
                </a:spcAft>
              </a:pPr>
              <a:r>
                <a:rPr lang="en-GB" sz="2000" b="1" dirty="0" smtClean="0">
                  <a:solidFill>
                    <a:srgbClr val="114FA0"/>
                  </a:solidFill>
                  <a:latin typeface="Arial" panose="020B0604020202020204" pitchFamily="34" charset="0"/>
                  <a:cs typeface="Arial" pitchFamily="34" charset="0"/>
                </a:rPr>
                <a:t>HOW</a:t>
              </a:r>
            </a:p>
            <a:p>
              <a:pPr>
                <a:spcAft>
                  <a:spcPts val="3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By offering a wide range of </a:t>
              </a:r>
              <a:r>
                <a:rPr 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targeted products to support SMEs and midcaps</a:t>
              </a:r>
              <a:r>
                <a:rPr lang="en-US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, ranging from venture capital to guarantees and microfinance.</a:t>
              </a:r>
              <a:endParaRPr lang="en-GB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1253" y="4401357"/>
              <a:ext cx="1976057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1253" y="4499049"/>
              <a:ext cx="1976057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740334" y="4797152"/>
            <a:ext cx="3288049" cy="1512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114FA0"/>
                </a:solidFill>
                <a:latin typeface="Arial" panose="020B0604020202020204" pitchFamily="34" charset="0"/>
                <a:cs typeface="Arial" pitchFamily="34" charset="0"/>
              </a:rPr>
              <a:t>WHERE</a:t>
            </a:r>
            <a:endParaRPr lang="en-US" sz="2000" b="1" dirty="0">
              <a:solidFill>
                <a:srgbClr val="114FA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Working with financial intermediaries across the 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EU-28 and EFTA countries, candidate and potential candidate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countries.</a:t>
            </a:r>
            <a:endParaRPr lang="en-GB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0468" y="6407750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BFBAB30-7D6C-482F-9445-DA24C961621B}" type="slidenum">
              <a:rPr lang="en-GB" sz="1100">
                <a:solidFill>
                  <a:srgbClr val="114FA0"/>
                </a:solidFill>
              </a:rPr>
              <a:pPr algn="ctr"/>
              <a:t>2</a:t>
            </a:fld>
            <a:endParaRPr lang="en-GB" sz="1100" dirty="0">
              <a:solidFill>
                <a:srgbClr val="114F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7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20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8429" y="332656"/>
            <a:ext cx="6117787" cy="8925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dirty="0" smtClean="0"/>
              <a:t>SME Initiative  </a:t>
            </a:r>
          </a:p>
          <a:p>
            <a:r>
              <a:rPr lang="en-US" sz="2400" dirty="0" smtClean="0">
                <a:solidFill>
                  <a:srgbClr val="114FA0">
                    <a:lumMod val="60000"/>
                    <a:lumOff val="40000"/>
                  </a:srgbClr>
                </a:solidFill>
              </a:rPr>
              <a:t>Benefits to Member State Markets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2" name="Text Box 111"/>
          <p:cNvSpPr txBox="1">
            <a:spLocks noChangeArrowheads="1"/>
          </p:cNvSpPr>
          <p:nvPr/>
        </p:nvSpPr>
        <p:spPr bwMode="auto">
          <a:xfrm>
            <a:off x="107504" y="1484784"/>
            <a:ext cx="8928992" cy="424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1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FuturaT" charset="0"/>
              </a:defRPr>
            </a:lvl1pPr>
            <a:lvl2pPr marL="811213" indent="-277813" eaLnBrk="0" hangingPunct="0">
              <a:defRPr sz="800">
                <a:solidFill>
                  <a:schemeClr val="tx1"/>
                </a:solidFill>
                <a:latin typeface="FuturaT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Futura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FuturaT" charset="0"/>
              </a:defRPr>
            </a:lvl9pPr>
          </a:lstStyle>
          <a:p>
            <a:pPr marL="0" indent="0" eaLnBrk="1" hangingPunct="1">
              <a:spcBef>
                <a:spcPct val="15000"/>
              </a:spcBef>
              <a:buClr>
                <a:srgbClr val="114FA0"/>
              </a:buClr>
              <a:buSzPct val="100000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The SME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Initiative 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Does not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require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MS co-financing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with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national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funds and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thus saves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national budget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for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other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uses</a:t>
            </a: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Builds 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existing legal framework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(COSME /Horizon 2020), allowing fast implementation and significant impact </a:t>
            </a: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Addresses some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of the most important factors impeding credit growth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by providing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loan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loss protection, capital relief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liquidity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Offers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attractive pricing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for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FIs, with relevant benefits to be transferred to beneficiary SMEs</a:t>
            </a: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Imposes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strict conditionality on new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SME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lending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 “commitment fees” in case of non achievement of target volumes, thus ensuring originators’ commitment</a:t>
            </a: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Allows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winding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down the Funding Agreement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 case of lack of market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interest to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re-use the ESIF budget for other SME-related projects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114FA0"/>
              </a:buClr>
              <a:buSzPct val="100000"/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Allows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complementarity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with other national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resources. Contribution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to the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Initiative capped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at 7% of the Member State’s ESIF allocation (albeit with increased leverage for the funds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contributed)</a:t>
            </a:r>
          </a:p>
          <a:p>
            <a:pPr marL="0" indent="0" eaLnBrk="1" hangingPunct="1">
              <a:spcBef>
                <a:spcPct val="15000"/>
              </a:spcBef>
              <a:buClr>
                <a:srgbClr val="114FA0"/>
              </a:buClr>
              <a:buSzPct val="100000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845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oup 442"/>
          <p:cNvGrpSpPr/>
          <p:nvPr/>
        </p:nvGrpSpPr>
        <p:grpSpPr>
          <a:xfrm>
            <a:off x="4555709" y="3702537"/>
            <a:ext cx="2048707" cy="2142525"/>
            <a:chOff x="4687789" y="3789364"/>
            <a:chExt cx="1976953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18" name="Rectangle 417"/>
            <p:cNvSpPr/>
            <p:nvPr/>
          </p:nvSpPr>
          <p:spPr>
            <a:xfrm>
              <a:off x="4689377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5" name="Group 434"/>
            <p:cNvGrpSpPr/>
            <p:nvPr/>
          </p:nvGrpSpPr>
          <p:grpSpPr>
            <a:xfrm>
              <a:off x="4687789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436" name="Straight Connector 435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4" name="Group 443"/>
          <p:cNvGrpSpPr/>
          <p:nvPr/>
        </p:nvGrpSpPr>
        <p:grpSpPr>
          <a:xfrm>
            <a:off x="2483768" y="3717356"/>
            <a:ext cx="1976163" cy="2127706"/>
            <a:chOff x="6764189" y="3789364"/>
            <a:chExt cx="1976163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19" name="Rectangle 418"/>
            <p:cNvSpPr/>
            <p:nvPr/>
          </p:nvSpPr>
          <p:spPr>
            <a:xfrm>
              <a:off x="6764189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8" name="Group 437"/>
            <p:cNvGrpSpPr/>
            <p:nvPr/>
          </p:nvGrpSpPr>
          <p:grpSpPr>
            <a:xfrm>
              <a:off x="6764295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439" name="Straight Connector 438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6049" y="395953"/>
            <a:ext cx="6516231" cy="584775"/>
          </a:xfrm>
        </p:spPr>
        <p:txBody>
          <a:bodyPr/>
          <a:lstStyle/>
          <a:p>
            <a:r>
              <a:rPr lang="fr-CH" dirty="0" err="1" smtClean="0"/>
              <a:t>EIF’s</a:t>
            </a:r>
            <a:r>
              <a:rPr lang="fr-CH" dirty="0" smtClean="0"/>
              <a:t> impact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3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252" y="1412776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D1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en-GB" sz="9600" b="1" dirty="0">
              <a:solidFill>
                <a:srgbClr val="FFD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1960" y="2132856"/>
            <a:ext cx="792088" cy="107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D1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GB" sz="9600" b="1" dirty="0">
              <a:solidFill>
                <a:srgbClr val="FFD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6575" y="3367454"/>
            <a:ext cx="8202979" cy="615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4689377" y="3789364"/>
            <a:ext cx="19728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5580063" y="2368550"/>
            <a:ext cx="96678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67544" y="3717356"/>
            <a:ext cx="1976953" cy="2127706"/>
            <a:chOff x="4687789" y="3789364"/>
            <a:chExt cx="1976953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4689377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687789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998456" y="1772816"/>
            <a:ext cx="593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We are </a:t>
            </a:r>
            <a:r>
              <a:rPr lang="en-GB" sz="2800" b="1" dirty="0" smtClean="0">
                <a:solidFill>
                  <a:srgbClr val="589ADB"/>
                </a:solidFill>
                <a:latin typeface="Arial" pitchFamily="34" charset="0"/>
                <a:cs typeface="Arial" pitchFamily="34" charset="0"/>
              </a:rPr>
              <a:t>the prime </a:t>
            </a:r>
            <a:r>
              <a:rPr lang="en-GB" sz="28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provider of </a:t>
            </a:r>
            <a:r>
              <a:rPr lang="en-GB" sz="2800" b="1" dirty="0" smtClean="0">
                <a:solidFill>
                  <a:srgbClr val="589ADB"/>
                </a:solidFill>
                <a:latin typeface="Arial" pitchFamily="34" charset="0"/>
                <a:cs typeface="Arial" pitchFamily="34" charset="0"/>
              </a:rPr>
              <a:t>SME financing </a:t>
            </a:r>
            <a:r>
              <a:rPr lang="en-GB" sz="28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in Europe</a:t>
            </a:r>
            <a:endParaRPr lang="en-GB" sz="28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662259" y="3702536"/>
            <a:ext cx="2301773" cy="2142526"/>
            <a:chOff x="4687789" y="3789364"/>
            <a:chExt cx="1976953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6" name="Rectangle 65"/>
            <p:cNvSpPr/>
            <p:nvPr/>
          </p:nvSpPr>
          <p:spPr>
            <a:xfrm>
              <a:off x="4689377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687789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ectangle 69"/>
          <p:cNvSpPr/>
          <p:nvPr/>
        </p:nvSpPr>
        <p:spPr>
          <a:xfrm>
            <a:off x="6845107" y="3789040"/>
            <a:ext cx="1972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fr-CH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7545" y="3794264"/>
            <a:ext cx="20882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Overall commitments</a:t>
            </a:r>
            <a:endParaRPr lang="en-GB" sz="1100" b="1" dirty="0" smtClean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 3.3bn (2014) and 2.1bn (HY 1 2015) in equity, guarantees</a:t>
            </a:r>
            <a:r>
              <a:rPr lang="et-EE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securitisation and microfinance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6724182" y="3711803"/>
            <a:ext cx="22147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Partners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500 venture &amp; growth funds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400 banks, guarantee and promotional institutions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3785989"/>
            <a:ext cx="20600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b="1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Mobilised resources</a:t>
            </a:r>
            <a:endParaRPr lang="en-GB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EUR 13.9bn </a:t>
            </a: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(2014) and EUR 7.4bn (HY 1 2015)</a:t>
            </a:r>
            <a:r>
              <a:rPr lang="en-GB" sz="1400" b="1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b="1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9" y="3789040"/>
            <a:ext cx="20902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SMEs supported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over 1.5 million since 1994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175,000 in 2014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000" b="1" dirty="0" smtClean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14887" y="6251253"/>
            <a:ext cx="7973749" cy="15509"/>
          </a:xfrm>
          <a:prstGeom prst="line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16231" cy="584775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4</a:t>
            </a:fld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235" name="TextBox 1234"/>
          <p:cNvSpPr txBox="1"/>
          <p:nvPr/>
        </p:nvSpPr>
        <p:spPr>
          <a:xfrm>
            <a:off x="721216" y="1700808"/>
            <a:ext cx="774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GB" sz="2800" b="1" dirty="0">
                <a:solidFill>
                  <a:srgbClr val="589ADB"/>
                </a:solidFill>
                <a:latin typeface="Arial" pitchFamily="34" charset="0"/>
                <a:cs typeface="Arial" pitchFamily="34" charset="0"/>
              </a:rPr>
              <a:t>manage </a:t>
            </a:r>
            <a:r>
              <a:rPr lang="en-GB" sz="2800" b="1" dirty="0" smtClean="0">
                <a:solidFill>
                  <a:srgbClr val="589ADB"/>
                </a:solidFill>
                <a:latin typeface="Arial" pitchFamily="34" charset="0"/>
                <a:cs typeface="Arial" pitchFamily="34" charset="0"/>
              </a:rPr>
              <a:t>resources </a:t>
            </a:r>
            <a:r>
              <a:rPr lang="en-GB" sz="28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on behalf of various  stakeholders</a:t>
            </a:r>
            <a:endParaRPr lang="en-GB" sz="28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8" name="Rectangle 1237"/>
          <p:cNvSpPr/>
          <p:nvPr/>
        </p:nvSpPr>
        <p:spPr>
          <a:xfrm>
            <a:off x="556212" y="2894013"/>
            <a:ext cx="8202979" cy="615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40" name="Group 1239"/>
          <p:cNvGrpSpPr/>
          <p:nvPr/>
        </p:nvGrpSpPr>
        <p:grpSpPr>
          <a:xfrm>
            <a:off x="752296" y="3140968"/>
            <a:ext cx="2424121" cy="2880866"/>
            <a:chOff x="536575" y="3789364"/>
            <a:chExt cx="1978540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41" name="Rectangle 1240"/>
            <p:cNvSpPr/>
            <p:nvPr/>
          </p:nvSpPr>
          <p:spPr>
            <a:xfrm>
              <a:off x="539750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endPara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2" name="Group 1241"/>
            <p:cNvGrpSpPr/>
            <p:nvPr/>
          </p:nvGrpSpPr>
          <p:grpSpPr>
            <a:xfrm>
              <a:off x="536575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1243" name="Straight Connector 1242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5" name="Rectangle 1244"/>
          <p:cNvSpPr/>
          <p:nvPr/>
        </p:nvSpPr>
        <p:spPr>
          <a:xfrm>
            <a:off x="758669" y="3175560"/>
            <a:ext cx="2417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European Investment Bank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 Capital Resources (RCR)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EIB Group Risk Enhancement Mandate (EREM)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46" name="Group 1245"/>
          <p:cNvGrpSpPr/>
          <p:nvPr/>
        </p:nvGrpSpPr>
        <p:grpSpPr>
          <a:xfrm>
            <a:off x="3208105" y="3140968"/>
            <a:ext cx="2660039" cy="2880866"/>
            <a:chOff x="536575" y="3789364"/>
            <a:chExt cx="1978540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47" name="Rectangle 1246"/>
            <p:cNvSpPr/>
            <p:nvPr/>
          </p:nvSpPr>
          <p:spPr>
            <a:xfrm>
              <a:off x="539750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endPara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8" name="Group 1247"/>
            <p:cNvGrpSpPr/>
            <p:nvPr/>
          </p:nvGrpSpPr>
          <p:grpSpPr>
            <a:xfrm>
              <a:off x="536575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1249" name="Straight Connector 1248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0" name="Straight Connector 1249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51" name="Rectangle 1250"/>
          <p:cNvSpPr/>
          <p:nvPr/>
        </p:nvSpPr>
        <p:spPr>
          <a:xfrm>
            <a:off x="3208105" y="3140968"/>
            <a:ext cx="29177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8"/>
              </a:spcBef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European Commission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COSME  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InnovFin – EU Finance for Innovators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 Initiative (Spain, Malta)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WB EDIF**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ERASMUS+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57" name="Group 1256"/>
          <p:cNvGrpSpPr/>
          <p:nvPr/>
        </p:nvGrpSpPr>
        <p:grpSpPr>
          <a:xfrm>
            <a:off x="6040318" y="3140968"/>
            <a:ext cx="2564130" cy="2880866"/>
            <a:chOff x="536575" y="3789364"/>
            <a:chExt cx="1978540" cy="237648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58" name="Rectangle 1257"/>
            <p:cNvSpPr/>
            <p:nvPr/>
          </p:nvSpPr>
          <p:spPr>
            <a:xfrm>
              <a:off x="539750" y="3789364"/>
              <a:ext cx="1975365" cy="23764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endParaRPr lang="en-GB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9" name="Group 1258"/>
            <p:cNvGrpSpPr/>
            <p:nvPr/>
          </p:nvGrpSpPr>
          <p:grpSpPr>
            <a:xfrm>
              <a:off x="536575" y="5995604"/>
              <a:ext cx="1976057" cy="97692"/>
              <a:chOff x="536575" y="5949280"/>
              <a:chExt cx="1976057" cy="97692"/>
            </a:xfrm>
            <a:grpFill/>
          </p:grpSpPr>
          <p:cxnSp>
            <p:nvCxnSpPr>
              <p:cNvPr id="1260" name="Straight Connector 1259"/>
              <p:cNvCxnSpPr/>
              <p:nvPr/>
            </p:nvCxnSpPr>
            <p:spPr>
              <a:xfrm>
                <a:off x="536575" y="5949280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536575" y="6046972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2" name="Rectangle 1261"/>
          <p:cNvSpPr/>
          <p:nvPr/>
        </p:nvSpPr>
        <p:spPr>
          <a:xfrm>
            <a:off x="6044433" y="3140968"/>
            <a:ext cx="2640182" cy="26136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38"/>
              </a:spcBef>
            </a:pPr>
            <a:r>
              <a:rPr lang="en-GB" sz="2000" b="1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National &amp; Regional Funds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Funds-of-Funds including in the Balkans, Germany, Poland, Portugal, Spain, Turkey, UK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Holding Funds supported by structural funds</a:t>
            </a:r>
            <a:endParaRPr lang="en-GB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200525" y="2894013"/>
            <a:ext cx="742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186" y="6177274"/>
            <a:ext cx="7560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 smtClean="0"/>
              <a:t>**WB EDIF: </a:t>
            </a:r>
            <a:r>
              <a:rPr lang="en-US" sz="900" dirty="0"/>
              <a:t>Western Balkans Enterprise Development </a:t>
            </a:r>
            <a:r>
              <a:rPr lang="en-US" sz="900" dirty="0" smtClean="0"/>
              <a:t>&amp; Innovation </a:t>
            </a:r>
            <a:r>
              <a:rPr lang="en-US" sz="900" dirty="0"/>
              <a:t>Facility 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962836" y="5488984"/>
            <a:ext cx="2825188" cy="523220"/>
          </a:xfrm>
          <a:prstGeom prst="rect">
            <a:avLst/>
          </a:prstGeom>
          <a:solidFill>
            <a:srgbClr val="A1A1A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EaSi</a:t>
            </a:r>
            <a:r>
              <a:rPr lang="fr-F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Progress Microfinance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EFSI</a:t>
            </a:r>
            <a:endParaRPr lang="fr-F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168" y="1345441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D1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en-GB" sz="9600" b="1" dirty="0">
              <a:solidFill>
                <a:srgbClr val="FFD1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2061" y="1881157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D1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GB" sz="9600" b="1" dirty="0">
              <a:solidFill>
                <a:srgbClr val="FFD1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0" y="188640"/>
            <a:ext cx="7164303" cy="1138138"/>
          </a:xfrm>
        </p:spPr>
        <p:txBody>
          <a:bodyPr/>
          <a:lstStyle/>
          <a:p>
            <a:r>
              <a:rPr lang="en-GB" dirty="0"/>
              <a:t>Helping </a:t>
            </a:r>
            <a:r>
              <a:rPr lang="en-GB" dirty="0" smtClean="0"/>
              <a:t>businesses</a:t>
            </a:r>
            <a:br>
              <a:rPr lang="en-GB" dirty="0" smtClean="0"/>
            </a:br>
            <a:r>
              <a:rPr lang="en-GB" dirty="0" smtClean="0"/>
              <a:t>at every stage of their 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5</a:t>
            </a:fld>
            <a:endParaRPr lang="en-GB" dirty="0">
              <a:solidFill>
                <a:srgbClr val="114FA0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2467166" y="1629920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861445" y="1629920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252095" y="1629920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642745" y="1629920"/>
            <a:ext cx="0" cy="3758991"/>
          </a:xfrm>
          <a:prstGeom prst="line">
            <a:avLst/>
          </a:prstGeom>
          <a:ln w="3175">
            <a:solidFill>
              <a:schemeClr val="bg2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3"/>
          <p:cNvSpPr>
            <a:spLocks/>
          </p:cNvSpPr>
          <p:nvPr/>
        </p:nvSpPr>
        <p:spPr bwMode="auto">
          <a:xfrm>
            <a:off x="1098722" y="1771022"/>
            <a:ext cx="6723105" cy="4226669"/>
          </a:xfrm>
          <a:custGeom>
            <a:avLst/>
            <a:gdLst>
              <a:gd name="T0" fmla="*/ 0 w 5352"/>
              <a:gd name="T1" fmla="*/ 2147483647 h 2989"/>
              <a:gd name="T2" fmla="*/ 2147483647 w 5352"/>
              <a:gd name="T3" fmla="*/ 2147483647 h 2989"/>
              <a:gd name="T4" fmla="*/ 2147483647 w 5352"/>
              <a:gd name="T5" fmla="*/ 2147483647 h 2989"/>
              <a:gd name="T6" fmla="*/ 2147483647 w 5352"/>
              <a:gd name="T7" fmla="*/ 2147483647 h 2989"/>
              <a:gd name="T8" fmla="*/ 2147483647 w 5352"/>
              <a:gd name="T9" fmla="*/ 2147483647 h 2989"/>
              <a:gd name="T10" fmla="*/ 2147483647 w 5352"/>
              <a:gd name="T11" fmla="*/ 2147483647 h 2989"/>
              <a:gd name="T12" fmla="*/ 2147483647 w 5352"/>
              <a:gd name="T13" fmla="*/ 2147483647 h 2989"/>
              <a:gd name="T14" fmla="*/ 2147483647 w 5352"/>
              <a:gd name="T15" fmla="*/ 2147483647 h 2989"/>
              <a:gd name="T16" fmla="*/ 2147483647 w 5352"/>
              <a:gd name="T17" fmla="*/ 2147483647 h 2989"/>
              <a:gd name="T18" fmla="*/ 2147483647 w 5352"/>
              <a:gd name="T19" fmla="*/ 2147483647 h 2989"/>
              <a:gd name="T20" fmla="*/ 2147483647 w 5352"/>
              <a:gd name="T21" fmla="*/ 2147483647 h 2989"/>
              <a:gd name="T22" fmla="*/ 2147483647 w 5352"/>
              <a:gd name="T23" fmla="*/ 2147483647 h 2989"/>
              <a:gd name="T24" fmla="*/ 2147483647 w 5352"/>
              <a:gd name="T25" fmla="*/ 2147483647 h 2989"/>
              <a:gd name="T26" fmla="*/ 2147483647 w 5352"/>
              <a:gd name="T27" fmla="*/ 2147483647 h 2989"/>
              <a:gd name="T28" fmla="*/ 2147483647 w 5352"/>
              <a:gd name="T29" fmla="*/ 2147483647 h 2989"/>
              <a:gd name="T30" fmla="*/ 2147483647 w 5352"/>
              <a:gd name="T31" fmla="*/ 2147483647 h 2989"/>
              <a:gd name="T32" fmla="*/ 2147483647 w 5352"/>
              <a:gd name="T33" fmla="*/ 0 h 29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connsiteX0" fmla="*/ 0 w 10000"/>
              <a:gd name="connsiteY0" fmla="*/ 8511 h 9945"/>
              <a:gd name="connsiteX1" fmla="*/ 329 w 10000"/>
              <a:gd name="connsiteY1" fmla="*/ 9528 h 9945"/>
              <a:gd name="connsiteX2" fmla="*/ 1450 w 10000"/>
              <a:gd name="connsiteY2" fmla="*/ 9930 h 9945"/>
              <a:gd name="connsiteX3" fmla="*/ 2541 w 10000"/>
              <a:gd name="connsiteY3" fmla="*/ 9100 h 9945"/>
              <a:gd name="connsiteX4" fmla="*/ 3124 w 10000"/>
              <a:gd name="connsiteY4" fmla="*/ 6745 h 9945"/>
              <a:gd name="connsiteX5" fmla="*/ 3722 w 10000"/>
              <a:gd name="connsiteY5" fmla="*/ 5647 h 9945"/>
              <a:gd name="connsiteX6" fmla="*/ 4260 w 10000"/>
              <a:gd name="connsiteY6" fmla="*/ 4978 h 9945"/>
              <a:gd name="connsiteX7" fmla="*/ 4888 w 10000"/>
              <a:gd name="connsiteY7" fmla="*/ 4443 h 9945"/>
              <a:gd name="connsiteX8" fmla="*/ 5471 w 10000"/>
              <a:gd name="connsiteY8" fmla="*/ 4095 h 9945"/>
              <a:gd name="connsiteX9" fmla="*/ 6039 w 10000"/>
              <a:gd name="connsiteY9" fmla="*/ 3774 h 9945"/>
              <a:gd name="connsiteX10" fmla="*/ 6891 w 10000"/>
              <a:gd name="connsiteY10" fmla="*/ 3586 h 9945"/>
              <a:gd name="connsiteX11" fmla="*/ 7474 w 10000"/>
              <a:gd name="connsiteY11" fmla="*/ 3239 h 9945"/>
              <a:gd name="connsiteX12" fmla="*/ 8027 w 10000"/>
              <a:gd name="connsiteY12" fmla="*/ 2302 h 9945"/>
              <a:gd name="connsiteX13" fmla="*/ 8565 w 10000"/>
              <a:gd name="connsiteY13" fmla="*/ 1258 h 9945"/>
              <a:gd name="connsiteX14" fmla="*/ 9103 w 10000"/>
              <a:gd name="connsiteY14" fmla="*/ 616 h 9945"/>
              <a:gd name="connsiteX15" fmla="*/ 9641 w 10000"/>
              <a:gd name="connsiteY15" fmla="*/ 161 h 9945"/>
              <a:gd name="connsiteX16" fmla="*/ 10000 w 10000"/>
              <a:gd name="connsiteY16" fmla="*/ 0 h 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9945">
                <a:moveTo>
                  <a:pt x="0" y="8511"/>
                </a:moveTo>
                <a:cubicBezTo>
                  <a:pt x="43" y="8899"/>
                  <a:pt x="108" y="9228"/>
                  <a:pt x="329" y="9528"/>
                </a:cubicBezTo>
                <a:cubicBezTo>
                  <a:pt x="550" y="9828"/>
                  <a:pt x="1082" y="10000"/>
                  <a:pt x="1450" y="9930"/>
                </a:cubicBezTo>
                <a:cubicBezTo>
                  <a:pt x="1818" y="9859"/>
                  <a:pt x="2263" y="9632"/>
                  <a:pt x="2541" y="9100"/>
                </a:cubicBezTo>
                <a:cubicBezTo>
                  <a:pt x="2820" y="8568"/>
                  <a:pt x="2928" y="7320"/>
                  <a:pt x="3124" y="6745"/>
                </a:cubicBezTo>
                <a:cubicBezTo>
                  <a:pt x="3320" y="6169"/>
                  <a:pt x="3533" y="5942"/>
                  <a:pt x="3722" y="5647"/>
                </a:cubicBezTo>
                <a:cubicBezTo>
                  <a:pt x="3911" y="5353"/>
                  <a:pt x="4066" y="5179"/>
                  <a:pt x="4260" y="4978"/>
                </a:cubicBezTo>
                <a:cubicBezTo>
                  <a:pt x="4454" y="4778"/>
                  <a:pt x="4686" y="4590"/>
                  <a:pt x="4888" y="4443"/>
                </a:cubicBezTo>
                <a:cubicBezTo>
                  <a:pt x="5090" y="4296"/>
                  <a:pt x="5278" y="4205"/>
                  <a:pt x="5471" y="4095"/>
                </a:cubicBezTo>
                <a:cubicBezTo>
                  <a:pt x="5663" y="3985"/>
                  <a:pt x="5802" y="3857"/>
                  <a:pt x="6039" y="3774"/>
                </a:cubicBezTo>
                <a:cubicBezTo>
                  <a:pt x="6276" y="3690"/>
                  <a:pt x="6652" y="3677"/>
                  <a:pt x="6891" y="3586"/>
                </a:cubicBezTo>
                <a:cubicBezTo>
                  <a:pt x="7130" y="3496"/>
                  <a:pt x="7285" y="3453"/>
                  <a:pt x="7474" y="3239"/>
                </a:cubicBezTo>
                <a:cubicBezTo>
                  <a:pt x="7663" y="3024"/>
                  <a:pt x="7846" y="2633"/>
                  <a:pt x="8027" y="2302"/>
                </a:cubicBezTo>
                <a:cubicBezTo>
                  <a:pt x="8208" y="1971"/>
                  <a:pt x="8386" y="1539"/>
                  <a:pt x="8565" y="1258"/>
                </a:cubicBezTo>
                <a:cubicBezTo>
                  <a:pt x="8744" y="977"/>
                  <a:pt x="8924" y="800"/>
                  <a:pt x="9103" y="616"/>
                </a:cubicBezTo>
                <a:cubicBezTo>
                  <a:pt x="9283" y="432"/>
                  <a:pt x="9492" y="264"/>
                  <a:pt x="9641" y="161"/>
                </a:cubicBezTo>
                <a:cubicBezTo>
                  <a:pt x="9791" y="57"/>
                  <a:pt x="9895" y="27"/>
                  <a:pt x="10000" y="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1083889" y="5393386"/>
            <a:ext cx="6947274" cy="0"/>
          </a:xfrm>
          <a:prstGeom prst="line">
            <a:avLst/>
          </a:prstGeom>
          <a:ln w="3175">
            <a:solidFill>
              <a:schemeClr val="bg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500190" y="5621178"/>
            <a:ext cx="3600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SME Development Stages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610615" y="5415027"/>
            <a:ext cx="135928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GB" sz="10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Pentagon 125"/>
          <p:cNvSpPr/>
          <p:nvPr/>
        </p:nvSpPr>
        <p:spPr>
          <a:xfrm>
            <a:off x="1083889" y="6048629"/>
            <a:ext cx="6947274" cy="179001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26386" y="599829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HIGHER RISK</a:t>
            </a:r>
            <a:endParaRPr lang="en-GB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15518" y="5998290"/>
            <a:ext cx="1168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LOWER RISK</a:t>
            </a:r>
            <a:endParaRPr lang="en-GB" sz="1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7" name="Elbow Connector 136"/>
          <p:cNvCxnSpPr/>
          <p:nvPr/>
        </p:nvCxnSpPr>
        <p:spPr>
          <a:xfrm>
            <a:off x="2051720" y="5226012"/>
            <a:ext cx="904156" cy="75196"/>
          </a:xfrm>
          <a:prstGeom prst="bentConnector3">
            <a:avLst>
              <a:gd name="adj1" fmla="val -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2718814" y="4614118"/>
            <a:ext cx="413026" cy="65980"/>
          </a:xfrm>
          <a:prstGeom prst="bentConnector3">
            <a:avLst>
              <a:gd name="adj1" fmla="val -1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>
            <a:off x="3203848" y="3933056"/>
            <a:ext cx="537286" cy="104506"/>
          </a:xfrm>
          <a:prstGeom prst="bentConnector3">
            <a:avLst>
              <a:gd name="adj1" fmla="val -5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>
            <a:off x="6012162" y="2348880"/>
            <a:ext cx="720078" cy="45090"/>
          </a:xfrm>
          <a:prstGeom prst="bentConnector3">
            <a:avLst>
              <a:gd name="adj1" fmla="val 100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1116013" y="4727251"/>
            <a:ext cx="3455987" cy="501949"/>
            <a:chOff x="1394955" y="3825337"/>
            <a:chExt cx="1770380" cy="50194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2" name="Rectangle 151"/>
            <p:cNvSpPr/>
            <p:nvPr/>
          </p:nvSpPr>
          <p:spPr>
            <a:xfrm>
              <a:off x="1394955" y="3843338"/>
              <a:ext cx="1770380" cy="483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/>
              <a:endParaRPr lang="en-GB" sz="1200" b="1" dirty="0">
                <a:solidFill>
                  <a:srgbClr val="114FA0"/>
                </a:solidFill>
                <a:cs typeface="Arial" pitchFamily="34" charset="0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1394955" y="4225734"/>
              <a:ext cx="1770379" cy="51902"/>
              <a:chOff x="536575" y="6041394"/>
              <a:chExt cx="1976057" cy="51902"/>
            </a:xfrm>
            <a:grpFill/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536575" y="6041394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36575" y="6093296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Rectangle 153"/>
            <p:cNvSpPr/>
            <p:nvPr/>
          </p:nvSpPr>
          <p:spPr>
            <a:xfrm>
              <a:off x="1849237" y="3825337"/>
              <a:ext cx="864519" cy="461665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Business </a:t>
              </a:r>
              <a: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Angels,</a:t>
              </a:r>
              <a:b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Technology Transfer</a:t>
              </a:r>
              <a:endParaRPr lang="en-GB" sz="1200" b="1" dirty="0">
                <a:solidFill>
                  <a:srgbClr val="114F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424842" y="4176042"/>
            <a:ext cx="2664296" cy="438076"/>
            <a:chOff x="1584083" y="3289747"/>
            <a:chExt cx="1770379" cy="43807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8" name="Rectangle 157"/>
            <p:cNvSpPr/>
            <p:nvPr/>
          </p:nvSpPr>
          <p:spPr>
            <a:xfrm>
              <a:off x="1592776" y="3289747"/>
              <a:ext cx="1761686" cy="4380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/>
              <a:endParaRPr lang="en-GB" sz="1200" b="1" dirty="0">
                <a:solidFill>
                  <a:srgbClr val="114FA0"/>
                </a:solidFill>
                <a:cs typeface="Arial" pitchFamily="34" charset="0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1584083" y="3626271"/>
              <a:ext cx="1770379" cy="51902"/>
              <a:chOff x="536575" y="6041394"/>
              <a:chExt cx="1976057" cy="51902"/>
            </a:xfrm>
            <a:grpFill/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536575" y="6041394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536575" y="6093296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Rectangle 159"/>
            <p:cNvSpPr/>
            <p:nvPr/>
          </p:nvSpPr>
          <p:spPr>
            <a:xfrm>
              <a:off x="1961697" y="3318207"/>
              <a:ext cx="1013419" cy="276999"/>
            </a:xfrm>
            <a:prstGeom prst="rect">
              <a:avLst/>
            </a:prstGeom>
            <a:grp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Microcredit</a:t>
              </a:r>
              <a:endParaRPr lang="en-GB" sz="1200" b="1" dirty="0">
                <a:solidFill>
                  <a:srgbClr val="114F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446131" y="3554794"/>
            <a:ext cx="2926009" cy="438076"/>
            <a:chOff x="1570680" y="3333171"/>
            <a:chExt cx="1842172" cy="43807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4" name="Rectangle 163"/>
            <p:cNvSpPr/>
            <p:nvPr/>
          </p:nvSpPr>
          <p:spPr>
            <a:xfrm>
              <a:off x="1592776" y="3333171"/>
              <a:ext cx="1761686" cy="4380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/>
              <a:endParaRPr lang="en-GB" sz="1200" b="1" dirty="0">
                <a:solidFill>
                  <a:srgbClr val="114FA0"/>
                </a:solidFill>
                <a:cs typeface="Arial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1584083" y="3669695"/>
              <a:ext cx="1770379" cy="51902"/>
              <a:chOff x="536575" y="6041394"/>
              <a:chExt cx="1976057" cy="51902"/>
            </a:xfrm>
            <a:grpFill/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536575" y="6041394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536575" y="6093296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Rectangle 165"/>
            <p:cNvSpPr/>
            <p:nvPr/>
          </p:nvSpPr>
          <p:spPr>
            <a:xfrm>
              <a:off x="1570680" y="3361631"/>
              <a:ext cx="1842172" cy="276999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VC Seed &amp; Early Stage</a:t>
              </a:r>
              <a:endParaRPr lang="en-GB" sz="1200" b="1" dirty="0">
                <a:solidFill>
                  <a:srgbClr val="114F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395345" y="1916832"/>
            <a:ext cx="3921071" cy="438076"/>
            <a:chOff x="4289479" y="2148914"/>
            <a:chExt cx="4005448" cy="438076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70" name="Group 169"/>
            <p:cNvGrpSpPr/>
            <p:nvPr/>
          </p:nvGrpSpPr>
          <p:grpSpPr>
            <a:xfrm>
              <a:off x="4568125" y="2148914"/>
              <a:ext cx="3448156" cy="438076"/>
              <a:chOff x="5970909" y="3072073"/>
              <a:chExt cx="2703557" cy="438076"/>
            </a:xfrm>
            <a:grpFill/>
          </p:grpSpPr>
          <p:sp>
            <p:nvSpPr>
              <p:cNvPr id="172" name="Rectangle 171"/>
              <p:cNvSpPr/>
              <p:nvPr/>
            </p:nvSpPr>
            <p:spPr>
              <a:xfrm>
                <a:off x="5984184" y="3072073"/>
                <a:ext cx="2690282" cy="4380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ctr"/>
                <a:endParaRPr lang="en-GB" sz="1200" b="1" dirty="0">
                  <a:solidFill>
                    <a:srgbClr val="114FA0"/>
                  </a:solidFill>
                  <a:cs typeface="Arial" pitchFamily="34" charset="0"/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5970909" y="3408597"/>
                <a:ext cx="2703557" cy="51902"/>
                <a:chOff x="536575" y="6041394"/>
                <a:chExt cx="1976057" cy="51902"/>
              </a:xfrm>
              <a:grpFill/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536575" y="6041394"/>
                  <a:ext cx="1976057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536575" y="6093296"/>
                  <a:ext cx="1976057" cy="0"/>
                </a:xfrm>
                <a:prstGeom prst="line">
                  <a:avLst/>
                </a:prstGeom>
                <a:grpFill/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Rectangle 170"/>
            <p:cNvSpPr/>
            <p:nvPr/>
          </p:nvSpPr>
          <p:spPr>
            <a:xfrm>
              <a:off x="4289479" y="2209691"/>
              <a:ext cx="4005448" cy="212366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en-GB" sz="1200" b="1" dirty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Portfolio Guarantees &amp; Credit Enhancement</a:t>
              </a:r>
            </a:p>
          </p:txBody>
        </p:sp>
      </p:grpSp>
      <p:cxnSp>
        <p:nvCxnSpPr>
          <p:cNvPr id="176" name="Elbow Connector 175"/>
          <p:cNvCxnSpPr/>
          <p:nvPr/>
        </p:nvCxnSpPr>
        <p:spPr>
          <a:xfrm rot="10800000">
            <a:off x="5580114" y="2924944"/>
            <a:ext cx="720078" cy="45090"/>
          </a:xfrm>
          <a:prstGeom prst="bentConnector3">
            <a:avLst>
              <a:gd name="adj1" fmla="val 100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4025252" y="2492896"/>
            <a:ext cx="4003132" cy="438076"/>
            <a:chOff x="3941094" y="2739464"/>
            <a:chExt cx="4003132" cy="438076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78" name="Group 177"/>
            <p:cNvGrpSpPr/>
            <p:nvPr/>
          </p:nvGrpSpPr>
          <p:grpSpPr>
            <a:xfrm>
              <a:off x="3941094" y="2739464"/>
              <a:ext cx="4003132" cy="438076"/>
              <a:chOff x="5970909" y="3072073"/>
              <a:chExt cx="2703557" cy="438076"/>
            </a:xfrm>
            <a:grpFill/>
          </p:grpSpPr>
          <p:sp>
            <p:nvSpPr>
              <p:cNvPr id="180" name="Rectangle 179"/>
              <p:cNvSpPr/>
              <p:nvPr/>
            </p:nvSpPr>
            <p:spPr>
              <a:xfrm>
                <a:off x="5984184" y="3072073"/>
                <a:ext cx="2690282" cy="4380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t" anchorCtr="0"/>
              <a:lstStyle/>
              <a:p>
                <a:pPr algn="ctr"/>
                <a:endParaRPr lang="en-GB" sz="1200" b="1" dirty="0">
                  <a:solidFill>
                    <a:srgbClr val="114FA0"/>
                  </a:solidFill>
                  <a:cs typeface="Arial" pitchFamily="34" charset="0"/>
                </a:endParaRPr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5970909" y="3408597"/>
                <a:ext cx="2703557" cy="51902"/>
                <a:chOff x="536575" y="6041394"/>
                <a:chExt cx="1976057" cy="51902"/>
              </a:xfrm>
              <a:grpFill/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536575" y="6041394"/>
                  <a:ext cx="1976057" cy="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536575" y="6093296"/>
                  <a:ext cx="1976057" cy="0"/>
                </a:xfrm>
                <a:prstGeom prst="line">
                  <a:avLst/>
                </a:prstGeom>
                <a:grpFill/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9" name="Rectangle 178"/>
            <p:cNvSpPr/>
            <p:nvPr/>
          </p:nvSpPr>
          <p:spPr>
            <a:xfrm>
              <a:off x="4048058" y="2797708"/>
              <a:ext cx="3789205" cy="217432"/>
            </a:xfrm>
            <a:prstGeom prst="rect">
              <a:avLst/>
            </a:prstGeom>
            <a:grpFill/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65000"/>
                </a:lnSpc>
              </a:pPr>
              <a: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 VC Funds, Lower Mid-Market </a:t>
              </a:r>
              <a:r>
                <a:rPr lang="en-GB" sz="1200" b="1" dirty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&amp; Mezzanine Funds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187624" y="5415027"/>
            <a:ext cx="135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PRE-SEED PHASE</a:t>
            </a:r>
            <a:endParaRPr lang="en-GB" sz="10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68945" y="5415027"/>
            <a:ext cx="135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SEED PHASE</a:t>
            </a:r>
            <a:endParaRPr lang="en-GB" sz="10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57487" y="5415027"/>
            <a:ext cx="1359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START-UP PHASE</a:t>
            </a:r>
            <a:endParaRPr lang="en-GB" sz="10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50851" y="5415027"/>
            <a:ext cx="135928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114FA0"/>
                </a:solidFill>
                <a:latin typeface="Arial" pitchFamily="34" charset="0"/>
                <a:cs typeface="Arial" pitchFamily="34" charset="0"/>
              </a:rPr>
              <a:t>EMERGING GROWTH</a:t>
            </a:r>
            <a:endParaRPr lang="en-GB" sz="1000" dirty="0">
              <a:solidFill>
                <a:srgbClr val="114F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Elbow Connector 67"/>
          <p:cNvCxnSpPr/>
          <p:nvPr/>
        </p:nvCxnSpPr>
        <p:spPr>
          <a:xfrm>
            <a:off x="3922754" y="3375214"/>
            <a:ext cx="793262" cy="134201"/>
          </a:xfrm>
          <a:prstGeom prst="bentConnector3">
            <a:avLst>
              <a:gd name="adj1" fmla="val 135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3203848" y="3025412"/>
            <a:ext cx="3744416" cy="438076"/>
            <a:chOff x="1584083" y="3333171"/>
            <a:chExt cx="1770379" cy="43807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1592776" y="3333171"/>
              <a:ext cx="1761686" cy="4380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/>
              <a:endParaRPr lang="en-GB" sz="1200" b="1" dirty="0">
                <a:solidFill>
                  <a:srgbClr val="114FA0"/>
                </a:solidFill>
                <a:cs typeface="Arial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584083" y="3669695"/>
              <a:ext cx="1770379" cy="51902"/>
              <a:chOff x="536575" y="6041394"/>
              <a:chExt cx="1976057" cy="51902"/>
            </a:xfrm>
            <a:grpFill/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536575" y="6041394"/>
                <a:ext cx="1976057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36575" y="6093296"/>
                <a:ext cx="1976057" cy="0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>
              <a:off x="1961822" y="3361631"/>
              <a:ext cx="1059890" cy="276999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114FA0"/>
                  </a:solidFill>
                  <a:latin typeface="Arial" pitchFamily="34" charset="0"/>
                  <a:cs typeface="Arial" pitchFamily="34" charset="0"/>
                </a:rPr>
                <a:t>Social Impact Funds</a:t>
              </a:r>
              <a:endParaRPr lang="en-GB" sz="1200" b="1" dirty="0">
                <a:solidFill>
                  <a:srgbClr val="114F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6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661" y="3208714"/>
            <a:ext cx="5812944" cy="584775"/>
          </a:xfrm>
        </p:spPr>
        <p:txBody>
          <a:bodyPr/>
          <a:lstStyle/>
          <a:p>
            <a:r>
              <a:rPr lang="en-GB" dirty="0" smtClean="0"/>
              <a:t>EIF contribution to </a:t>
            </a:r>
            <a:r>
              <a:rPr lang="et-EE" dirty="0" smtClean="0"/>
              <a:t>EFSI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Fund for Strategic Investments </a:t>
            </a:r>
            <a:r>
              <a:rPr lang="en-US" sz="2400" dirty="0"/>
              <a:t>(EFSI)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1628800"/>
            <a:ext cx="8638032" cy="451361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395953"/>
            <a:ext cx="6516231" cy="584775"/>
          </a:xfrm>
        </p:spPr>
        <p:txBody>
          <a:bodyPr/>
          <a:lstStyle/>
          <a:p>
            <a:pPr algn="l"/>
            <a:r>
              <a:rPr lang="en-GB" dirty="0" smtClean="0"/>
              <a:t>EFSI: SME Window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t-EE" dirty="0" smtClean="0"/>
              <a:t>14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5015252"/>
              </p:ext>
            </p:extLst>
          </p:nvPr>
        </p:nvGraphicFramePr>
        <p:xfrm>
          <a:off x="683568" y="1339875"/>
          <a:ext cx="7633543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8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7584" y="4869160"/>
            <a:ext cx="7488832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3" y="323945"/>
            <a:ext cx="6516231" cy="584775"/>
          </a:xfrm>
        </p:spPr>
        <p:txBody>
          <a:bodyPr/>
          <a:lstStyle/>
          <a:p>
            <a:pPr algn="l"/>
            <a:r>
              <a:rPr lang="en-GB" dirty="0" smtClean="0"/>
              <a:t>EUR 2.5bn provided by EIB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10494" y="1484784"/>
            <a:ext cx="7842636" cy="33843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tx2"/>
              </a:buClr>
              <a:buSzPct val="80000"/>
              <a:buNone/>
            </a:pPr>
            <a:endParaRPr lang="et-EE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SzPct val="80000"/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EUR 2.5bn increase of Risk Capital Resources (RCR) mandate </a:t>
            </a:r>
          </a:p>
          <a:p>
            <a:pPr lvl="1">
              <a:buSzPct val="127000"/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Calibri" panose="020F0502020204030204" pitchFamily="34" charset="0"/>
              </a:rPr>
              <a:t>New capacity to invest into private equity /</a:t>
            </a:r>
            <a:r>
              <a:rPr lang="et-EE" sz="2400" dirty="0" smtClean="0">
                <a:cs typeface="Calibri" panose="020F0502020204030204" pitchFamily="34" charset="0"/>
              </a:rPr>
              <a:t> </a:t>
            </a:r>
            <a:r>
              <a:rPr lang="en-US" sz="2400" dirty="0" smtClean="0">
                <a:cs typeface="Calibri" panose="020F0502020204030204" pitchFamily="34" charset="0"/>
              </a:rPr>
              <a:t>venture capital funds </a:t>
            </a:r>
          </a:p>
          <a:p>
            <a:pPr lvl="1">
              <a:buSzPct val="127000"/>
              <a:buFont typeface="Wingdings" panose="05000000000000000000" pitchFamily="2" charset="2"/>
              <a:buChar char="§"/>
            </a:pPr>
            <a:r>
              <a:rPr lang="en-US" sz="2400" dirty="0" smtClean="0">
                <a:cs typeface="Calibri" panose="020F0502020204030204" pitchFamily="34" charset="0"/>
              </a:rPr>
              <a:t>With enlarged scope to better meet current market needs</a:t>
            </a:r>
          </a:p>
          <a:p>
            <a:pPr marL="457200" lvl="1" indent="0">
              <a:buSzPct val="127000"/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SzPct val="127000"/>
              <a:buNone/>
            </a:pPr>
            <a:r>
              <a:rPr lang="en-US" sz="2400" b="1" dirty="0" smtClean="0">
                <a:cs typeface="Calibri" panose="020F0502020204030204" pitchFamily="34" charset="0"/>
              </a:rPr>
              <a:t>Expected &gt; EUR 30bn of investments at SMEs and mid-caps level</a:t>
            </a:r>
          </a:p>
          <a:p>
            <a:pPr lvl="1">
              <a:lnSpc>
                <a:spcPct val="150000"/>
              </a:lnSpc>
              <a:buSzPct val="127000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SzPct val="80000"/>
              <a:buFont typeface="Wingdings" panose="05000000000000000000" pitchFamily="2" charset="2"/>
              <a:buChar char="q"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9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CATEGORY" val="Templates"/>
  <p:tag name="SLIDECOMMENTS" val=""/>
  <p:tag name="SLIDEDATE" val="2013-07-03"/>
  <p:tag name="SLIDEDEFAULT" val="NO"/>
  <p:tag name="SLIDEHIDDEN" val="NO"/>
  <p:tag name="SLIDEKEYWORDS" val="Quote, text, box, 3"/>
  <p:tag name="SLIDENAME" val="Quote and  3 text boxes"/>
  <p:tag name="SLIDESEGMENT" val=""/>
  <p:tag name="SLIDESLASTADDED" val="NO"/>
  <p:tag name="SLIDESUBCATEGORY" val="Text slides"/>
  <p:tag name="SLIDESUBSUBCATEGORY" val=""/>
  <p:tag name="SLIDETYPE" val="Editable"/>
  <p:tag name="SLIDEVERSION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O7ld_Zt0Kmq3Wm19_q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O7ld_Zt0Kmq3Wm19_q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O7ld_Zt0Kmq3Wm19_q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O7ld_Zt0Kmq3Wm19_q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O7ld_Zt0Kmq3Wm19_q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CATEGORY" val="Institutional Presentation"/>
  <p:tag name="SLIDECOMMENTS" val=""/>
  <p:tag name="SLIDEDATE" val="2013-06-04"/>
  <p:tag name="SLIDEDEFAULT" val="NO"/>
  <p:tag name="SLIDEHIDDEN" val="NO"/>
  <p:tag name="SLIDEKEYWORDS" val="End, thank you, divider, section"/>
  <p:tag name="SLIDENAME" val="Divider slide End/ Thank you slide"/>
  <p:tag name="SLIDESEGMENT" val=""/>
  <p:tag name="SLIDESLASTADDED" val="NO"/>
  <p:tag name="SLIDESUBCATEGORY" val="Divider"/>
  <p:tag name="SLIDESUBSUBCATEGORY" val=""/>
  <p:tag name="SLIDETYPE" val="Editable"/>
  <p:tag name="SLIDEVERSION" val="1.0"/>
</p:tagLst>
</file>

<file path=ppt/theme/theme1.xml><?xml version="1.0" encoding="utf-8"?>
<a:theme xmlns:a="http://schemas.openxmlformats.org/drawingml/2006/main" name="Office Theme">
  <a:themeElements>
    <a:clrScheme name="EIF">
      <a:dk1>
        <a:sysClr val="windowText" lastClr="000000"/>
      </a:dk1>
      <a:lt1>
        <a:sysClr val="window" lastClr="FFFFFF"/>
      </a:lt1>
      <a:dk2>
        <a:srgbClr val="114FA0"/>
      </a:dk2>
      <a:lt2>
        <a:srgbClr val="B6B6B6"/>
      </a:lt2>
      <a:accent1>
        <a:srgbClr val="FFD100"/>
      </a:accent1>
      <a:accent2>
        <a:srgbClr val="114FA0"/>
      </a:accent2>
      <a:accent3>
        <a:srgbClr val="B6B6B6"/>
      </a:accent3>
      <a:accent4>
        <a:srgbClr val="595959"/>
      </a:accent4>
      <a:accent5>
        <a:srgbClr val="C0D9F2"/>
      </a:accent5>
      <a:accent6>
        <a:srgbClr val="589ADB"/>
      </a:accent6>
      <a:hlink>
        <a:srgbClr val="072245"/>
      </a:hlink>
      <a:folHlink>
        <a:srgbClr val="114F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IF">
      <a:dk1>
        <a:sysClr val="windowText" lastClr="000000"/>
      </a:dk1>
      <a:lt1>
        <a:sysClr val="window" lastClr="FFFFFF"/>
      </a:lt1>
      <a:dk2>
        <a:srgbClr val="114FA0"/>
      </a:dk2>
      <a:lt2>
        <a:srgbClr val="B6B6B6"/>
      </a:lt2>
      <a:accent1>
        <a:srgbClr val="FFD100"/>
      </a:accent1>
      <a:accent2>
        <a:srgbClr val="114FA0"/>
      </a:accent2>
      <a:accent3>
        <a:srgbClr val="B6B6B6"/>
      </a:accent3>
      <a:accent4>
        <a:srgbClr val="595959"/>
      </a:accent4>
      <a:accent5>
        <a:srgbClr val="C0D9F2"/>
      </a:accent5>
      <a:accent6>
        <a:srgbClr val="589ADB"/>
      </a:accent6>
      <a:hlink>
        <a:srgbClr val="072245"/>
      </a:hlink>
      <a:folHlink>
        <a:srgbClr val="114F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13416</TotalTime>
  <Words>1405</Words>
  <Application>Microsoft Office PowerPoint</Application>
  <PresentationFormat>On-screen Show (4:3)</PresentationFormat>
  <Paragraphs>268</Paragraphs>
  <Slides>21</Slides>
  <Notes>8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Office Theme</vt:lpstr>
      <vt:lpstr>1_Office Theme</vt:lpstr>
      <vt:lpstr>Microsoft Excel 97-2003 Worksheet</vt:lpstr>
      <vt:lpstr>Worksheet</vt:lpstr>
      <vt:lpstr> European Investment Fund: Support for SME Financing   </vt:lpstr>
      <vt:lpstr>What is the EIF?</vt:lpstr>
      <vt:lpstr>EIF’s impact</vt:lpstr>
      <vt:lpstr>Resources</vt:lpstr>
      <vt:lpstr>Helping businesses at every stage of their development</vt:lpstr>
      <vt:lpstr>EIF contribution to EFSI</vt:lpstr>
      <vt:lpstr>European Fund for Strategic Investments (EFSI)</vt:lpstr>
      <vt:lpstr>EFSI: SME Window</vt:lpstr>
      <vt:lpstr>EUR 2.5bn provided by EIB</vt:lpstr>
      <vt:lpstr>EUR 2.5bn provided by EFSI</vt:lpstr>
      <vt:lpstr>EIF signatures Apr-Sep 2015</vt:lpstr>
      <vt:lpstr>JEREMIE mandate in Bulgaria</vt:lpstr>
      <vt:lpstr>JEREMIE Bulgaria: A portfolio approach</vt:lpstr>
      <vt:lpstr>JEREMIE Equity and Debt Portfolio in Bulgaria</vt:lpstr>
      <vt:lpstr>JEREMIE Equity and Debt Portfolio in Bulgaria</vt:lpstr>
      <vt:lpstr>SME Initiative in Bulgaria</vt:lpstr>
      <vt:lpstr>The SME Initiative Rationale</vt:lpstr>
      <vt:lpstr>New SME Initiative:  Option 1: SME Guarantee Instrument </vt:lpstr>
      <vt:lpstr>Option 1: SME Guarantee Facility </vt:lpstr>
      <vt:lpstr>PowerPoint Presentation</vt:lpstr>
      <vt:lpstr>Thank you</vt:lpstr>
      <vt:lpstr>Encouraging Lending Animation</vt:lpstr>
    </vt:vector>
  </TitlesOfParts>
  <Company>Article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Jones</dc:creator>
  <cp:lastModifiedBy>STOYANOV Hristo</cp:lastModifiedBy>
  <cp:revision>796</cp:revision>
  <cp:lastPrinted>2015-10-07T08:00:30Z</cp:lastPrinted>
  <dcterms:created xsi:type="dcterms:W3CDTF">2012-06-12T08:06:49Z</dcterms:created>
  <dcterms:modified xsi:type="dcterms:W3CDTF">2015-10-15T11:28:26Z</dcterms:modified>
</cp:coreProperties>
</file>