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6" r:id="rId2"/>
    <p:sldId id="293" r:id="rId3"/>
    <p:sldId id="260" r:id="rId4"/>
    <p:sldId id="264" r:id="rId5"/>
    <p:sldId id="266" r:id="rId6"/>
    <p:sldId id="271" r:id="rId7"/>
    <p:sldId id="272" r:id="rId8"/>
    <p:sldId id="292" r:id="rId9"/>
    <p:sldId id="270" r:id="rId10"/>
    <p:sldId id="299" r:id="rId11"/>
    <p:sldId id="273" r:id="rId12"/>
    <p:sldId id="291" r:id="rId13"/>
    <p:sldId id="302" r:id="rId14"/>
    <p:sldId id="274" r:id="rId15"/>
    <p:sldId id="281" r:id="rId16"/>
    <p:sldId id="300" r:id="rId17"/>
    <p:sldId id="280" r:id="rId18"/>
    <p:sldId id="275" r:id="rId19"/>
    <p:sldId id="294" r:id="rId20"/>
    <p:sldId id="276" r:id="rId21"/>
    <p:sldId id="277" r:id="rId22"/>
    <p:sldId id="278" r:id="rId23"/>
    <p:sldId id="279" r:id="rId24"/>
    <p:sldId id="282" r:id="rId25"/>
    <p:sldId id="283" r:id="rId26"/>
    <p:sldId id="284" r:id="rId27"/>
    <p:sldId id="285" r:id="rId28"/>
    <p:sldId id="295" r:id="rId29"/>
    <p:sldId id="286" r:id="rId30"/>
    <p:sldId id="296" r:id="rId31"/>
    <p:sldId id="287" r:id="rId32"/>
    <p:sldId id="288" r:id="rId33"/>
    <p:sldId id="298" r:id="rId34"/>
    <p:sldId id="289" r:id="rId35"/>
    <p:sldId id="290" r:id="rId36"/>
    <p:sldId id="303" r:id="rId37"/>
    <p:sldId id="263" r:id="rId38"/>
    <p:sldId id="262" r:id="rId39"/>
    <p:sldId id="268" r:id="rId40"/>
    <p:sldId id="304" r:id="rId41"/>
    <p:sldId id="258" r:id="rId42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11E"/>
    <a:srgbClr val="D60B52"/>
    <a:srgbClr val="219AD6"/>
    <a:srgbClr val="209BD8"/>
    <a:srgbClr val="1885C7"/>
    <a:srgbClr val="0862AD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30" autoAdjust="0"/>
  </p:normalViewPr>
  <p:slideViewPr>
    <p:cSldViewPr snapToGrid="0">
      <p:cViewPr>
        <p:scale>
          <a:sx n="63" d="100"/>
          <a:sy n="63" d="100"/>
        </p:scale>
        <p:origin x="-12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CDD0A-7602-437D-A9BA-07A69E25266E}" type="doc">
      <dgm:prSet loTypeId="urn:microsoft.com/office/officeart/2005/8/layout/list1" loCatId="list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EF59C3BE-0DD7-4751-89A9-FE8D89205B0B}">
      <dgm:prSet phldrT="[Text]"/>
      <dgm:spPr/>
      <dgm:t>
        <a:bodyPr/>
        <a:lstStyle/>
        <a:p>
          <a:pPr algn="l"/>
          <a:r>
            <a:rPr lang="bg-BG"/>
            <a:t>Он-лайн Курс за обучение</a:t>
          </a:r>
          <a:endParaRPr lang="en-US"/>
        </a:p>
      </dgm:t>
    </dgm:pt>
    <dgm:pt modelId="{7BBA09FB-37B9-4370-9E59-65FD81278260}" type="parTrans" cxnId="{1612072A-D5A9-413E-8923-A0FD570A482C}">
      <dgm:prSet/>
      <dgm:spPr/>
      <dgm:t>
        <a:bodyPr/>
        <a:lstStyle/>
        <a:p>
          <a:pPr algn="l"/>
          <a:endParaRPr lang="en-US"/>
        </a:p>
      </dgm:t>
    </dgm:pt>
    <dgm:pt modelId="{933C15C6-7A7A-43A4-AF38-C6CD1C62C8F5}" type="sibTrans" cxnId="{1612072A-D5A9-413E-8923-A0FD570A482C}">
      <dgm:prSet/>
      <dgm:spPr/>
      <dgm:t>
        <a:bodyPr/>
        <a:lstStyle/>
        <a:p>
          <a:pPr algn="l"/>
          <a:endParaRPr lang="en-US"/>
        </a:p>
      </dgm:t>
    </dgm:pt>
    <dgm:pt modelId="{413AB383-9816-42A1-A40E-F6C27F7CA46F}">
      <dgm:prSet phldrT="[Text]"/>
      <dgm:spPr/>
      <dgm:t>
        <a:bodyPr/>
        <a:lstStyle/>
        <a:p>
          <a:pPr algn="l"/>
          <a:r>
            <a:rPr lang="bg-BG"/>
            <a:t>Интерактивна игра</a:t>
          </a:r>
          <a:endParaRPr lang="en-US"/>
        </a:p>
      </dgm:t>
    </dgm:pt>
    <dgm:pt modelId="{AF2229E4-CB36-40EF-88BE-A706D826EEAB}" type="parTrans" cxnId="{9E4EA2F4-CB29-45EB-8CB8-AE2D363AA790}">
      <dgm:prSet/>
      <dgm:spPr/>
      <dgm:t>
        <a:bodyPr/>
        <a:lstStyle/>
        <a:p>
          <a:pPr algn="l"/>
          <a:endParaRPr lang="en-US"/>
        </a:p>
      </dgm:t>
    </dgm:pt>
    <dgm:pt modelId="{7B5F19CD-BC44-488B-B8F9-D54A8E63ED4A}" type="sibTrans" cxnId="{9E4EA2F4-CB29-45EB-8CB8-AE2D363AA790}">
      <dgm:prSet/>
      <dgm:spPr/>
      <dgm:t>
        <a:bodyPr/>
        <a:lstStyle/>
        <a:p>
          <a:pPr algn="l"/>
          <a:endParaRPr lang="en-US"/>
        </a:p>
      </dgm:t>
    </dgm:pt>
    <dgm:pt modelId="{05D20E80-86BB-444A-B102-6075980F227F}">
      <dgm:prSet phldrT="[Text]"/>
      <dgm:spPr/>
      <dgm:t>
        <a:bodyPr/>
        <a:lstStyle/>
        <a:p>
          <a:pPr algn="l"/>
          <a:r>
            <a:rPr lang="bg-BG"/>
            <a:t>Материали и ресурси</a:t>
          </a:r>
          <a:endParaRPr lang="en-US"/>
        </a:p>
      </dgm:t>
    </dgm:pt>
    <dgm:pt modelId="{55F5DE31-4E64-4F35-9334-B9D25CC2136D}" type="parTrans" cxnId="{655DDCCF-0B05-4493-92BE-E0CF5950747C}">
      <dgm:prSet/>
      <dgm:spPr/>
      <dgm:t>
        <a:bodyPr/>
        <a:lstStyle/>
        <a:p>
          <a:pPr algn="l"/>
          <a:endParaRPr lang="en-US"/>
        </a:p>
      </dgm:t>
    </dgm:pt>
    <dgm:pt modelId="{6DAEE5EA-E6A7-4180-9A33-7BF91B26BEF8}" type="sibTrans" cxnId="{655DDCCF-0B05-4493-92BE-E0CF5950747C}">
      <dgm:prSet/>
      <dgm:spPr/>
      <dgm:t>
        <a:bodyPr/>
        <a:lstStyle/>
        <a:p>
          <a:pPr algn="l"/>
          <a:endParaRPr lang="en-US"/>
        </a:p>
      </dgm:t>
    </dgm:pt>
    <dgm:pt modelId="{9288E0F1-4B49-4BBE-8FDA-13A27D94EF2F}" type="pres">
      <dgm:prSet presAssocID="{BFBCDD0A-7602-437D-A9BA-07A69E25266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FD3161-9442-4CB8-8807-028866114A50}" type="pres">
      <dgm:prSet presAssocID="{EF59C3BE-0DD7-4751-89A9-FE8D89205B0B}" presName="parentLin" presStyleCnt="0"/>
      <dgm:spPr/>
      <dgm:t>
        <a:bodyPr/>
        <a:lstStyle/>
        <a:p>
          <a:endParaRPr lang="en-US"/>
        </a:p>
      </dgm:t>
    </dgm:pt>
    <dgm:pt modelId="{073ECE22-EA97-46A0-8FF0-1F320105F3C4}" type="pres">
      <dgm:prSet presAssocID="{EF59C3BE-0DD7-4751-89A9-FE8D89205B0B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32EF0FE-1DB9-4D01-A65C-CB1A6DCF358D}" type="pres">
      <dgm:prSet presAssocID="{EF59C3BE-0DD7-4751-89A9-FE8D89205B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08177-A67E-4D0D-BF61-2581B0C27ED1}" type="pres">
      <dgm:prSet presAssocID="{EF59C3BE-0DD7-4751-89A9-FE8D89205B0B}" presName="negativeSpace" presStyleCnt="0"/>
      <dgm:spPr/>
      <dgm:t>
        <a:bodyPr/>
        <a:lstStyle/>
        <a:p>
          <a:endParaRPr lang="en-US"/>
        </a:p>
      </dgm:t>
    </dgm:pt>
    <dgm:pt modelId="{8647B279-ED0E-440A-9805-2FFE727E61E7}" type="pres">
      <dgm:prSet presAssocID="{EF59C3BE-0DD7-4751-89A9-FE8D89205B0B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7C991-7B68-4D35-BF45-3267EF39E6BF}" type="pres">
      <dgm:prSet presAssocID="{933C15C6-7A7A-43A4-AF38-C6CD1C62C8F5}" presName="spaceBetweenRectangles" presStyleCnt="0"/>
      <dgm:spPr/>
      <dgm:t>
        <a:bodyPr/>
        <a:lstStyle/>
        <a:p>
          <a:endParaRPr lang="en-US"/>
        </a:p>
      </dgm:t>
    </dgm:pt>
    <dgm:pt modelId="{A4E08747-200D-4ADF-AD5F-0FBB7F682D88}" type="pres">
      <dgm:prSet presAssocID="{413AB383-9816-42A1-A40E-F6C27F7CA46F}" presName="parentLin" presStyleCnt="0"/>
      <dgm:spPr/>
      <dgm:t>
        <a:bodyPr/>
        <a:lstStyle/>
        <a:p>
          <a:endParaRPr lang="en-US"/>
        </a:p>
      </dgm:t>
    </dgm:pt>
    <dgm:pt modelId="{EBD4626B-9074-4107-99F9-AD88743A8581}" type="pres">
      <dgm:prSet presAssocID="{413AB383-9816-42A1-A40E-F6C27F7CA46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A9A50C9-BA63-4B39-9D91-11FFD536BC79}" type="pres">
      <dgm:prSet presAssocID="{413AB383-9816-42A1-A40E-F6C27F7CA4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7BEAB-2848-4644-A5AD-878AF77F1CA0}" type="pres">
      <dgm:prSet presAssocID="{413AB383-9816-42A1-A40E-F6C27F7CA46F}" presName="negativeSpace" presStyleCnt="0"/>
      <dgm:spPr/>
      <dgm:t>
        <a:bodyPr/>
        <a:lstStyle/>
        <a:p>
          <a:endParaRPr lang="en-US"/>
        </a:p>
      </dgm:t>
    </dgm:pt>
    <dgm:pt modelId="{D9B9AAE1-CF1F-4E9D-88D1-4E369A6EF0CB}" type="pres">
      <dgm:prSet presAssocID="{413AB383-9816-42A1-A40E-F6C27F7CA46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852D2-4699-45F6-901E-AD57A332763A}" type="pres">
      <dgm:prSet presAssocID="{7B5F19CD-BC44-488B-B8F9-D54A8E63ED4A}" presName="spaceBetweenRectangles" presStyleCnt="0"/>
      <dgm:spPr/>
      <dgm:t>
        <a:bodyPr/>
        <a:lstStyle/>
        <a:p>
          <a:endParaRPr lang="en-US"/>
        </a:p>
      </dgm:t>
    </dgm:pt>
    <dgm:pt modelId="{2CFFC469-ABE8-4E73-80E4-CFA906A36641}" type="pres">
      <dgm:prSet presAssocID="{05D20E80-86BB-444A-B102-6075980F227F}" presName="parentLin" presStyleCnt="0"/>
      <dgm:spPr/>
      <dgm:t>
        <a:bodyPr/>
        <a:lstStyle/>
        <a:p>
          <a:endParaRPr lang="en-US"/>
        </a:p>
      </dgm:t>
    </dgm:pt>
    <dgm:pt modelId="{6740B11A-4DBF-40B2-9A08-930111F76C9F}" type="pres">
      <dgm:prSet presAssocID="{05D20E80-86BB-444A-B102-6075980F227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A149ED6-5667-4C74-872A-B368B5BAC07C}" type="pres">
      <dgm:prSet presAssocID="{05D20E80-86BB-444A-B102-6075980F22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6B897-0AC7-4561-860F-446269A48B71}" type="pres">
      <dgm:prSet presAssocID="{05D20E80-86BB-444A-B102-6075980F227F}" presName="negativeSpace" presStyleCnt="0"/>
      <dgm:spPr/>
      <dgm:t>
        <a:bodyPr/>
        <a:lstStyle/>
        <a:p>
          <a:endParaRPr lang="en-US"/>
        </a:p>
      </dgm:t>
    </dgm:pt>
    <dgm:pt modelId="{2F19A0D1-D35B-4AEE-B044-14A726117155}" type="pres">
      <dgm:prSet presAssocID="{05D20E80-86BB-444A-B102-6075980F227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4EA2F4-CB29-45EB-8CB8-AE2D363AA790}" srcId="{BFBCDD0A-7602-437D-A9BA-07A69E25266E}" destId="{413AB383-9816-42A1-A40E-F6C27F7CA46F}" srcOrd="1" destOrd="0" parTransId="{AF2229E4-CB36-40EF-88BE-A706D826EEAB}" sibTransId="{7B5F19CD-BC44-488B-B8F9-D54A8E63ED4A}"/>
    <dgm:cxn modelId="{C92050DE-5569-4839-A6E9-67FCF4C7F969}" type="presOf" srcId="{EF59C3BE-0DD7-4751-89A9-FE8D89205B0B}" destId="{073ECE22-EA97-46A0-8FF0-1F320105F3C4}" srcOrd="0" destOrd="0" presId="urn:microsoft.com/office/officeart/2005/8/layout/list1"/>
    <dgm:cxn modelId="{6AF56728-E00A-4079-8A80-E8A6131D0AFF}" type="presOf" srcId="{05D20E80-86BB-444A-B102-6075980F227F}" destId="{DA149ED6-5667-4C74-872A-B368B5BAC07C}" srcOrd="1" destOrd="0" presId="urn:microsoft.com/office/officeart/2005/8/layout/list1"/>
    <dgm:cxn modelId="{1612072A-D5A9-413E-8923-A0FD570A482C}" srcId="{BFBCDD0A-7602-437D-A9BA-07A69E25266E}" destId="{EF59C3BE-0DD7-4751-89A9-FE8D89205B0B}" srcOrd="0" destOrd="0" parTransId="{7BBA09FB-37B9-4370-9E59-65FD81278260}" sibTransId="{933C15C6-7A7A-43A4-AF38-C6CD1C62C8F5}"/>
    <dgm:cxn modelId="{96E65BD9-2BF6-4400-AB27-79A1510DB76F}" type="presOf" srcId="{05D20E80-86BB-444A-B102-6075980F227F}" destId="{6740B11A-4DBF-40B2-9A08-930111F76C9F}" srcOrd="0" destOrd="0" presId="urn:microsoft.com/office/officeart/2005/8/layout/list1"/>
    <dgm:cxn modelId="{655DDCCF-0B05-4493-92BE-E0CF5950747C}" srcId="{BFBCDD0A-7602-437D-A9BA-07A69E25266E}" destId="{05D20E80-86BB-444A-B102-6075980F227F}" srcOrd="2" destOrd="0" parTransId="{55F5DE31-4E64-4F35-9334-B9D25CC2136D}" sibTransId="{6DAEE5EA-E6A7-4180-9A33-7BF91B26BEF8}"/>
    <dgm:cxn modelId="{405246AE-C62B-40CB-A6C4-269E54066CCA}" type="presOf" srcId="{413AB383-9816-42A1-A40E-F6C27F7CA46F}" destId="{EBD4626B-9074-4107-99F9-AD88743A8581}" srcOrd="0" destOrd="0" presId="urn:microsoft.com/office/officeart/2005/8/layout/list1"/>
    <dgm:cxn modelId="{1CB344E8-1A15-462A-BCB4-3AC40E2FF931}" type="presOf" srcId="{EF59C3BE-0DD7-4751-89A9-FE8D89205B0B}" destId="{532EF0FE-1DB9-4D01-A65C-CB1A6DCF358D}" srcOrd="1" destOrd="0" presId="urn:microsoft.com/office/officeart/2005/8/layout/list1"/>
    <dgm:cxn modelId="{D72275AF-8B19-4917-A769-63C580DF7507}" type="presOf" srcId="{413AB383-9816-42A1-A40E-F6C27F7CA46F}" destId="{0A9A50C9-BA63-4B39-9D91-11FFD536BC79}" srcOrd="1" destOrd="0" presId="urn:microsoft.com/office/officeart/2005/8/layout/list1"/>
    <dgm:cxn modelId="{3225205D-3A9F-4B2B-ACCE-1353A3419642}" type="presOf" srcId="{BFBCDD0A-7602-437D-A9BA-07A69E25266E}" destId="{9288E0F1-4B49-4BBE-8FDA-13A27D94EF2F}" srcOrd="0" destOrd="0" presId="urn:microsoft.com/office/officeart/2005/8/layout/list1"/>
    <dgm:cxn modelId="{61AB805E-A8C2-45D1-9CAA-328A8731A8E8}" type="presParOf" srcId="{9288E0F1-4B49-4BBE-8FDA-13A27D94EF2F}" destId="{8AFD3161-9442-4CB8-8807-028866114A50}" srcOrd="0" destOrd="0" presId="urn:microsoft.com/office/officeart/2005/8/layout/list1"/>
    <dgm:cxn modelId="{C489161A-F227-46AA-BE3E-90D035FFAD33}" type="presParOf" srcId="{8AFD3161-9442-4CB8-8807-028866114A50}" destId="{073ECE22-EA97-46A0-8FF0-1F320105F3C4}" srcOrd="0" destOrd="0" presId="urn:microsoft.com/office/officeart/2005/8/layout/list1"/>
    <dgm:cxn modelId="{E6478D04-C10F-4A7C-9E57-D64F568AFC22}" type="presParOf" srcId="{8AFD3161-9442-4CB8-8807-028866114A50}" destId="{532EF0FE-1DB9-4D01-A65C-CB1A6DCF358D}" srcOrd="1" destOrd="0" presId="urn:microsoft.com/office/officeart/2005/8/layout/list1"/>
    <dgm:cxn modelId="{C08B7DE3-69A2-4FE5-8A5A-8D51E67DDF1F}" type="presParOf" srcId="{9288E0F1-4B49-4BBE-8FDA-13A27D94EF2F}" destId="{C0908177-A67E-4D0D-BF61-2581B0C27ED1}" srcOrd="1" destOrd="0" presId="urn:microsoft.com/office/officeart/2005/8/layout/list1"/>
    <dgm:cxn modelId="{E2526187-14CD-4C01-8D20-EED5C4DFA25D}" type="presParOf" srcId="{9288E0F1-4B49-4BBE-8FDA-13A27D94EF2F}" destId="{8647B279-ED0E-440A-9805-2FFE727E61E7}" srcOrd="2" destOrd="0" presId="urn:microsoft.com/office/officeart/2005/8/layout/list1"/>
    <dgm:cxn modelId="{B957EEC4-9841-41A8-986F-DF597FEDB1E3}" type="presParOf" srcId="{9288E0F1-4B49-4BBE-8FDA-13A27D94EF2F}" destId="{DDF7C991-7B68-4D35-BF45-3267EF39E6BF}" srcOrd="3" destOrd="0" presId="urn:microsoft.com/office/officeart/2005/8/layout/list1"/>
    <dgm:cxn modelId="{27A7C81A-F7AE-4066-B189-B461D868C579}" type="presParOf" srcId="{9288E0F1-4B49-4BBE-8FDA-13A27D94EF2F}" destId="{A4E08747-200D-4ADF-AD5F-0FBB7F682D88}" srcOrd="4" destOrd="0" presId="urn:microsoft.com/office/officeart/2005/8/layout/list1"/>
    <dgm:cxn modelId="{466FF612-7A40-4ED4-B06D-429D7B1E4FB0}" type="presParOf" srcId="{A4E08747-200D-4ADF-AD5F-0FBB7F682D88}" destId="{EBD4626B-9074-4107-99F9-AD88743A8581}" srcOrd="0" destOrd="0" presId="urn:microsoft.com/office/officeart/2005/8/layout/list1"/>
    <dgm:cxn modelId="{4C0BD996-D4FC-4137-BA9C-01F97EDBC1AF}" type="presParOf" srcId="{A4E08747-200D-4ADF-AD5F-0FBB7F682D88}" destId="{0A9A50C9-BA63-4B39-9D91-11FFD536BC79}" srcOrd="1" destOrd="0" presId="urn:microsoft.com/office/officeart/2005/8/layout/list1"/>
    <dgm:cxn modelId="{A2197C36-4E11-4127-88C8-1D3916AD2A25}" type="presParOf" srcId="{9288E0F1-4B49-4BBE-8FDA-13A27D94EF2F}" destId="{3D97BEAB-2848-4644-A5AD-878AF77F1CA0}" srcOrd="5" destOrd="0" presId="urn:microsoft.com/office/officeart/2005/8/layout/list1"/>
    <dgm:cxn modelId="{64204639-0AC5-449F-94B4-869B147734FA}" type="presParOf" srcId="{9288E0F1-4B49-4BBE-8FDA-13A27D94EF2F}" destId="{D9B9AAE1-CF1F-4E9D-88D1-4E369A6EF0CB}" srcOrd="6" destOrd="0" presId="urn:microsoft.com/office/officeart/2005/8/layout/list1"/>
    <dgm:cxn modelId="{4382B5F6-FFFA-4619-AD86-287BA902D792}" type="presParOf" srcId="{9288E0F1-4B49-4BBE-8FDA-13A27D94EF2F}" destId="{7AA852D2-4699-45F6-901E-AD57A332763A}" srcOrd="7" destOrd="0" presId="urn:microsoft.com/office/officeart/2005/8/layout/list1"/>
    <dgm:cxn modelId="{02D0D461-1CC1-4DDE-B35C-E6CFE4C08F5C}" type="presParOf" srcId="{9288E0F1-4B49-4BBE-8FDA-13A27D94EF2F}" destId="{2CFFC469-ABE8-4E73-80E4-CFA906A36641}" srcOrd="8" destOrd="0" presId="urn:microsoft.com/office/officeart/2005/8/layout/list1"/>
    <dgm:cxn modelId="{1F9CADDD-825D-46D8-9B3B-4C76BFF1DA36}" type="presParOf" srcId="{2CFFC469-ABE8-4E73-80E4-CFA906A36641}" destId="{6740B11A-4DBF-40B2-9A08-930111F76C9F}" srcOrd="0" destOrd="0" presId="urn:microsoft.com/office/officeart/2005/8/layout/list1"/>
    <dgm:cxn modelId="{79E54D9D-1CC1-4312-8A01-A6BB908B7C69}" type="presParOf" srcId="{2CFFC469-ABE8-4E73-80E4-CFA906A36641}" destId="{DA149ED6-5667-4C74-872A-B368B5BAC07C}" srcOrd="1" destOrd="0" presId="urn:microsoft.com/office/officeart/2005/8/layout/list1"/>
    <dgm:cxn modelId="{CAEA5AB4-91E8-4951-89BE-BB170831C5F8}" type="presParOf" srcId="{9288E0F1-4B49-4BBE-8FDA-13A27D94EF2F}" destId="{1C36B897-0AC7-4561-860F-446269A48B71}" srcOrd="9" destOrd="0" presId="urn:microsoft.com/office/officeart/2005/8/layout/list1"/>
    <dgm:cxn modelId="{5EBF6E28-C549-459E-B7E4-994A52A95F10}" type="presParOf" srcId="{9288E0F1-4B49-4BBE-8FDA-13A27D94EF2F}" destId="{2F19A0D1-D35B-4AEE-B044-14A72611715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7B279-ED0E-440A-9805-2FFE727E61E7}">
      <dsp:nvSpPr>
        <dsp:cNvPr id="0" name=""/>
        <dsp:cNvSpPr/>
      </dsp:nvSpPr>
      <dsp:spPr>
        <a:xfrm>
          <a:off x="0" y="427063"/>
          <a:ext cx="64198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2EF0FE-1DB9-4D01-A65C-CB1A6DCF358D}">
      <dsp:nvSpPr>
        <dsp:cNvPr id="0" name=""/>
        <dsp:cNvSpPr/>
      </dsp:nvSpPr>
      <dsp:spPr>
        <a:xfrm>
          <a:off x="320992" y="13783"/>
          <a:ext cx="4493895" cy="82656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859" tIns="0" rIns="16985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/>
            <a:t>Он-лайн Курс за обучение</a:t>
          </a:r>
          <a:endParaRPr lang="en-US" sz="2800" kern="1200"/>
        </a:p>
      </dsp:txBody>
      <dsp:txXfrm>
        <a:off x="361341" y="54132"/>
        <a:ext cx="4413197" cy="745862"/>
      </dsp:txXfrm>
    </dsp:sp>
    <dsp:sp modelId="{D9B9AAE1-CF1F-4E9D-88D1-4E369A6EF0CB}">
      <dsp:nvSpPr>
        <dsp:cNvPr id="0" name=""/>
        <dsp:cNvSpPr/>
      </dsp:nvSpPr>
      <dsp:spPr>
        <a:xfrm>
          <a:off x="0" y="1697143"/>
          <a:ext cx="64198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160640"/>
              <a:satOff val="-6455"/>
              <a:lumOff val="138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9A50C9-BA63-4B39-9D91-11FFD536BC79}">
      <dsp:nvSpPr>
        <dsp:cNvPr id="0" name=""/>
        <dsp:cNvSpPr/>
      </dsp:nvSpPr>
      <dsp:spPr>
        <a:xfrm>
          <a:off x="320992" y="1283863"/>
          <a:ext cx="4493895" cy="82656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160640"/>
                <a:satOff val="-6455"/>
                <a:lumOff val="138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160640"/>
                <a:satOff val="-6455"/>
                <a:lumOff val="138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160640"/>
                <a:satOff val="-6455"/>
                <a:lumOff val="138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859" tIns="0" rIns="16985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/>
            <a:t>Интерактивна игра</a:t>
          </a:r>
          <a:endParaRPr lang="en-US" sz="2800" kern="1200"/>
        </a:p>
      </dsp:txBody>
      <dsp:txXfrm>
        <a:off x="361341" y="1324212"/>
        <a:ext cx="4413197" cy="745862"/>
      </dsp:txXfrm>
    </dsp:sp>
    <dsp:sp modelId="{2F19A0D1-D35B-4AEE-B044-14A726117155}">
      <dsp:nvSpPr>
        <dsp:cNvPr id="0" name=""/>
        <dsp:cNvSpPr/>
      </dsp:nvSpPr>
      <dsp:spPr>
        <a:xfrm>
          <a:off x="0" y="2967223"/>
          <a:ext cx="6419850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80000"/>
              <a:hueOff val="321279"/>
              <a:satOff val="-12909"/>
              <a:lumOff val="27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149ED6-5667-4C74-872A-B368B5BAC07C}">
      <dsp:nvSpPr>
        <dsp:cNvPr id="0" name=""/>
        <dsp:cNvSpPr/>
      </dsp:nvSpPr>
      <dsp:spPr>
        <a:xfrm>
          <a:off x="320992" y="2553944"/>
          <a:ext cx="4493895" cy="82656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321279"/>
                <a:satOff val="-12909"/>
                <a:lumOff val="27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80000"/>
                <a:hueOff val="321279"/>
                <a:satOff val="-12909"/>
                <a:lumOff val="27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80000"/>
                <a:hueOff val="321279"/>
                <a:satOff val="-12909"/>
                <a:lumOff val="27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9859" tIns="0" rIns="16985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/>
            <a:t>Материали и ресурси</a:t>
          </a:r>
          <a:endParaRPr lang="en-US" sz="2800" kern="1200"/>
        </a:p>
      </dsp:txBody>
      <dsp:txXfrm>
        <a:off x="361341" y="2594293"/>
        <a:ext cx="4413197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F6806F-3E41-45DA-B862-C3A3F4AAD7FE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28229FA-2A7A-4446-958C-A47A8564EB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974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15217C-99EA-4E29-A5BA-1D2DEA085152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40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94046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86885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48688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25163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54256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54256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48961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6EA8-C329-4965-B36D-7758E76D92FB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D7D17-4D51-458E-A882-F546B95EF9F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16294-4849-4D1B-9E7C-C99F339B06C5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12E9A-A519-4AD1-BE5F-7ED9CDE64B6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2A64-CFF1-49B0-B110-46F4FEDD5749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636E1-1AEC-4A75-B569-8AAFC63165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538A-FF7F-46C9-9420-E155C34253B3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4CBB-B242-42F5-8FD1-9E37B638619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8D2D9-52AB-4099-B788-45DC2BFAFA10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F307-228B-410A-BAF6-82A70F7A3D0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3C9E-A7A8-4821-B6A3-E529FB4E5290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29643-0DD4-4610-997D-AB5BA8D432A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697E-A061-4156-8862-0EDEED0A1B09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220BC-2DFA-4CCF-8497-DC6A7B0CA7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5150-4A83-4BBE-99DC-643FB7C6F5CF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6B63-83ED-42E9-8E47-1EEE95F7BB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EE3E3-5B18-4BC0-BFED-AEF33D835153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0B299-E073-404F-A08B-7CEF3D6BD77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D77CE-DEE6-43CD-825A-B8446691A8DC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645F-C65D-4F22-9B3F-160E0D7A0D5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76832-82BA-4EF0-8FAC-16BB9FA1666D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D0DC3-42F2-4CFB-A7E9-E244ECC1319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BD3F75-2E53-46E4-887D-9D3F2B978523}" type="datetimeFigureOut">
              <a:rPr lang="it-IT"/>
              <a:pPr>
                <a:defRPr/>
              </a:pPr>
              <a:t>16/10/2015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0A84CF-8CA1-4BC5-BA41-463F205A1B1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sp>
        <p:nvSpPr>
          <p:cNvPr id="8" name="CasellaDiTesto 16295"/>
          <p:cNvSpPr>
            <a:spLocks noChangeArrowheads="1"/>
          </p:cNvSpPr>
          <p:nvPr userDrawn="1"/>
        </p:nvSpPr>
        <p:spPr bwMode="auto">
          <a:xfrm>
            <a:off x="11073469" y="222877"/>
            <a:ext cx="881994" cy="506965"/>
          </a:xfrm>
          <a:custGeom>
            <a:avLst/>
            <a:gdLst>
              <a:gd name="T0" fmla="*/ 89810 w 763476"/>
              <a:gd name="T1" fmla="*/ 106962 h 822167"/>
              <a:gd name="T2" fmla="*/ 642469 w 763476"/>
              <a:gd name="T3" fmla="*/ 0 h 822167"/>
              <a:gd name="T4" fmla="*/ 810865 w 763476"/>
              <a:gd name="T5" fmla="*/ 808889 h 822167"/>
              <a:gd name="T6" fmla="*/ 0 w 763476"/>
              <a:gd name="T7" fmla="*/ 680695 h 822167"/>
              <a:gd name="T8" fmla="*/ 89810 w 763476"/>
              <a:gd name="T9" fmla="*/ 106962 h 8221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3476"/>
              <a:gd name="T16" fmla="*/ 0 h 822167"/>
              <a:gd name="T17" fmla="*/ 763476 w 763476"/>
              <a:gd name="T18" fmla="*/ 822167 h 8221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3476" h="822167">
                <a:moveTo>
                  <a:pt x="84561" y="108718"/>
                </a:moveTo>
                <a:lnTo>
                  <a:pt x="604921" y="0"/>
                </a:lnTo>
                <a:lnTo>
                  <a:pt x="763476" y="822167"/>
                </a:lnTo>
                <a:lnTo>
                  <a:pt x="0" y="691869"/>
                </a:lnTo>
                <a:lnTo>
                  <a:pt x="84561" y="108718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anchor="ctr" anchorCtr="1"/>
          <a:lstStyle/>
          <a:p>
            <a:fld id="{D70A84CF-8CA1-4BC5-BA41-463F205A1B10}" type="slidenum">
              <a:rPr lang="it-IT" sz="2000" smtClean="0">
                <a:solidFill>
                  <a:schemeClr val="bg1"/>
                </a:solidFill>
              </a:rPr>
              <a:pPr/>
              <a:t>‹#›</a:t>
            </a:fld>
            <a:endParaRPr lang="it-IT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0.gif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hyperlink" Target="mailto:a_antonova@fmi.uni-sofia.bg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mailto:stspirid@virtech-bg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cid:image002.jpg@01CF1842.38156C70" TargetMode="External"/><Relationship Id="rId1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32907" y="2493818"/>
            <a:ext cx="10295312" cy="3053574"/>
          </a:xfrm>
          <a:custGeom>
            <a:avLst/>
            <a:gdLst>
              <a:gd name="connsiteX0" fmla="*/ 0 w 8410576"/>
              <a:gd name="connsiteY0" fmla="*/ 0 h 1243013"/>
              <a:gd name="connsiteX1" fmla="*/ 8410576 w 8410576"/>
              <a:gd name="connsiteY1" fmla="*/ 0 h 1243013"/>
              <a:gd name="connsiteX2" fmla="*/ 8410576 w 8410576"/>
              <a:gd name="connsiteY2" fmla="*/ 1243013 h 1243013"/>
              <a:gd name="connsiteX3" fmla="*/ 0 w 8410576"/>
              <a:gd name="connsiteY3" fmla="*/ 1243013 h 1243013"/>
              <a:gd name="connsiteX4" fmla="*/ 0 w 8410576"/>
              <a:gd name="connsiteY4" fmla="*/ 0 h 1243013"/>
              <a:gd name="connsiteX0" fmla="*/ 0 w 8562976"/>
              <a:gd name="connsiteY0" fmla="*/ 276225 h 1519238"/>
              <a:gd name="connsiteX1" fmla="*/ 8562976 w 8562976"/>
              <a:gd name="connsiteY1" fmla="*/ 0 h 1519238"/>
              <a:gd name="connsiteX2" fmla="*/ 8410576 w 8562976"/>
              <a:gd name="connsiteY2" fmla="*/ 1519238 h 1519238"/>
              <a:gd name="connsiteX3" fmla="*/ 0 w 8562976"/>
              <a:gd name="connsiteY3" fmla="*/ 1519238 h 1519238"/>
              <a:gd name="connsiteX4" fmla="*/ 0 w 8562976"/>
              <a:gd name="connsiteY4" fmla="*/ 276225 h 1519238"/>
              <a:gd name="connsiteX0" fmla="*/ 219075 w 8562976"/>
              <a:gd name="connsiteY0" fmla="*/ 381000 h 1519238"/>
              <a:gd name="connsiteX1" fmla="*/ 8562976 w 8562976"/>
              <a:gd name="connsiteY1" fmla="*/ 0 h 1519238"/>
              <a:gd name="connsiteX2" fmla="*/ 8410576 w 8562976"/>
              <a:gd name="connsiteY2" fmla="*/ 1519238 h 1519238"/>
              <a:gd name="connsiteX3" fmla="*/ 0 w 8562976"/>
              <a:gd name="connsiteY3" fmla="*/ 1519238 h 1519238"/>
              <a:gd name="connsiteX4" fmla="*/ 219075 w 8562976"/>
              <a:gd name="connsiteY4" fmla="*/ 381000 h 1519238"/>
              <a:gd name="connsiteX0" fmla="*/ 219075 w 8562976"/>
              <a:gd name="connsiteY0" fmla="*/ 381000 h 1690688"/>
              <a:gd name="connsiteX1" fmla="*/ 8562976 w 8562976"/>
              <a:gd name="connsiteY1" fmla="*/ 0 h 1690688"/>
              <a:gd name="connsiteX2" fmla="*/ 8382001 w 8562976"/>
              <a:gd name="connsiteY2" fmla="*/ 1690688 h 1690688"/>
              <a:gd name="connsiteX3" fmla="*/ 0 w 8562976"/>
              <a:gd name="connsiteY3" fmla="*/ 1519238 h 1690688"/>
              <a:gd name="connsiteX4" fmla="*/ 219075 w 8562976"/>
              <a:gd name="connsiteY4" fmla="*/ 381000 h 169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2976" h="1690688">
                <a:moveTo>
                  <a:pt x="219075" y="381000"/>
                </a:moveTo>
                <a:lnTo>
                  <a:pt x="8562976" y="0"/>
                </a:lnTo>
                <a:lnTo>
                  <a:pt x="8382001" y="1690688"/>
                </a:lnTo>
                <a:lnTo>
                  <a:pt x="0" y="1519238"/>
                </a:lnTo>
                <a:lnTo>
                  <a:pt x="219075" y="38100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3600" b="1" dirty="0" smtClean="0"/>
              <a:t>Зелените ИКТ в навечерието на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Интернет на нещата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4800" b="1" dirty="0" smtClean="0"/>
              <a:t>- </a:t>
            </a:r>
            <a:r>
              <a:rPr lang="ru-RU" sz="4000" b="1" dirty="0" smtClean="0"/>
              <a:t>перспективи и възможности</a:t>
            </a:r>
            <a:endParaRPr lang="it-IT" sz="4000" dirty="0">
              <a:latin typeface="Century Gothic" panose="020B0502020202020204" pitchFamily="34" charset="0"/>
            </a:endParaRPr>
          </a:p>
        </p:txBody>
      </p:sp>
      <p:sp>
        <p:nvSpPr>
          <p:cNvPr id="5125" name="Segnaposto data 4"/>
          <p:cNvSpPr>
            <a:spLocks noGrp="1"/>
          </p:cNvSpPr>
          <p:nvPr>
            <p:ph type="dt" sz="quarter" idx="10"/>
          </p:nvPr>
        </p:nvSpPr>
        <p:spPr bwMode="auto">
          <a:xfrm>
            <a:off x="304800" y="158750"/>
            <a:ext cx="1416050" cy="519113"/>
          </a:xfrm>
          <a:custGeom>
            <a:avLst/>
            <a:gdLst>
              <a:gd name="T0" fmla="*/ 0 w 1215159"/>
              <a:gd name="T1" fmla="*/ 131389 h 585255"/>
              <a:gd name="T2" fmla="*/ 1417257 w 1215159"/>
              <a:gd name="T3" fmla="*/ 0 h 585255"/>
              <a:gd name="T4" fmla="*/ 1280083 w 1215159"/>
              <a:gd name="T5" fmla="*/ 518400 h 585255"/>
              <a:gd name="T6" fmla="*/ 0 w 1215159"/>
              <a:gd name="T7" fmla="*/ 403803 h 585255"/>
              <a:gd name="T8" fmla="*/ 0 w 1215159"/>
              <a:gd name="T9" fmla="*/ 131389 h 5852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5159"/>
              <a:gd name="T16" fmla="*/ 0 h 585255"/>
              <a:gd name="T17" fmla="*/ 1215159 w 1215159"/>
              <a:gd name="T18" fmla="*/ 585255 h 5852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5159" h="585255">
                <a:moveTo>
                  <a:pt x="0" y="148333"/>
                </a:moveTo>
                <a:lnTo>
                  <a:pt x="1215159" y="0"/>
                </a:lnTo>
                <a:lnTo>
                  <a:pt x="1097546" y="585255"/>
                </a:lnTo>
                <a:lnTo>
                  <a:pt x="0" y="455879"/>
                </a:lnTo>
                <a:lnTo>
                  <a:pt x="0" y="148333"/>
                </a:lnTo>
                <a:close/>
              </a:path>
            </a:pathLst>
          </a:custGeom>
          <a:solidFill>
            <a:schemeClr val="accent6"/>
          </a:solidFill>
          <a:ln>
            <a:miter lim="800000"/>
            <a:headEnd/>
            <a:tailEnd/>
          </a:ln>
        </p:spPr>
        <p:txBody>
          <a:bodyPr wrap="square" numCol="1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5ADE980-B86A-419C-A908-655CEC5D3EE0}" type="datetime1">
              <a:rPr lang="it-IT" sz="160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16/10/2015</a:t>
            </a:fld>
            <a:endParaRPr lang="it-IT" sz="1600" dirty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5122" name="AutoShape 2"/>
          <p:cNvSpPr>
            <a:spLocks noChangeAspect="1" noChangeArrowheads="1"/>
          </p:cNvSpPr>
          <p:nvPr/>
        </p:nvSpPr>
        <p:spPr bwMode="auto">
          <a:xfrm>
            <a:off x="3175" y="-9525"/>
            <a:ext cx="12185650" cy="688340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3" name="TextBox 2"/>
          <p:cNvSpPr txBox="1"/>
          <p:nvPr/>
        </p:nvSpPr>
        <p:spPr>
          <a:xfrm>
            <a:off x="997073" y="6519446"/>
            <a:ext cx="1014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This project has been funded with support from the European Commission. </a:t>
            </a:r>
          </a:p>
          <a:p>
            <a:pPr algn="ctr"/>
            <a:r>
              <a:rPr lang="en-US" sz="800" dirty="0"/>
              <a:t>This publication [communication] reflects the views only of the author, and the Commission cannot be held responsible for any use which may be made of the information contained therein.</a:t>
            </a:r>
            <a:endParaRPr lang="sl-SI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173" y="0"/>
            <a:ext cx="6702613" cy="1494400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4" name="TextBox 3"/>
          <p:cNvSpPr txBox="1"/>
          <p:nvPr/>
        </p:nvSpPr>
        <p:spPr>
          <a:xfrm>
            <a:off x="2512383" y="1256782"/>
            <a:ext cx="6826926" cy="923330"/>
          </a:xfrm>
          <a:prstGeom prst="rect">
            <a:avLst/>
          </a:prstGeom>
          <a:solidFill>
            <a:schemeClr val="accent6"/>
          </a:solidFill>
          <a:effectLst>
            <a:reflection blurRad="6350" stA="50000" endA="300" endPos="90000" dir="5400000" sy="-100000" algn="bl" rotWithShape="0"/>
            <a:softEdge rad="215900"/>
          </a:effectLst>
        </p:spPr>
        <p:txBody>
          <a:bodyPr wrap="square" rtlCol="0">
            <a:spAutoFit/>
          </a:bodyPr>
          <a:lstStyle/>
          <a:p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  Integrated </a:t>
            </a:r>
            <a:r>
              <a:rPr lang="sl-SI" dirty="0">
                <a:solidFill>
                  <a:schemeClr val="bg1"/>
                </a:solidFill>
              </a:rPr>
              <a:t>Systems for Information Technologies more </a:t>
            </a:r>
            <a:r>
              <a:rPr lang="sl-SI" dirty="0" smtClean="0">
                <a:solidFill>
                  <a:schemeClr val="bg1"/>
                </a:solidFill>
              </a:rPr>
              <a:t>GREEN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0" name="Immagin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6276513"/>
            <a:ext cx="1750200" cy="5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370522" y="5696194"/>
            <a:ext cx="711064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  </a:t>
            </a:r>
            <a:r>
              <a:rPr lang="bg-BG" dirty="0" smtClean="0"/>
              <a:t>Ас. Албена Антонова, </a:t>
            </a:r>
          </a:p>
          <a:p>
            <a:pPr algn="ctr"/>
            <a:r>
              <a:rPr lang="bg-BG" dirty="0" smtClean="0"/>
              <a:t>Стопански Факултет, СУ „Св. Климент Охридски“</a:t>
            </a:r>
            <a:r>
              <a:rPr lang="sl-SI" dirty="0" smtClean="0"/>
              <a:t>  </a:t>
            </a:r>
            <a:endParaRPr lang="sl-SI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60527" cy="84022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g-BG" dirty="0" smtClean="0"/>
              <a:t>Фактите говорят</a:t>
            </a:r>
            <a:endParaRPr lang="fr-FR" dirty="0"/>
          </a:p>
        </p:txBody>
      </p:sp>
      <p:pic>
        <p:nvPicPr>
          <p:cNvPr id="1026" name="Picture 2" descr="http://www.wordstream.com/images/internet-of-things-adoption-predi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592" y="1953492"/>
            <a:ext cx="7830083" cy="4113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454025"/>
            <a:ext cx="5631872" cy="6071466"/>
          </a:xfrm>
        </p:spPr>
        <p:txBody>
          <a:bodyPr/>
          <a:lstStyle/>
          <a:p>
            <a:pPr algn="just"/>
            <a:r>
              <a:rPr lang="bg-BG" dirty="0" smtClean="0"/>
              <a:t> Интернет на нещата (</a:t>
            </a:r>
            <a:r>
              <a:rPr lang="en-GB" dirty="0" err="1" smtClean="0"/>
              <a:t>IoT</a:t>
            </a:r>
            <a:r>
              <a:rPr lang="bg-BG" dirty="0" smtClean="0"/>
              <a:t>) е интегрирана част от бъдещия интернет. </a:t>
            </a:r>
          </a:p>
          <a:p>
            <a:endParaRPr lang="bg-BG" dirty="0" smtClean="0"/>
          </a:p>
          <a:p>
            <a:pPr algn="just"/>
            <a:r>
              <a:rPr lang="bg-BG" dirty="0" smtClean="0"/>
              <a:t>Това е динамична глобална мрежова инфраструктура, която може да се  конфигурира самостоятелно на базата на стандартни и оперативно съвместими комуникационни протоколи, като физически и виртуални "неща" могат да се идентифицират, имат физически атрибути и виртуални профили.</a:t>
            </a:r>
            <a:endParaRPr lang="en-US" dirty="0" smtClean="0"/>
          </a:p>
          <a:p>
            <a:pPr algn="just"/>
            <a:endParaRPr lang="fr-FR" dirty="0"/>
          </a:p>
        </p:txBody>
      </p:sp>
      <p:pic>
        <p:nvPicPr>
          <p:cNvPr id="4" name="Picture 3" descr="https://www.agtinternational.com/wp-content/uploads/2013/11/IoT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982" y="2197537"/>
            <a:ext cx="5442417" cy="4189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opentechdiary.files.wordpress.com/2015/07/freescale_internet_of_things_overview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339" y="1219200"/>
            <a:ext cx="9366242" cy="4612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www.everspin.com/sites/default/files/Internet%20of%20Things%20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72" y="346363"/>
            <a:ext cx="4613564" cy="3131127"/>
          </a:xfrm>
          <a:prstGeom prst="rect">
            <a:avLst/>
          </a:prstGeom>
          <a:noFill/>
        </p:spPr>
      </p:pic>
      <p:pic>
        <p:nvPicPr>
          <p:cNvPr id="66564" name="Picture 4" descr="http://www.henshall.com/stuart/wp-content/uploads/2013/07/Screen-Shot-2013-07-31-at-1.30.44-PM.png"/>
          <p:cNvPicPr>
            <a:picLocks noChangeAspect="1" noChangeArrowheads="1"/>
          </p:cNvPicPr>
          <p:nvPr/>
        </p:nvPicPr>
        <p:blipFill>
          <a:blip r:embed="rId3" cstate="print"/>
          <a:srcRect l="5439"/>
          <a:stretch>
            <a:fillRect/>
          </a:stretch>
        </p:blipFill>
        <p:spPr bwMode="auto">
          <a:xfrm>
            <a:off x="5140036" y="1759528"/>
            <a:ext cx="7051964" cy="4917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1" y="304799"/>
            <a:ext cx="9795164" cy="113607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sz="3600" b="1" dirty="0" smtClean="0"/>
              <a:t>Как Интернет на нещата може да подпомогне устойчивото развитие и зелените технологии</a:t>
            </a:r>
            <a:r>
              <a:rPr lang="en-GB" sz="3600" b="1" dirty="0" smtClean="0"/>
              <a:t>?</a:t>
            </a:r>
            <a:endParaRPr lang="fr-F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84061"/>
            <a:ext cx="11457709" cy="4351338"/>
          </a:xfrm>
        </p:spPr>
        <p:txBody>
          <a:bodyPr/>
          <a:lstStyle/>
          <a:p>
            <a:r>
              <a:rPr lang="bg-BG" dirty="0" smtClean="0"/>
              <a:t>Технологиите, разработени в рамките на </a:t>
            </a:r>
            <a:r>
              <a:rPr lang="en-GB" dirty="0" err="1" smtClean="0"/>
              <a:t>Интернет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нещата</a:t>
            </a:r>
            <a:r>
              <a:rPr lang="en-GB" dirty="0" smtClean="0"/>
              <a:t> </a:t>
            </a:r>
            <a:r>
              <a:rPr lang="en-GB" dirty="0" err="1" smtClean="0"/>
              <a:t>ще</a:t>
            </a:r>
            <a:r>
              <a:rPr lang="en-GB" dirty="0" smtClean="0"/>
              <a:t> </a:t>
            </a:r>
            <a:r>
              <a:rPr lang="en-GB" dirty="0" err="1" smtClean="0"/>
              <a:t>позвол</a:t>
            </a:r>
            <a:r>
              <a:rPr lang="bg-BG" dirty="0" smtClean="0"/>
              <a:t>ят по-</a:t>
            </a:r>
            <a:r>
              <a:rPr lang="en-GB" dirty="0" err="1" smtClean="0"/>
              <a:t>екологи</a:t>
            </a:r>
            <a:r>
              <a:rPr lang="bg-BG" dirty="0" smtClean="0"/>
              <a:t>чно използване на</a:t>
            </a:r>
            <a:r>
              <a:rPr lang="en-GB" dirty="0" smtClean="0"/>
              <a:t> ИКТ</a:t>
            </a:r>
            <a:r>
              <a:rPr lang="bg-BG" dirty="0" smtClean="0"/>
              <a:t>, като от една страна </a:t>
            </a:r>
            <a:r>
              <a:rPr lang="en-GB" dirty="0" err="1" smtClean="0"/>
              <a:t>намаля</a:t>
            </a:r>
            <a:r>
              <a:rPr lang="bg-BG" dirty="0" smtClean="0"/>
              <a:t>т парниковите газове от ИКТ </a:t>
            </a:r>
            <a:r>
              <a:rPr lang="en-GB" dirty="0" err="1" smtClean="0"/>
              <a:t>инфраструктурата</a:t>
            </a:r>
            <a:r>
              <a:rPr lang="en-GB" dirty="0" smtClean="0"/>
              <a:t> </a:t>
            </a:r>
            <a:r>
              <a:rPr lang="bg-BG" dirty="0" smtClean="0"/>
              <a:t>конкретно </a:t>
            </a:r>
            <a:r>
              <a:rPr lang="en-GB" dirty="0" smtClean="0"/>
              <a:t>в </a:t>
            </a:r>
            <a:r>
              <a:rPr lang="bg-BG" dirty="0" smtClean="0"/>
              <a:t>сектора на високите технологии, но </a:t>
            </a:r>
            <a:r>
              <a:rPr lang="en-GB" dirty="0" smtClean="0"/>
              <a:t>и </a:t>
            </a:r>
            <a:r>
              <a:rPr lang="bg-BG" dirty="0" smtClean="0"/>
              <a:t>като се</a:t>
            </a:r>
            <a:r>
              <a:rPr lang="en-GB" dirty="0" smtClean="0"/>
              <a:t> </a:t>
            </a:r>
            <a:r>
              <a:rPr lang="bg-BG" dirty="0" smtClean="0"/>
              <a:t>разшири потреблението </a:t>
            </a:r>
            <a:r>
              <a:rPr lang="en-GB" dirty="0" err="1" smtClean="0"/>
              <a:t>на</a:t>
            </a:r>
            <a:r>
              <a:rPr lang="en-GB" dirty="0" smtClean="0"/>
              <a:t> ИКТ в </a:t>
            </a:r>
            <a:r>
              <a:rPr lang="en-GB" dirty="0" err="1" smtClean="0"/>
              <a:t>други</a:t>
            </a:r>
            <a:r>
              <a:rPr lang="en-GB" dirty="0" smtClean="0"/>
              <a:t> </a:t>
            </a:r>
            <a:r>
              <a:rPr lang="en-GB" dirty="0" err="1" smtClean="0"/>
              <a:t>отрасли</a:t>
            </a:r>
            <a:r>
              <a:rPr lang="en-GB" dirty="0" smtClean="0"/>
              <a:t>. </a:t>
            </a:r>
            <a:endParaRPr lang="bg-BG" dirty="0" smtClean="0"/>
          </a:p>
          <a:p>
            <a:endParaRPr lang="en-GB" dirty="0" smtClean="0"/>
          </a:p>
          <a:p>
            <a:r>
              <a:rPr lang="en-GB" dirty="0" smtClean="0"/>
              <a:t>В </a:t>
            </a:r>
            <a:r>
              <a:rPr lang="en-GB" dirty="0" err="1" smtClean="0"/>
              <a:t>бъдеще</a:t>
            </a:r>
            <a:r>
              <a:rPr lang="bg-BG" dirty="0" smtClean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повечето</a:t>
            </a:r>
            <a:r>
              <a:rPr lang="en-GB" dirty="0" smtClean="0"/>
              <a:t> </a:t>
            </a:r>
            <a:r>
              <a:rPr lang="en-GB" dirty="0" err="1" smtClean="0"/>
              <a:t>свърз</a:t>
            </a:r>
            <a:r>
              <a:rPr lang="bg-BG" dirty="0" smtClean="0"/>
              <a:t>ани</a:t>
            </a:r>
            <a:r>
              <a:rPr lang="en-GB" dirty="0" smtClean="0"/>
              <a:t> </a:t>
            </a:r>
            <a:r>
              <a:rPr lang="en-GB" dirty="0" err="1" smtClean="0"/>
              <a:t>обект</a:t>
            </a:r>
            <a:r>
              <a:rPr lang="bg-BG" dirty="0" smtClean="0"/>
              <a:t>и и </a:t>
            </a:r>
            <a:r>
              <a:rPr lang="en-GB" dirty="0" err="1" smtClean="0"/>
              <a:t>устройства</a:t>
            </a:r>
            <a:r>
              <a:rPr lang="en-GB" dirty="0" smtClean="0"/>
              <a:t> </a:t>
            </a:r>
            <a:r>
              <a:rPr lang="en-GB" dirty="0" err="1" smtClean="0"/>
              <a:t>ще</a:t>
            </a:r>
            <a:r>
              <a:rPr lang="en-GB" dirty="0" smtClean="0"/>
              <a:t> </a:t>
            </a:r>
            <a:r>
              <a:rPr lang="en-GB" dirty="0" err="1" smtClean="0"/>
              <a:t>поддържа</a:t>
            </a:r>
            <a:r>
              <a:rPr lang="bg-BG" dirty="0" smtClean="0"/>
              <a:t>т</a:t>
            </a:r>
            <a:r>
              <a:rPr lang="en-GB" dirty="0" smtClean="0"/>
              <a:t> </a:t>
            </a:r>
            <a:r>
              <a:rPr lang="en-GB" dirty="0" err="1" smtClean="0"/>
              <a:t>някаква</a:t>
            </a:r>
            <a:r>
              <a:rPr lang="en-GB" dirty="0" smtClean="0"/>
              <a:t> </a:t>
            </a:r>
            <a:r>
              <a:rPr lang="en-GB" dirty="0" err="1" smtClean="0"/>
              <a:t>форма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безжична</a:t>
            </a:r>
            <a:r>
              <a:rPr lang="en-GB" dirty="0" smtClean="0"/>
              <a:t> </a:t>
            </a:r>
            <a:r>
              <a:rPr lang="bg-BG" dirty="0" smtClean="0"/>
              <a:t>връзка </a:t>
            </a:r>
            <a:r>
              <a:rPr lang="en-GB" dirty="0" smtClean="0"/>
              <a:t>и </a:t>
            </a:r>
            <a:r>
              <a:rPr lang="en-GB" dirty="0" err="1" smtClean="0"/>
              <a:t>интернет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нещата</a:t>
            </a:r>
            <a:r>
              <a:rPr lang="en-GB" dirty="0" smtClean="0"/>
              <a:t> </a:t>
            </a:r>
            <a:r>
              <a:rPr lang="en-GB" dirty="0" err="1" smtClean="0"/>
              <a:t>ще</a:t>
            </a:r>
            <a:r>
              <a:rPr lang="en-GB" dirty="0" smtClean="0"/>
              <a:t> </a:t>
            </a:r>
            <a:r>
              <a:rPr lang="bg-BG" dirty="0" smtClean="0"/>
              <a:t>доведат до по-</a:t>
            </a:r>
            <a:r>
              <a:rPr lang="en-GB" dirty="0" err="1" smtClean="0"/>
              <a:t>енергийно</a:t>
            </a:r>
            <a:r>
              <a:rPr lang="en-GB" dirty="0" smtClean="0"/>
              <a:t> </a:t>
            </a:r>
            <a:r>
              <a:rPr lang="en-GB" dirty="0" err="1" smtClean="0"/>
              <a:t>ефективни</a:t>
            </a:r>
            <a:r>
              <a:rPr lang="en-GB" dirty="0" smtClean="0"/>
              <a:t> </a:t>
            </a:r>
            <a:r>
              <a:rPr lang="en-GB" dirty="0" err="1" smtClean="0"/>
              <a:t>приложения</a:t>
            </a:r>
            <a:r>
              <a:rPr lang="en-GB" dirty="0" smtClean="0"/>
              <a:t> </a:t>
            </a:r>
            <a:r>
              <a:rPr lang="en-GB" dirty="0" err="1" smtClean="0"/>
              <a:t>като</a:t>
            </a:r>
            <a:r>
              <a:rPr lang="en-GB" dirty="0" smtClean="0"/>
              <a:t> </a:t>
            </a:r>
            <a:r>
              <a:rPr lang="en-GB" dirty="0" err="1" smtClean="0"/>
              <a:t>интелигентн</a:t>
            </a:r>
            <a:r>
              <a:rPr lang="bg-BG" dirty="0" smtClean="0"/>
              <a:t>а</a:t>
            </a:r>
            <a:r>
              <a:rPr lang="en-GB" dirty="0" smtClean="0"/>
              <a:t> </a:t>
            </a:r>
            <a:r>
              <a:rPr lang="en-GB" dirty="0" err="1" smtClean="0"/>
              <a:t>мреж</a:t>
            </a:r>
            <a:r>
              <a:rPr lang="bg-BG" dirty="0" smtClean="0"/>
              <a:t>а</a:t>
            </a:r>
            <a:r>
              <a:rPr lang="en-GB" dirty="0" smtClean="0"/>
              <a:t>, </a:t>
            </a:r>
            <a:r>
              <a:rPr lang="en-GB" dirty="0" err="1" smtClean="0"/>
              <a:t>свързани</a:t>
            </a:r>
            <a:r>
              <a:rPr lang="en-GB" dirty="0" smtClean="0"/>
              <a:t> </a:t>
            </a:r>
            <a:r>
              <a:rPr lang="en-GB" dirty="0" err="1" smtClean="0"/>
              <a:t>електрически</a:t>
            </a:r>
            <a:r>
              <a:rPr lang="en-GB" dirty="0" smtClean="0"/>
              <a:t> </a:t>
            </a:r>
            <a:r>
              <a:rPr lang="en-GB" dirty="0" err="1" smtClean="0"/>
              <a:t>превозни</a:t>
            </a:r>
            <a:r>
              <a:rPr lang="en-GB" dirty="0" smtClean="0"/>
              <a:t> </a:t>
            </a:r>
            <a:r>
              <a:rPr lang="en-GB" dirty="0" err="1" smtClean="0"/>
              <a:t>средства</a:t>
            </a:r>
            <a:r>
              <a:rPr lang="en-GB" dirty="0" smtClean="0"/>
              <a:t>, </a:t>
            </a:r>
            <a:r>
              <a:rPr lang="en-GB" dirty="0" err="1" smtClean="0"/>
              <a:t>енергийно</a:t>
            </a:r>
            <a:r>
              <a:rPr lang="en-GB" dirty="0" smtClean="0"/>
              <a:t> </a:t>
            </a:r>
            <a:r>
              <a:rPr lang="en-GB" dirty="0" err="1" smtClean="0"/>
              <a:t>ефективни</a:t>
            </a:r>
            <a:r>
              <a:rPr lang="en-GB" dirty="0" smtClean="0"/>
              <a:t> </a:t>
            </a:r>
            <a:r>
              <a:rPr lang="en-GB" dirty="0" err="1" smtClean="0"/>
              <a:t>сгради</a:t>
            </a:r>
            <a:r>
              <a:rPr lang="bg-BG" dirty="0" smtClean="0"/>
              <a:t> като</a:t>
            </a:r>
            <a:r>
              <a:rPr lang="en-GB" dirty="0" smtClean="0"/>
              <a:t> </a:t>
            </a:r>
            <a:r>
              <a:rPr lang="en-GB" dirty="0" err="1" smtClean="0"/>
              <a:t>ще</a:t>
            </a:r>
            <a:r>
              <a:rPr lang="en-GB" dirty="0" smtClean="0"/>
              <a:t> </a:t>
            </a:r>
            <a:r>
              <a:rPr lang="en-GB" dirty="0" err="1" smtClean="0"/>
              <a:t>допринес</a:t>
            </a:r>
            <a:r>
              <a:rPr lang="bg-BG" dirty="0" smtClean="0"/>
              <a:t>ат </a:t>
            </a:r>
            <a:r>
              <a:rPr lang="en-GB" dirty="0" err="1" smtClean="0"/>
              <a:t>за</a:t>
            </a:r>
            <a:r>
              <a:rPr lang="en-GB" dirty="0" smtClean="0"/>
              <a:t> </a:t>
            </a:r>
            <a:r>
              <a:rPr lang="en-GB" dirty="0" err="1" smtClean="0"/>
              <a:t>големи</a:t>
            </a:r>
            <a:r>
              <a:rPr lang="en-GB" dirty="0" smtClean="0"/>
              <a:t> </a:t>
            </a:r>
            <a:r>
              <a:rPr lang="en-GB" dirty="0" err="1" smtClean="0"/>
              <a:t>икономии</a:t>
            </a:r>
            <a:r>
              <a:rPr lang="en-GB" dirty="0" smtClean="0"/>
              <a:t> </a:t>
            </a:r>
            <a:r>
              <a:rPr lang="bg-BG" dirty="0" smtClean="0"/>
              <a:t>в </a:t>
            </a:r>
            <a:r>
              <a:rPr lang="en-GB" dirty="0" err="1" smtClean="0"/>
              <a:t>разход</a:t>
            </a:r>
            <a:r>
              <a:rPr lang="bg-BG" dirty="0" smtClean="0"/>
              <a:t>ите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горив</a:t>
            </a:r>
            <a:r>
              <a:rPr lang="bg-BG" dirty="0" smtClean="0"/>
              <a:t>а</a:t>
            </a:r>
            <a:r>
              <a:rPr lang="en-GB" dirty="0" smtClean="0"/>
              <a:t> и </a:t>
            </a:r>
            <a:r>
              <a:rPr lang="en-GB" dirty="0" err="1" smtClean="0"/>
              <a:t>следователно</a:t>
            </a:r>
            <a:r>
              <a:rPr lang="en-GB" dirty="0" smtClean="0"/>
              <a:t> </a:t>
            </a:r>
            <a:r>
              <a:rPr lang="bg-BG" dirty="0" smtClean="0"/>
              <a:t>за намаляване на </a:t>
            </a:r>
            <a:r>
              <a:rPr lang="en-GB" dirty="0" err="1" smtClean="0"/>
              <a:t>въглеродните</a:t>
            </a:r>
            <a:r>
              <a:rPr lang="en-GB" dirty="0" smtClean="0"/>
              <a:t> </a:t>
            </a:r>
            <a:r>
              <a:rPr lang="en-GB" dirty="0" err="1" smtClean="0"/>
              <a:t>емисии</a:t>
            </a:r>
            <a:r>
              <a:rPr lang="en-GB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365125"/>
            <a:ext cx="10868891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Основни технологии в Интернет на нещата: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473" y="1825625"/>
            <a:ext cx="11333017" cy="4351338"/>
          </a:xfrm>
        </p:spPr>
        <p:txBody>
          <a:bodyPr/>
          <a:lstStyle/>
          <a:p>
            <a:r>
              <a:rPr lang="bg-BG" dirty="0" smtClean="0"/>
              <a:t>   Базовата технология зад Интернет на нещата са RFID технологиите, които позволяват на микрочип да предаде информация на специален четец чрез безжична комуникация.</a:t>
            </a:r>
          </a:p>
          <a:p>
            <a:r>
              <a:rPr lang="bg-BG" dirty="0" smtClean="0"/>
              <a:t> Радиочестотната идентификация (RFID) използват радиовълни за прехвърляне на данни от електронен маркер, наречен RFID таг или етикет, прикрепен към даден обект, като четец може да идентифицира и проследява обекта. </a:t>
            </a:r>
          </a:p>
          <a:p>
            <a:endParaRPr lang="en-US" dirty="0" smtClean="0"/>
          </a:p>
          <a:p>
            <a:endParaRPr lang="fr-FR" dirty="0"/>
          </a:p>
        </p:txBody>
      </p:sp>
      <p:pic>
        <p:nvPicPr>
          <p:cNvPr id="34818" name="Picture 2" descr="http://vertassets.blob.core.windows.net/image/e76852d3/e76852d3-caaf-4858-a8db-b860763bb8ca/istock_rfid_t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073" y="4761055"/>
            <a:ext cx="2103005" cy="2096945"/>
          </a:xfrm>
          <a:prstGeom prst="rect">
            <a:avLst/>
          </a:prstGeom>
          <a:noFill/>
        </p:spPr>
      </p:pic>
      <p:pic>
        <p:nvPicPr>
          <p:cNvPr id="34820" name="Picture 4" descr="http://img.directindustry.com/images_di/photo-m2/hand-rfid-reader-writer-7315-2379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3575" y="4448174"/>
            <a:ext cx="2857500" cy="2409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Технологични решения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Чрез RFID четци, хората могат да автоматично идентифицират, проследяват и наблюдават всякакви обекти, свързани с RFID тагове.</a:t>
            </a:r>
            <a:endParaRPr lang="en-US" dirty="0" smtClean="0"/>
          </a:p>
          <a:p>
            <a:endParaRPr lang="en-US" dirty="0" smtClean="0"/>
          </a:p>
          <a:p>
            <a:r>
              <a:rPr lang="bg-BG" dirty="0" smtClean="0"/>
              <a:t>Друга технология зад Интернет на нещата са безжичните сензорни мрежи (WSN), които използват взаимосвързани интелигентни сензори за контрол. Тези приложения включват наблюдение на околната среда, използване в здравеопазването, промишлени системи, контрол на движението и други.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2" y="254288"/>
            <a:ext cx="10515600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Как работи Интернет на нещата</a:t>
            </a:r>
            <a:r>
              <a:rPr lang="en-GB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GB" dirty="0" smtClean="0"/>
              <a:t> 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733" y="1884218"/>
            <a:ext cx="10976957" cy="3884036"/>
          </a:xfrm>
        </p:spPr>
        <p:txBody>
          <a:bodyPr/>
          <a:lstStyle/>
          <a:p>
            <a:r>
              <a:rPr lang="bg-BG" sz="2400" dirty="0" smtClean="0"/>
              <a:t>Технологиите за Интернет на нещата (IoT) включват различни технологии като безжични сензори, мрежи, умни устройства и RFID. Инфраструктурата на интернет на нещата позволява да се комбинират умни обекти (т.е., свързани с безжични сензори, мобилни роботи, и т.н.), сензорни мрежови технологии и хора, като се използват различни, но оперативно съвместими комуникационни протоколи.</a:t>
            </a:r>
            <a:endParaRPr lang="en-US" sz="2400" dirty="0" smtClean="0"/>
          </a:p>
          <a:p>
            <a:endParaRPr lang="en-US" sz="1600" dirty="0" smtClean="0"/>
          </a:p>
          <a:p>
            <a:r>
              <a:rPr lang="bg-BG" sz="2400" dirty="0" smtClean="0"/>
              <a:t>Така се създава динамична мултимодална/хетерогенна мрежа, която може да бъде разположена в недостъпни или отдалечени пространства (например нефтени платформи, мини, гори, тунели, тръбопроводи и др.) както и да се задейства в случаи на аварии или опасни ситуации (земетресение, пожар, наводнения, радиационни зони и др.).</a:t>
            </a:r>
            <a:endParaRPr lang="en-US" sz="24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Примери на приложение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6" y="1243734"/>
            <a:ext cx="10515600" cy="4351338"/>
          </a:xfrm>
        </p:spPr>
        <p:txBody>
          <a:bodyPr/>
          <a:lstStyle/>
          <a:p>
            <a:r>
              <a:rPr lang="bg-BG" dirty="0" smtClean="0"/>
              <a:t>Тъй като Интернет на нещата позволява всевъзможни неща да бъдат свързани, да се събират  данни и да се комуникира с обектите от разстояние, може да се идентифицират много ползи за зелените ИКТ технологии. </a:t>
            </a:r>
          </a:p>
          <a:p>
            <a:endParaRPr lang="bg-BG" sz="3200" dirty="0" smtClean="0"/>
          </a:p>
          <a:p>
            <a:endParaRPr lang="fr-FR" dirty="0"/>
          </a:p>
        </p:txBody>
      </p:sp>
      <p:pic>
        <p:nvPicPr>
          <p:cNvPr id="32770" name="Picture 2" descr="https://evomedia.evothings.com/2014/08/open-source-iot-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2618" y="2819357"/>
            <a:ext cx="7647710" cy="4038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Сгради и енергийна ефективност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345" y="1479262"/>
            <a:ext cx="10515600" cy="4351338"/>
          </a:xfrm>
        </p:spPr>
        <p:txBody>
          <a:bodyPr/>
          <a:lstStyle/>
          <a:p>
            <a:pPr lvl="0"/>
            <a:r>
              <a:rPr lang="bg-BG" dirty="0" smtClean="0"/>
              <a:t>Подобряване на енергийната ефективност на сградите чрез прилагането на системи за управление и автоматизация чрез сензори и сгради; </a:t>
            </a:r>
          </a:p>
          <a:p>
            <a:pPr lvl="0"/>
            <a:r>
              <a:rPr lang="bg-BG" dirty="0" smtClean="0"/>
              <a:t>Подобрен капацитет за дистанционно наблюдение, контрол и сигнализация; </a:t>
            </a:r>
            <a:endParaRPr lang="en-US" sz="3200" dirty="0" smtClean="0"/>
          </a:p>
          <a:p>
            <a:pPr lvl="1"/>
            <a:r>
              <a:rPr lang="bg-BG" i="1" dirty="0" smtClean="0"/>
              <a:t>Собствениците могат да наблюдават къщата си през интернет страница или смартфон, като наблюдават вътрешните устройства за сигурност, аларма, отоплителна система и др.</a:t>
            </a:r>
            <a:r>
              <a:rPr lang="bg-BG" i="1" baseline="30000" dirty="0" smtClean="0"/>
              <a:t> </a:t>
            </a:r>
            <a:endParaRPr lang="en-US" sz="2800" dirty="0" smtClean="0"/>
          </a:p>
          <a:p>
            <a:endParaRPr lang="fr-FR" dirty="0"/>
          </a:p>
        </p:txBody>
      </p:sp>
      <p:pic>
        <p:nvPicPr>
          <p:cNvPr id="31746" name="Picture 2" descr="http://siliconangle.com/files/2013/06/future-internet-of-things.png"/>
          <p:cNvPicPr>
            <a:picLocks noChangeAspect="1" noChangeArrowheads="1"/>
          </p:cNvPicPr>
          <p:nvPr/>
        </p:nvPicPr>
        <p:blipFill>
          <a:blip r:embed="rId2" cstate="print"/>
          <a:srcRect t="7313" r="-2583"/>
          <a:stretch>
            <a:fillRect/>
          </a:stretch>
        </p:blipFill>
        <p:spPr bwMode="auto">
          <a:xfrm>
            <a:off x="8423564" y="4304001"/>
            <a:ext cx="3588327" cy="2221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05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Цел на презентацията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Да очертае възможни сценарии за развиване на нова дейност, нови компетенции и нови бизнес възможности в областта на Интернет на Нещата. </a:t>
            </a:r>
          </a:p>
          <a:p>
            <a:endParaRPr lang="bg-BG" dirty="0" smtClean="0"/>
          </a:p>
          <a:p>
            <a:r>
              <a:rPr lang="bg-BG" dirty="0" smtClean="0"/>
              <a:t>Да представи резултатите от проекта </a:t>
            </a:r>
            <a:r>
              <a:rPr lang="en-US" dirty="0" smtClean="0"/>
              <a:t>Is IT Green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Работа с данни от различни източници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 smtClean="0"/>
              <a:t>По-добро събиране и комуникация на специфични контекстуални данни, включително подобрен капацитет за измерване, събиране и прогнозиране на данни от външни източници;  </a:t>
            </a:r>
            <a:endParaRPr lang="en-US" sz="3200" dirty="0" smtClean="0"/>
          </a:p>
          <a:p>
            <a:pPr lvl="1"/>
            <a:r>
              <a:rPr lang="bg-BG" i="1" dirty="0" smtClean="0"/>
              <a:t>Сензорите все повече се използват от фермерите, за да наблюдават напояването на посевите и състоянието на домашните животни.</a:t>
            </a:r>
            <a:endParaRPr lang="fr-FR" dirty="0"/>
          </a:p>
        </p:txBody>
      </p:sp>
      <p:pic>
        <p:nvPicPr>
          <p:cNvPr id="30722" name="Picture 2" descr="https://tctechcrunch2011.files.wordpress.com/2013/09/soiliq.png?w=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030" y="4333009"/>
            <a:ext cx="3810000" cy="215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212725"/>
            <a:ext cx="10515600" cy="89563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Производство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7" y="1368424"/>
            <a:ext cx="11367657" cy="4351338"/>
          </a:xfrm>
        </p:spPr>
        <p:txBody>
          <a:bodyPr/>
          <a:lstStyle/>
          <a:p>
            <a:pPr lvl="0"/>
            <a:r>
              <a:rPr lang="en-GB" dirty="0" err="1" smtClean="0"/>
              <a:t>Оптимизация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бизнес</a:t>
            </a:r>
            <a:r>
              <a:rPr lang="en-GB" dirty="0" smtClean="0"/>
              <a:t> </a:t>
            </a:r>
            <a:r>
              <a:rPr lang="en-GB" dirty="0" err="1" smtClean="0"/>
              <a:t>процеси</a:t>
            </a:r>
            <a:r>
              <a:rPr lang="bg-BG" dirty="0" smtClean="0"/>
              <a:t>, като например</a:t>
            </a:r>
            <a:r>
              <a:rPr lang="en-GB" dirty="0" smtClean="0"/>
              <a:t>: </a:t>
            </a:r>
            <a:endParaRPr lang="en-US" sz="3200" dirty="0" smtClean="0"/>
          </a:p>
          <a:p>
            <a:pPr lvl="1"/>
            <a:r>
              <a:rPr lang="bg-BG" dirty="0" smtClean="0"/>
              <a:t>Стоки в "транспортна фаза", или които се намират в рамките на логистичните вериги и веригите за доставка, определяне на маршрут, оптимизиране и подобряване на управлението на материалните запаси, проследяването на продукта; </a:t>
            </a:r>
          </a:p>
          <a:p>
            <a:pPr lvl="1"/>
            <a:r>
              <a:rPr lang="en-GB" dirty="0" smtClean="0"/>
              <a:t>RFID</a:t>
            </a:r>
            <a:r>
              <a:rPr lang="bg-BG" dirty="0" smtClean="0"/>
              <a:t> таговете на кутиите със стоки могат да се проследят след като те напуснат производителя, през веригата на доставки, докато не стигнат при крайния потребител.</a:t>
            </a:r>
            <a:endParaRPr lang="en-US" sz="2800" dirty="0" smtClean="0"/>
          </a:p>
          <a:p>
            <a:pPr lvl="1"/>
            <a:r>
              <a:rPr lang="bg-BG" dirty="0" smtClean="0"/>
              <a:t>Във фаза на “използване” може да се удължи жизнения цикъл на продукта като се използва по-добра видимост, по-добро обслужване -</a:t>
            </a:r>
            <a:r>
              <a:rPr lang="en-GB" dirty="0" smtClean="0"/>
              <a:t>CRM </a:t>
            </a:r>
            <a:r>
              <a:rPr lang="bg-BG" dirty="0" smtClean="0"/>
              <a:t>и помощ, събиране на добри практики, история на произвоството, намаляване на използваната енергия, разходите за поддръжка и други. </a:t>
            </a:r>
            <a:endParaRPr lang="en-US" sz="2800" dirty="0" smtClean="0"/>
          </a:p>
          <a:p>
            <a:pPr lvl="1"/>
            <a:r>
              <a:rPr lang="bg-BG" dirty="0" smtClean="0"/>
              <a:t>Във фаза на “рециклиране” като помогне за разглобяването на продуктите, рециклиране на материалите, управление на отпадъците (както и електронните отпадъци);</a:t>
            </a:r>
            <a:endParaRPr lang="en-US" sz="2800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Наблюдение на инфраструктурни обекти – напр. тръбопроводи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Подобрява</a:t>
            </a:r>
            <a:r>
              <a:rPr lang="en-GB" dirty="0" smtClean="0"/>
              <a:t> </a:t>
            </a:r>
            <a:r>
              <a:rPr lang="en-GB" dirty="0" err="1" smtClean="0"/>
              <a:t>ефективността</a:t>
            </a:r>
            <a:r>
              <a:rPr lang="en-GB" dirty="0" smtClean="0"/>
              <a:t> </a:t>
            </a:r>
            <a:r>
              <a:rPr lang="en-GB" dirty="0" err="1" smtClean="0"/>
              <a:t>при</a:t>
            </a:r>
            <a:r>
              <a:rPr lang="en-GB" dirty="0" smtClean="0"/>
              <a:t> </a:t>
            </a:r>
            <a:r>
              <a:rPr lang="en-GB" dirty="0" err="1" smtClean="0"/>
              <a:t>производството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възобновяема</a:t>
            </a:r>
            <a:r>
              <a:rPr lang="en-GB" dirty="0" smtClean="0"/>
              <a:t> </a:t>
            </a:r>
            <a:r>
              <a:rPr lang="en-GB" dirty="0" err="1" smtClean="0"/>
              <a:t>енергия</a:t>
            </a:r>
            <a:r>
              <a:rPr lang="en-GB" dirty="0" smtClean="0"/>
              <a:t> и </a:t>
            </a:r>
            <a:r>
              <a:rPr lang="en-GB" dirty="0" err="1" smtClean="0"/>
              <a:t>разпределението</a:t>
            </a:r>
            <a:r>
              <a:rPr lang="en-GB" dirty="0" smtClean="0"/>
              <a:t> й, </a:t>
            </a:r>
            <a:r>
              <a:rPr lang="en-GB" dirty="0" err="1" smtClean="0"/>
              <a:t>чрез</a:t>
            </a:r>
            <a:r>
              <a:rPr lang="en-GB" dirty="0" smtClean="0"/>
              <a:t> </a:t>
            </a:r>
            <a:r>
              <a:rPr lang="en-GB" dirty="0" err="1" smtClean="0"/>
              <a:t>намаляване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загубите</a:t>
            </a:r>
            <a:r>
              <a:rPr lang="en-GB" dirty="0" smtClean="0"/>
              <a:t>, </a:t>
            </a:r>
            <a:r>
              <a:rPr lang="en-GB" dirty="0" err="1" smtClean="0"/>
              <a:t>подобрява</a:t>
            </a:r>
            <a:r>
              <a:rPr lang="en-GB" dirty="0" smtClean="0"/>
              <a:t> </a:t>
            </a:r>
            <a:r>
              <a:rPr lang="en-GB" dirty="0" err="1" smtClean="0"/>
              <a:t>контрола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устройствата</a:t>
            </a:r>
            <a:r>
              <a:rPr lang="en-GB" dirty="0" smtClean="0"/>
              <a:t> и </a:t>
            </a:r>
            <a:r>
              <a:rPr lang="en-GB" dirty="0" err="1" smtClean="0"/>
              <a:t>ограничава</a:t>
            </a:r>
            <a:r>
              <a:rPr lang="en-GB" dirty="0" smtClean="0"/>
              <a:t> </a:t>
            </a:r>
            <a:r>
              <a:rPr lang="en-GB" dirty="0" err="1" smtClean="0"/>
              <a:t>загубите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енергия</a:t>
            </a:r>
            <a:r>
              <a:rPr lang="en-GB" dirty="0" smtClean="0"/>
              <a:t>;  </a:t>
            </a:r>
            <a:endParaRPr lang="en-US" sz="3200" dirty="0" smtClean="0"/>
          </a:p>
          <a:p>
            <a:pPr lvl="1"/>
            <a:r>
              <a:rPr lang="bg-BG" i="1" dirty="0" smtClean="0"/>
              <a:t>Например чрез дистанционно управление могат да се следят потоците от вода, петрол и газ през тръбопроводите, като се предприемат действия за намаляване или прекъсване на потока при проблеми.</a:t>
            </a:r>
            <a:endParaRPr lang="en-US" sz="2800" dirty="0" smtClean="0"/>
          </a:p>
          <a:p>
            <a:endParaRPr lang="fr-FR" dirty="0"/>
          </a:p>
        </p:txBody>
      </p:sp>
      <p:pic>
        <p:nvPicPr>
          <p:cNvPr id="28674" name="Picture 2" descr="http://electronicdesign.com/site-files/electronicdesign.com/files/uploads/2014/05/0914_IT_vitesse_F3-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9003" y="4572000"/>
            <a:ext cx="2983672" cy="1994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Умен град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dirty="0" smtClean="0"/>
              <a:t>Подпомага се по-добрата координация на платформите за умния град, като оптимизира различни общински услуги като комунални услуги, обществени системи, трафик и транспорт, сигурност и други.</a:t>
            </a:r>
            <a:endParaRPr lang="en-US" dirty="0" smtClean="0"/>
          </a:p>
          <a:p>
            <a:r>
              <a:rPr lang="bg-BG" i="1" dirty="0" smtClean="0"/>
              <a:t>Сензорите, които са на пътищата, позволяват да се измери трафика и задръстванията и да се докладват местоположенията им не само на регулиращите движението, но и на всички заинтересовани през интернет.</a:t>
            </a:r>
            <a:endParaRPr lang="fr-FR" dirty="0"/>
          </a:p>
        </p:txBody>
      </p:sp>
      <p:pic>
        <p:nvPicPr>
          <p:cNvPr id="27650" name="Picture 2" descr="http://www.eweek.com/imagesvr_ce/72/290x195bostonte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9750" y="5000624"/>
            <a:ext cx="2762250" cy="1857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err="1" smtClean="0"/>
              <a:t>Интелигентни</a:t>
            </a:r>
            <a:r>
              <a:rPr lang="en-GB" b="1" dirty="0" smtClean="0"/>
              <a:t> </a:t>
            </a:r>
            <a:r>
              <a:rPr lang="en-GB" b="1" dirty="0" err="1" smtClean="0"/>
              <a:t>сгради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 </a:t>
            </a:r>
            <a:r>
              <a:rPr lang="bg-BG" dirty="0" smtClean="0"/>
              <a:t>Много от решенията на интелигентните сгради са направени като част от</a:t>
            </a:r>
            <a:r>
              <a:rPr lang="en-GB" dirty="0" smtClean="0"/>
              <a:t> </a:t>
            </a:r>
            <a:r>
              <a:rPr lang="en-GB" dirty="0" err="1" smtClean="0"/>
              <a:t>модерни</a:t>
            </a:r>
            <a:r>
              <a:rPr lang="bg-BG" dirty="0" smtClean="0"/>
              <a:t>те</a:t>
            </a:r>
            <a:r>
              <a:rPr lang="en-GB" dirty="0" smtClean="0"/>
              <a:t> </a:t>
            </a:r>
            <a:r>
              <a:rPr lang="en-GB" dirty="0" err="1" smtClean="0"/>
              <a:t>домашни</a:t>
            </a:r>
            <a:r>
              <a:rPr lang="en-GB" dirty="0" smtClean="0"/>
              <a:t> </a:t>
            </a:r>
            <a:r>
              <a:rPr lang="en-GB" dirty="0" err="1" smtClean="0"/>
              <a:t>развлекателни</a:t>
            </a:r>
            <a:r>
              <a:rPr lang="en-GB" dirty="0" smtClean="0"/>
              <a:t> </a:t>
            </a:r>
            <a:r>
              <a:rPr lang="en-GB" dirty="0" err="1" smtClean="0"/>
              <a:t>системи</a:t>
            </a:r>
            <a:r>
              <a:rPr lang="en-GB" dirty="0" smtClean="0"/>
              <a:t>, </a:t>
            </a:r>
            <a:r>
              <a:rPr lang="en-GB" dirty="0" err="1" smtClean="0"/>
              <a:t>които</a:t>
            </a:r>
            <a:r>
              <a:rPr lang="en-GB" dirty="0" smtClean="0"/>
              <a:t> </a:t>
            </a:r>
            <a:r>
              <a:rPr lang="en-GB" dirty="0" err="1" smtClean="0"/>
              <a:t>се</a:t>
            </a:r>
            <a:r>
              <a:rPr lang="en-GB" dirty="0" smtClean="0"/>
              <a:t> </a:t>
            </a:r>
            <a:r>
              <a:rPr lang="en-GB" dirty="0" err="1" smtClean="0"/>
              <a:t>основават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bg-BG" dirty="0" smtClean="0"/>
              <a:t>универсалните </a:t>
            </a:r>
            <a:r>
              <a:rPr lang="en-GB" dirty="0" err="1" smtClean="0"/>
              <a:t>компютърни</a:t>
            </a:r>
            <a:r>
              <a:rPr lang="en-GB" dirty="0" smtClean="0"/>
              <a:t> </a:t>
            </a:r>
            <a:r>
              <a:rPr lang="en-GB" dirty="0" err="1" smtClean="0"/>
              <a:t>платформи</a:t>
            </a:r>
            <a:r>
              <a:rPr lang="bg-BG" dirty="0" smtClean="0"/>
              <a:t> и които</a:t>
            </a:r>
            <a:r>
              <a:rPr lang="en-GB" dirty="0" smtClean="0"/>
              <a:t> </a:t>
            </a:r>
            <a:r>
              <a:rPr lang="en-GB" dirty="0" err="1" smtClean="0"/>
              <a:t>лесно</a:t>
            </a:r>
            <a:r>
              <a:rPr lang="en-GB" dirty="0" smtClean="0"/>
              <a:t> </a:t>
            </a:r>
            <a:r>
              <a:rPr lang="en-GB" dirty="0" err="1" smtClean="0"/>
              <a:t>могат</a:t>
            </a:r>
            <a:r>
              <a:rPr lang="en-GB" dirty="0" smtClean="0"/>
              <a:t> </a:t>
            </a:r>
            <a:r>
              <a:rPr lang="en-GB" dirty="0" err="1" smtClean="0"/>
              <a:t>да</a:t>
            </a:r>
            <a:r>
              <a:rPr lang="en-GB" dirty="0" smtClean="0"/>
              <a:t> </a:t>
            </a:r>
            <a:r>
              <a:rPr lang="en-GB" dirty="0" err="1" smtClean="0"/>
              <a:t>бъдат</a:t>
            </a:r>
            <a:r>
              <a:rPr lang="en-GB" dirty="0" smtClean="0"/>
              <a:t> </a:t>
            </a:r>
            <a:r>
              <a:rPr lang="en-GB" dirty="0" err="1" smtClean="0"/>
              <a:t>комбинирани</a:t>
            </a:r>
            <a:r>
              <a:rPr lang="en-GB" dirty="0" smtClean="0"/>
              <a:t> с </a:t>
            </a:r>
            <a:r>
              <a:rPr lang="bg-BG" dirty="0" smtClean="0"/>
              <a:t>допълнителни</a:t>
            </a:r>
            <a:r>
              <a:rPr lang="en-GB" dirty="0" smtClean="0"/>
              <a:t> </a:t>
            </a:r>
            <a:r>
              <a:rPr lang="en-GB" dirty="0" err="1" smtClean="0"/>
              <a:t>датчици</a:t>
            </a:r>
            <a:r>
              <a:rPr lang="bg-BG" dirty="0" smtClean="0"/>
              <a:t>, за да </a:t>
            </a:r>
            <a:r>
              <a:rPr lang="en-GB" dirty="0" err="1" smtClean="0"/>
              <a:t>образува</a:t>
            </a:r>
            <a:r>
              <a:rPr lang="bg-BG" dirty="0" smtClean="0"/>
              <a:t>т една</a:t>
            </a:r>
            <a:r>
              <a:rPr lang="en-GB" dirty="0" smtClean="0"/>
              <a:t> </a:t>
            </a:r>
            <a:r>
              <a:rPr lang="en-GB" dirty="0" err="1" smtClean="0"/>
              <a:t>напълно</a:t>
            </a:r>
            <a:r>
              <a:rPr lang="en-GB" dirty="0" smtClean="0"/>
              <a:t> </a:t>
            </a:r>
            <a:r>
              <a:rPr lang="en-GB" dirty="0" err="1" smtClean="0"/>
              <a:t>взаимосвързан</a:t>
            </a:r>
            <a:r>
              <a:rPr lang="bg-BG" dirty="0" smtClean="0"/>
              <a:t>а</a:t>
            </a:r>
            <a:r>
              <a:rPr lang="en-GB" dirty="0" smtClean="0"/>
              <a:t> </a:t>
            </a:r>
            <a:r>
              <a:rPr lang="en-GB" dirty="0" err="1" smtClean="0"/>
              <a:t>умн</a:t>
            </a:r>
            <a:r>
              <a:rPr lang="bg-BG" dirty="0" smtClean="0"/>
              <a:t>а</a:t>
            </a:r>
            <a:r>
              <a:rPr lang="en-GB" dirty="0" smtClean="0"/>
              <a:t> </a:t>
            </a:r>
            <a:r>
              <a:rPr lang="en-GB" dirty="0" err="1" smtClean="0"/>
              <a:t>среда</a:t>
            </a:r>
            <a:r>
              <a:rPr lang="en-GB" dirty="0" smtClean="0"/>
              <a:t>.</a:t>
            </a:r>
            <a:endParaRPr lang="en-US" dirty="0" smtClean="0"/>
          </a:p>
          <a:p>
            <a:r>
              <a:rPr lang="bg-BG" b="1" dirty="0" smtClean="0"/>
              <a:t>Сензори за температура и влажност -</a:t>
            </a:r>
            <a:r>
              <a:rPr lang="en-GB" b="1" dirty="0" smtClean="0"/>
              <a:t> smart environment</a:t>
            </a:r>
            <a:r>
              <a:rPr lang="en-GB" dirty="0" smtClean="0"/>
              <a:t> </a:t>
            </a:r>
            <a:endParaRPr lang="en-US" dirty="0" smtClean="0"/>
          </a:p>
          <a:p>
            <a:r>
              <a:rPr lang="en-GB" dirty="0" err="1" smtClean="0"/>
              <a:t>Датчици</a:t>
            </a:r>
            <a:r>
              <a:rPr lang="bg-BG" dirty="0" smtClean="0"/>
              <a:t>те</a:t>
            </a:r>
            <a:r>
              <a:rPr lang="en-GB" dirty="0" smtClean="0"/>
              <a:t> </a:t>
            </a:r>
            <a:r>
              <a:rPr lang="en-GB" dirty="0" err="1" smtClean="0"/>
              <a:t>за</a:t>
            </a:r>
            <a:r>
              <a:rPr lang="en-GB" dirty="0" smtClean="0"/>
              <a:t> </a:t>
            </a:r>
            <a:r>
              <a:rPr lang="en-GB" dirty="0" err="1" smtClean="0"/>
              <a:t>температура</a:t>
            </a:r>
            <a:r>
              <a:rPr lang="en-GB" dirty="0" smtClean="0"/>
              <a:t> и </a:t>
            </a:r>
            <a:r>
              <a:rPr lang="en-GB" dirty="0" err="1" smtClean="0"/>
              <a:t>влажност</a:t>
            </a:r>
            <a:r>
              <a:rPr lang="en-GB" dirty="0" smtClean="0"/>
              <a:t> </a:t>
            </a:r>
            <a:r>
              <a:rPr lang="en-GB" dirty="0" err="1" smtClean="0"/>
              <a:t>предоставят</a:t>
            </a:r>
            <a:r>
              <a:rPr lang="en-GB" dirty="0" smtClean="0"/>
              <a:t> </a:t>
            </a:r>
            <a:r>
              <a:rPr lang="en-GB" dirty="0" err="1" smtClean="0"/>
              <a:t>необходимите</a:t>
            </a:r>
            <a:r>
              <a:rPr lang="en-GB" dirty="0" smtClean="0"/>
              <a:t> </a:t>
            </a:r>
            <a:r>
              <a:rPr lang="en-GB" dirty="0" err="1" smtClean="0"/>
              <a:t>данни</a:t>
            </a:r>
            <a:r>
              <a:rPr lang="en-GB" dirty="0" smtClean="0"/>
              <a:t> </a:t>
            </a:r>
            <a:r>
              <a:rPr lang="en-GB" dirty="0" err="1" smtClean="0"/>
              <a:t>за</a:t>
            </a:r>
            <a:r>
              <a:rPr lang="en-GB" dirty="0" smtClean="0"/>
              <a:t> </a:t>
            </a:r>
            <a:r>
              <a:rPr lang="en-GB" dirty="0" err="1" smtClean="0"/>
              <a:t>автоматично</a:t>
            </a:r>
            <a:r>
              <a:rPr lang="en-GB" dirty="0" smtClean="0"/>
              <a:t> </a:t>
            </a:r>
            <a:r>
              <a:rPr lang="en-GB" dirty="0" err="1" smtClean="0"/>
              <a:t>регулиране</a:t>
            </a:r>
            <a:r>
              <a:rPr lang="en-GB" dirty="0" smtClean="0"/>
              <a:t> </a:t>
            </a:r>
            <a:r>
              <a:rPr lang="en-GB" dirty="0" err="1" smtClean="0"/>
              <a:t>нивото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комфорт</a:t>
            </a:r>
            <a:r>
              <a:rPr lang="en-GB" dirty="0" smtClean="0"/>
              <a:t> и </a:t>
            </a:r>
            <a:r>
              <a:rPr lang="en-GB" dirty="0" err="1" smtClean="0"/>
              <a:t>оптимизира</a:t>
            </a:r>
            <a:r>
              <a:rPr lang="bg-BG" dirty="0" smtClean="0"/>
              <a:t>т</a:t>
            </a:r>
            <a:r>
              <a:rPr lang="en-GB" dirty="0" smtClean="0"/>
              <a:t> </a:t>
            </a:r>
            <a:r>
              <a:rPr lang="en-GB" dirty="0" err="1" smtClean="0"/>
              <a:t>използването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енергия</a:t>
            </a:r>
            <a:r>
              <a:rPr lang="en-GB" dirty="0" smtClean="0"/>
              <a:t> </a:t>
            </a:r>
            <a:r>
              <a:rPr lang="en-GB" dirty="0" err="1" smtClean="0"/>
              <a:t>за</a:t>
            </a:r>
            <a:r>
              <a:rPr lang="en-GB" dirty="0" smtClean="0"/>
              <a:t> </a:t>
            </a:r>
            <a:r>
              <a:rPr lang="en-GB" dirty="0" err="1" smtClean="0"/>
              <a:t>отопление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ниво</a:t>
            </a:r>
            <a:r>
              <a:rPr lang="bg-BG" dirty="0" smtClean="0"/>
              <a:t>то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комфорт</a:t>
            </a:r>
            <a:r>
              <a:rPr lang="bg-BG" dirty="0" smtClean="0"/>
              <a:t>, като</a:t>
            </a:r>
            <a:r>
              <a:rPr lang="en-GB" dirty="0" smtClean="0"/>
              <a:t> </a:t>
            </a:r>
            <a:r>
              <a:rPr lang="en-GB" dirty="0" err="1" smtClean="0"/>
              <a:t>оптимизира</a:t>
            </a:r>
            <a:r>
              <a:rPr lang="bg-BG" dirty="0" smtClean="0"/>
              <a:t>т</a:t>
            </a:r>
            <a:r>
              <a:rPr lang="en-GB" dirty="0" smtClean="0"/>
              <a:t> </a:t>
            </a:r>
            <a:r>
              <a:rPr lang="en-GB" dirty="0" err="1" smtClean="0"/>
              <a:t>използването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енергия</a:t>
            </a:r>
            <a:r>
              <a:rPr lang="en-GB" dirty="0" smtClean="0"/>
              <a:t> </a:t>
            </a:r>
            <a:r>
              <a:rPr lang="en-GB" dirty="0" err="1" smtClean="0"/>
              <a:t>за</a:t>
            </a:r>
            <a:r>
              <a:rPr lang="en-GB" dirty="0" smtClean="0"/>
              <a:t> </a:t>
            </a:r>
            <a:r>
              <a:rPr lang="en-GB" dirty="0" err="1" smtClean="0"/>
              <a:t>отопление</a:t>
            </a:r>
            <a:r>
              <a:rPr lang="en-GB" dirty="0" smtClean="0"/>
              <a:t> </a:t>
            </a:r>
            <a:r>
              <a:rPr lang="en-GB" dirty="0" err="1" smtClean="0"/>
              <a:t>или</a:t>
            </a:r>
            <a:r>
              <a:rPr lang="en-GB" dirty="0" smtClean="0"/>
              <a:t> </a:t>
            </a:r>
            <a:r>
              <a:rPr lang="en-GB" dirty="0" err="1" smtClean="0"/>
              <a:t>охлаждане</a:t>
            </a:r>
            <a:r>
              <a:rPr lang="en-GB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i="1" dirty="0" err="1" smtClean="0"/>
              <a:t>Пример</a:t>
            </a:r>
            <a:r>
              <a:rPr lang="bg-BG" i="1" dirty="0" smtClean="0"/>
              <a:t>и</a:t>
            </a:r>
            <a:r>
              <a:rPr lang="en-GB" i="1" dirty="0" smtClean="0"/>
              <a:t>: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30345" cy="4351338"/>
          </a:xfrm>
        </p:spPr>
        <p:txBody>
          <a:bodyPr/>
          <a:lstStyle/>
          <a:p>
            <a:r>
              <a:rPr lang="en-GB" dirty="0" err="1" smtClean="0"/>
              <a:t>Майкрософт</a:t>
            </a:r>
            <a:r>
              <a:rPr lang="en-GB" dirty="0" smtClean="0"/>
              <a:t> </a:t>
            </a:r>
            <a:r>
              <a:rPr lang="en-GB" dirty="0" err="1" smtClean="0"/>
              <a:t>инсталира</a:t>
            </a:r>
            <a:r>
              <a:rPr lang="en-GB" dirty="0" smtClean="0"/>
              <a:t> </a:t>
            </a:r>
            <a:r>
              <a:rPr lang="en-GB" dirty="0" err="1" smtClean="0"/>
              <a:t>мрежа</a:t>
            </a:r>
            <a:r>
              <a:rPr lang="en-GB" dirty="0" smtClean="0"/>
              <a:t> </a:t>
            </a:r>
            <a:r>
              <a:rPr lang="en-GB" dirty="0" err="1" smtClean="0"/>
              <a:t>от</a:t>
            </a:r>
            <a:r>
              <a:rPr lang="en-GB" dirty="0" smtClean="0"/>
              <a:t> </a:t>
            </a:r>
            <a:r>
              <a:rPr lang="en-GB" dirty="0" err="1" smtClean="0"/>
              <a:t>сензори</a:t>
            </a:r>
            <a:r>
              <a:rPr lang="en-GB" dirty="0" smtClean="0"/>
              <a:t> в </a:t>
            </a:r>
            <a:r>
              <a:rPr lang="bg-BG" dirty="0" smtClean="0"/>
              <a:t>кампуса си в </a:t>
            </a:r>
            <a:r>
              <a:rPr lang="en-GB" dirty="0" err="1" smtClean="0"/>
              <a:t>Редмънд</a:t>
            </a:r>
            <a:r>
              <a:rPr lang="en-GB" dirty="0" smtClean="0"/>
              <a:t>, </a:t>
            </a:r>
            <a:r>
              <a:rPr lang="en-GB" dirty="0" err="1" smtClean="0"/>
              <a:t>Вашингтон</a:t>
            </a:r>
            <a:r>
              <a:rPr lang="en-GB" dirty="0" smtClean="0"/>
              <a:t>, </a:t>
            </a:r>
            <a:r>
              <a:rPr lang="en-GB" dirty="0" err="1" smtClean="0"/>
              <a:t>като</a:t>
            </a:r>
            <a:r>
              <a:rPr lang="en-GB" dirty="0" smtClean="0"/>
              <a:t> </a:t>
            </a:r>
            <a:r>
              <a:rPr lang="en-GB" dirty="0" err="1" smtClean="0"/>
              <a:t>част</a:t>
            </a:r>
            <a:r>
              <a:rPr lang="en-GB" dirty="0" smtClean="0"/>
              <a:t> </a:t>
            </a:r>
            <a:r>
              <a:rPr lang="en-GB" dirty="0" err="1" smtClean="0"/>
              <a:t>от</a:t>
            </a:r>
            <a:r>
              <a:rPr lang="en-GB" dirty="0" smtClean="0"/>
              <a:t> </a:t>
            </a:r>
            <a:r>
              <a:rPr lang="en-GB" dirty="0" err="1" smtClean="0"/>
              <a:t>инициатива</a:t>
            </a:r>
            <a:r>
              <a:rPr lang="en-GB" dirty="0" smtClean="0"/>
              <a:t> </a:t>
            </a:r>
            <a:r>
              <a:rPr lang="bg-BG" dirty="0" smtClean="0"/>
              <a:t>за енергийна</a:t>
            </a:r>
            <a:r>
              <a:rPr lang="en-GB" dirty="0" smtClean="0"/>
              <a:t> </a:t>
            </a:r>
            <a:r>
              <a:rPr lang="en-GB" dirty="0" err="1" smtClean="0"/>
              <a:t>ефективност</a:t>
            </a:r>
            <a:r>
              <a:rPr lang="en-GB" dirty="0" smtClean="0"/>
              <a:t> и </a:t>
            </a:r>
            <a:r>
              <a:rPr lang="en-GB" dirty="0" err="1" smtClean="0"/>
              <a:t>сега</a:t>
            </a:r>
            <a:r>
              <a:rPr lang="bg-BG" dirty="0" smtClean="0"/>
              <a:t> получава</a:t>
            </a:r>
            <a:r>
              <a:rPr lang="en-GB" dirty="0" smtClean="0"/>
              <a:t> </a:t>
            </a:r>
            <a:r>
              <a:rPr lang="en-GB" dirty="0" err="1" smtClean="0"/>
              <a:t>данни</a:t>
            </a:r>
            <a:r>
              <a:rPr lang="en-GB" dirty="0" smtClean="0"/>
              <a:t> </a:t>
            </a:r>
            <a:r>
              <a:rPr lang="en-GB" dirty="0" err="1" smtClean="0"/>
              <a:t>за</a:t>
            </a:r>
            <a:r>
              <a:rPr lang="en-GB" dirty="0" smtClean="0"/>
              <a:t> </a:t>
            </a:r>
            <a:r>
              <a:rPr lang="bg-BG" dirty="0" smtClean="0"/>
              <a:t>около </a:t>
            </a:r>
            <a:r>
              <a:rPr lang="en-GB" b="1" dirty="0" smtClean="0"/>
              <a:t>500 </a:t>
            </a:r>
            <a:r>
              <a:rPr lang="en-GB" b="1" dirty="0" err="1" smtClean="0"/>
              <a:t>милиона</a:t>
            </a:r>
            <a:r>
              <a:rPr lang="en-GB" b="1" dirty="0" smtClean="0"/>
              <a:t> </a:t>
            </a:r>
            <a:r>
              <a:rPr lang="en-GB" b="1" dirty="0" err="1" smtClean="0"/>
              <a:t>транзакции</a:t>
            </a:r>
            <a:r>
              <a:rPr lang="en-GB" b="1" dirty="0" smtClean="0"/>
              <a:t> </a:t>
            </a:r>
            <a:r>
              <a:rPr lang="en-GB" b="1" dirty="0" err="1" smtClean="0"/>
              <a:t>на</a:t>
            </a:r>
            <a:r>
              <a:rPr lang="en-GB" b="1" dirty="0" smtClean="0"/>
              <a:t> </a:t>
            </a:r>
            <a:r>
              <a:rPr lang="en-GB" b="1" dirty="0" err="1" smtClean="0"/>
              <a:t>ден</a:t>
            </a:r>
            <a:r>
              <a:rPr lang="en-GB" dirty="0" smtClean="0"/>
              <a:t>, </a:t>
            </a:r>
            <a:r>
              <a:rPr lang="bg-BG" dirty="0" smtClean="0"/>
              <a:t>като например локализиране на проблеми с </a:t>
            </a:r>
            <a:r>
              <a:rPr lang="en-GB" dirty="0" err="1" smtClean="0"/>
              <a:t>оборудване</a:t>
            </a:r>
            <a:r>
              <a:rPr lang="bg-BG" dirty="0" smtClean="0"/>
              <a:t>то</a:t>
            </a:r>
            <a:r>
              <a:rPr lang="en-GB" dirty="0" smtClean="0"/>
              <a:t> и </a:t>
            </a:r>
            <a:r>
              <a:rPr lang="en-GB" dirty="0" err="1" smtClean="0"/>
              <a:t>оптимизира</a:t>
            </a:r>
            <a:r>
              <a:rPr lang="bg-BG" dirty="0" smtClean="0"/>
              <a:t>нето на</a:t>
            </a:r>
            <a:r>
              <a:rPr lang="en-GB" dirty="0" smtClean="0"/>
              <a:t> </a:t>
            </a:r>
            <a:r>
              <a:rPr lang="en-GB" dirty="0" err="1" smtClean="0"/>
              <a:t>използваната</a:t>
            </a:r>
            <a:r>
              <a:rPr lang="en-GB" dirty="0" smtClean="0"/>
              <a:t> </a:t>
            </a:r>
            <a:r>
              <a:rPr lang="en-GB" dirty="0" err="1" smtClean="0"/>
              <a:t>енергия</a:t>
            </a:r>
            <a:r>
              <a:rPr lang="en-GB" dirty="0" smtClean="0"/>
              <a:t>.</a:t>
            </a:r>
            <a:endParaRPr lang="bg-BG" dirty="0" smtClean="0"/>
          </a:p>
          <a:p>
            <a:pPr>
              <a:buNone/>
            </a:pPr>
            <a:r>
              <a:rPr lang="bg-BG" dirty="0" smtClean="0"/>
              <a:t>- </a:t>
            </a:r>
            <a:r>
              <a:rPr lang="en-GB" dirty="0" err="1" smtClean="0"/>
              <a:t>Колкото</a:t>
            </a:r>
            <a:r>
              <a:rPr lang="en-GB" dirty="0" smtClean="0"/>
              <a:t> </a:t>
            </a:r>
            <a:r>
              <a:rPr lang="en-GB" dirty="0" err="1" smtClean="0"/>
              <a:t>повече</a:t>
            </a:r>
            <a:r>
              <a:rPr lang="en-GB" dirty="0" smtClean="0"/>
              <a:t> </a:t>
            </a:r>
            <a:r>
              <a:rPr lang="en-GB" dirty="0" err="1" smtClean="0"/>
              <a:t>устройства</a:t>
            </a:r>
            <a:r>
              <a:rPr lang="en-GB" dirty="0" smtClean="0"/>
              <a:t> </a:t>
            </a:r>
            <a:r>
              <a:rPr lang="en-GB" dirty="0" err="1" smtClean="0"/>
              <a:t>се</a:t>
            </a:r>
            <a:r>
              <a:rPr lang="en-GB" dirty="0" smtClean="0"/>
              <a:t> </a:t>
            </a:r>
            <a:r>
              <a:rPr lang="en-GB" dirty="0" err="1" smtClean="0"/>
              <a:t>свързват</a:t>
            </a:r>
            <a:r>
              <a:rPr lang="en-GB" dirty="0" smtClean="0"/>
              <a:t> —</a:t>
            </a:r>
            <a:r>
              <a:rPr lang="en-GB" dirty="0" err="1" smtClean="0"/>
              <a:t>осветление</a:t>
            </a:r>
            <a:r>
              <a:rPr lang="en-GB" dirty="0" smtClean="0"/>
              <a:t>, </a:t>
            </a:r>
            <a:r>
              <a:rPr lang="en-GB" dirty="0" err="1" smtClean="0"/>
              <a:t>сигурност</a:t>
            </a:r>
            <a:r>
              <a:rPr lang="bg-BG" dirty="0" smtClean="0"/>
              <a:t> на сградите</a:t>
            </a:r>
            <a:r>
              <a:rPr lang="en-GB" dirty="0" smtClean="0"/>
              <a:t>, </a:t>
            </a:r>
            <a:r>
              <a:rPr lang="en-GB" dirty="0" err="1" smtClean="0"/>
              <a:t>термостати</a:t>
            </a:r>
            <a:r>
              <a:rPr lang="en-GB" dirty="0" smtClean="0"/>
              <a:t>, </a:t>
            </a:r>
            <a:r>
              <a:rPr lang="en-GB" dirty="0" err="1" smtClean="0"/>
              <a:t>датчици</a:t>
            </a:r>
            <a:r>
              <a:rPr lang="bg-BG" dirty="0" smtClean="0"/>
              <a:t> за дневна светлина</a:t>
            </a:r>
            <a:r>
              <a:rPr lang="en-GB" dirty="0" smtClean="0"/>
              <a:t>, </a:t>
            </a:r>
            <a:r>
              <a:rPr lang="en-GB" dirty="0" err="1" smtClean="0"/>
              <a:t>измервателни</a:t>
            </a:r>
            <a:r>
              <a:rPr lang="en-GB" dirty="0" smtClean="0"/>
              <a:t> </a:t>
            </a:r>
            <a:r>
              <a:rPr lang="en-GB" dirty="0" err="1" smtClean="0"/>
              <a:t>устройства</a:t>
            </a:r>
            <a:r>
              <a:rPr lang="en-GB" dirty="0" smtClean="0"/>
              <a:t>, </a:t>
            </a:r>
            <a:r>
              <a:rPr lang="bg-BG" dirty="0" smtClean="0"/>
              <a:t>сензори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качество</a:t>
            </a:r>
            <a:r>
              <a:rPr lang="bg-BG" dirty="0" smtClean="0"/>
              <a:t>то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въздуха</a:t>
            </a:r>
            <a:r>
              <a:rPr lang="en-GB" dirty="0" smtClean="0"/>
              <a:t> — </a:t>
            </a:r>
            <a:r>
              <a:rPr lang="bg-BG" dirty="0" smtClean="0"/>
              <a:t>толкова повече </a:t>
            </a:r>
            <a:r>
              <a:rPr lang="en-GB" dirty="0" err="1" smtClean="0"/>
              <a:t>мениджъри</a:t>
            </a:r>
            <a:r>
              <a:rPr lang="bg-BG" dirty="0" smtClean="0"/>
              <a:t>те отговарящи за поддръжката </a:t>
            </a:r>
            <a:r>
              <a:rPr lang="en-GB" dirty="0" err="1" smtClean="0"/>
              <a:t>имат</a:t>
            </a:r>
            <a:r>
              <a:rPr lang="en-GB" dirty="0" smtClean="0"/>
              <a:t> </a:t>
            </a:r>
            <a:r>
              <a:rPr lang="en-GB" dirty="0" err="1" smtClean="0"/>
              <a:t>достъп</a:t>
            </a:r>
            <a:r>
              <a:rPr lang="en-GB" dirty="0" smtClean="0"/>
              <a:t> </a:t>
            </a:r>
            <a:r>
              <a:rPr lang="en-GB" dirty="0" err="1" smtClean="0"/>
              <a:t>до</a:t>
            </a:r>
            <a:r>
              <a:rPr lang="en-GB" dirty="0" smtClean="0"/>
              <a:t> </a:t>
            </a:r>
            <a:r>
              <a:rPr lang="bg-BG" dirty="0" smtClean="0"/>
              <a:t>повече </a:t>
            </a:r>
            <a:r>
              <a:rPr lang="en-GB" dirty="0" err="1" smtClean="0"/>
              <a:t>данни</a:t>
            </a:r>
            <a:r>
              <a:rPr lang="bg-BG" dirty="0" smtClean="0"/>
              <a:t>, които са на </a:t>
            </a:r>
            <a:r>
              <a:rPr lang="en-GB" dirty="0" err="1" smtClean="0"/>
              <a:t>ново</a:t>
            </a:r>
            <a:r>
              <a:rPr lang="en-GB" dirty="0" smtClean="0"/>
              <a:t> </a:t>
            </a:r>
            <a:r>
              <a:rPr lang="en-GB" dirty="0" err="1" smtClean="0"/>
              <a:t>ниво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контрол</a:t>
            </a:r>
            <a:r>
              <a:rPr lang="en-GB" dirty="0" smtClean="0"/>
              <a:t>.</a:t>
            </a: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b="1" dirty="0" smtClean="0"/>
              <a:t>Интелигентния град - </a:t>
            </a:r>
            <a:r>
              <a:rPr lang="en-GB" b="1" dirty="0" smtClean="0"/>
              <a:t>Smart city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709" y="1967345"/>
            <a:ext cx="11042072" cy="3987946"/>
          </a:xfrm>
        </p:spPr>
        <p:txBody>
          <a:bodyPr/>
          <a:lstStyle/>
          <a:p>
            <a:r>
              <a:rPr lang="en-GB" sz="2400" dirty="0" err="1" smtClean="0"/>
              <a:t>IoT</a:t>
            </a:r>
            <a:r>
              <a:rPr lang="en-GB" sz="2400" dirty="0" smtClean="0"/>
              <a:t> </a:t>
            </a:r>
            <a:r>
              <a:rPr lang="bg-BG" sz="2400" dirty="0" smtClean="0"/>
              <a:t>и </a:t>
            </a:r>
            <a:r>
              <a:rPr lang="ru-RU" sz="2400" dirty="0" smtClean="0"/>
              <a:t>безжичните технологии могат да се използват за подобряване на ефикасността и ефективността на множество важни градски и национални екологични фактори, като например – </a:t>
            </a:r>
          </a:p>
          <a:p>
            <a:r>
              <a:rPr lang="ru-RU" sz="2400" dirty="0" smtClean="0"/>
              <a:t>мониторинг на емисиите от превозните средства и контрол на качеството на въздуха, </a:t>
            </a:r>
          </a:p>
          <a:p>
            <a:r>
              <a:rPr lang="ru-RU" sz="2400" dirty="0" smtClean="0"/>
              <a:t>събиране на рециклируеми материали, </a:t>
            </a:r>
          </a:p>
          <a:p>
            <a:r>
              <a:rPr lang="ru-RU" sz="2400" dirty="0" smtClean="0"/>
              <a:t>събиране и рециклиране на опаковки втора употреба, </a:t>
            </a:r>
          </a:p>
          <a:p>
            <a:r>
              <a:rPr lang="ru-RU" sz="2400" dirty="0" smtClean="0"/>
              <a:t>Рециклиране на електронни отпадъци (RFID се използва за идентифициране на елементите на електронни компонента на персонални компютри мобилни телефони и други потребителска електроника продукти за увеличаване на повторната употреба на тези части и намаляване на електронните отпадъци).</a:t>
            </a:r>
            <a:endParaRPr lang="fr-FR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i="1" dirty="0" smtClean="0"/>
              <a:t>Пример</a:t>
            </a:r>
            <a:r>
              <a:rPr lang="en-GB" i="1" dirty="0" smtClean="0"/>
              <a:t>: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454" y="1797916"/>
            <a:ext cx="10515600" cy="4351338"/>
          </a:xfrm>
        </p:spPr>
        <p:txBody>
          <a:bodyPr/>
          <a:lstStyle/>
          <a:p>
            <a:r>
              <a:rPr lang="ru-RU" dirty="0" smtClean="0"/>
              <a:t>Като са използвали сензори за наблюдение на водните ресурси, градските власти в Ню Йорк са успели да открият например ресторанти, които изливат незаконно непреработени води в канализацията. </a:t>
            </a:r>
          </a:p>
          <a:p>
            <a:r>
              <a:rPr lang="ru-RU" i="1" dirty="0" smtClean="0"/>
              <a:t>В Барселона, Испания проекти за умни паркинги могат да намалят замърсители на въздуха на града, докато редица градове, включително и Париж, работи с умни улични лампи, които действа като разпределени сензори.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18" y="1326862"/>
            <a:ext cx="10515600" cy="4351338"/>
          </a:xfrm>
        </p:spPr>
        <p:txBody>
          <a:bodyPr/>
          <a:lstStyle/>
          <a:p>
            <a:r>
              <a:rPr lang="ru-RU" i="1" dirty="0" smtClean="0"/>
              <a:t>Амстердам подписа партньорство с Cisco да приложат умно улично осветление, което ще използва сензори за движение за спестяване на енергия; </a:t>
            </a:r>
          </a:p>
          <a:p>
            <a:r>
              <a:rPr lang="ru-RU" i="1" dirty="0" smtClean="0"/>
              <a:t>Градът също така проучва инсталиране на други интелигентни обекти, като контейнери за боклук, които да изпращат съобщение когато са пълни, за да се премахнат отпадъците. </a:t>
            </a:r>
          </a:p>
          <a:p>
            <a:r>
              <a:rPr lang="ru-RU" i="1" dirty="0" smtClean="0"/>
              <a:t>По принцип европейските градове са пред американските в прилагането на технологии за Интелигентен град и интернет на нещата.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 </a:t>
            </a:r>
            <a:r>
              <a:rPr lang="ru-RU" dirty="0" smtClean="0"/>
              <a:t>Дистанционно</a:t>
            </a:r>
            <a:r>
              <a:rPr lang="bg-BG" dirty="0" smtClean="0"/>
              <a:t>то</a:t>
            </a:r>
            <a:r>
              <a:rPr lang="ru-RU" dirty="0" smtClean="0"/>
              <a:t> управление на свързани устройства също позволява на производителите да извършват профилактична поддръжка. </a:t>
            </a:r>
          </a:p>
          <a:p>
            <a:r>
              <a:rPr lang="ru-RU" dirty="0" smtClean="0"/>
              <a:t>Градовете, компаниите за комунални услуги и корпорациите и  фирмите често се опитват да стимулират пестенето на енергия и вода, като възможностите им да направят това зависят отчасти от човешкото поведение-като например хората, които забравят да изключват различни неща. </a:t>
            </a:r>
          </a:p>
          <a:p>
            <a:r>
              <a:rPr lang="ru-RU" dirty="0" smtClean="0"/>
              <a:t>Със стимули, предлагани от комуналните услуги и автоматизация на интелигентни измервателни уреди като </a:t>
            </a:r>
            <a:r>
              <a:rPr lang="en-US" dirty="0" smtClean="0"/>
              <a:t>NEST </a:t>
            </a:r>
            <a:r>
              <a:rPr lang="bg-BG" dirty="0" smtClean="0"/>
              <a:t>и контролирани от </a:t>
            </a:r>
            <a:r>
              <a:rPr lang="ru-RU" dirty="0" smtClean="0"/>
              <a:t>интернет сензори, енергийната ефективност може значително да се подобри.</a:t>
            </a: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311150" y="792163"/>
            <a:ext cx="9720263" cy="736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sz="3200" dirty="0" smtClean="0">
                <a:solidFill>
                  <a:schemeClr val="bg1"/>
                </a:solidFill>
                <a:latin typeface="Century Gothic" pitchFamily="34" charset="0"/>
              </a:rPr>
              <a:t>Съдържание</a:t>
            </a:r>
            <a:endParaRPr lang="it-IT" sz="32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2531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6016625"/>
            <a:ext cx="1452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298450" y="1543050"/>
            <a:ext cx="11487150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8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n-cs"/>
              </a:rPr>
              <a:t>Предизвикателства пред Зелените ИКТ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8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n-cs"/>
              </a:rPr>
              <a:t>Концепции за Интернет на Нещата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8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n-cs"/>
              </a:rPr>
              <a:t>Примери как Интернет на Нещата може да допринесат за по-зелени технологии.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8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n-cs"/>
              </a:rPr>
              <a:t>Концепция, </a:t>
            </a:r>
            <a:r>
              <a:rPr lang="bg-BG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n-cs"/>
              </a:rPr>
              <a:t>цели и </a:t>
            </a:r>
            <a:r>
              <a:rPr lang="bg-BG" sz="28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n-cs"/>
              </a:rPr>
              <a:t>продукти </a:t>
            </a:r>
            <a:r>
              <a:rPr lang="bg-BG" sz="28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n-cs"/>
              </a:rPr>
              <a:t>на </a:t>
            </a:r>
            <a:r>
              <a:rPr lang="bg-BG" sz="28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n-cs"/>
              </a:rPr>
              <a:t>проекта 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n-cs"/>
              </a:rPr>
              <a:t>IS IT GREEN</a:t>
            </a:r>
            <a:endParaRPr lang="bg-BG" sz="28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bg-BG" sz="28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+mn-cs"/>
              </a:rPr>
              <a:t>Кои сме ние</a:t>
            </a:r>
            <a:endParaRPr lang="bg-BG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bg-BG" sz="28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bg-BG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t-IT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22533" name="Picture 1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4" y="38100"/>
            <a:ext cx="2863819" cy="638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073" y="6519446"/>
            <a:ext cx="1014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This project has been funded with support from the European Commission. </a:t>
            </a:r>
          </a:p>
          <a:p>
            <a:pPr algn="ctr"/>
            <a:r>
              <a:rPr lang="en-US" sz="800" dirty="0"/>
              <a:t>This publication [communication] reflects the views only of the author, and the Commission cannot be held responsible for any use which may be made of the information contained therein.</a:t>
            </a:r>
            <a:endParaRPr lang="sl-SI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Например оборудване, в което има вграден сензор може да изпрати съобщение на производителя, когато се нуждае от сервиз. </a:t>
            </a:r>
          </a:p>
          <a:p>
            <a:r>
              <a:rPr lang="ru-RU" dirty="0" smtClean="0"/>
              <a:t>Така компания, която обслужва например климатични инсталации, може да използва отдалечен достъп за да  диагностицира системите, като ще трябва да посети само сградите с проблеми, а не да инспектира всички съоръжения през месечен график.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138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b="1" dirty="0" smtClean="0"/>
              <a:t>Интелигентна Енергия - </a:t>
            </a:r>
            <a:r>
              <a:rPr lang="en-GB" b="1" dirty="0" smtClean="0"/>
              <a:t>Smart Energy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673" y="1648690"/>
            <a:ext cx="11339946" cy="3821689"/>
          </a:xfrm>
        </p:spPr>
        <p:txBody>
          <a:bodyPr/>
          <a:lstStyle/>
          <a:p>
            <a:r>
              <a:rPr lang="bg-BG" dirty="0" smtClean="0"/>
              <a:t>Сред </a:t>
            </a:r>
            <a:r>
              <a:rPr lang="ru-RU" dirty="0" smtClean="0"/>
              <a:t>възобновяемите енергийни източници General Electric е разработила серия на вятърни турбини, оборудвани със сензори и контроли за увеличаване на продукцията на турбините и по-добро интегриране на вятърна енергия в мрежата. В тестове от Колорадо данни от метеорологичните прогнози се комбинират с най-модерни вятърни сензори и данни от турбини за създаване на много точни прогнози за производителността на вятърните централи. </a:t>
            </a:r>
          </a:p>
          <a:p>
            <a:r>
              <a:rPr lang="ru-RU" dirty="0" smtClean="0"/>
              <a:t> Технологията позволява вятърните мелници да нагласят и  адаптират турбинните лопатки, за да получат желаната мощност и да изгладят неочаквани спадове и пикове на вятърната енергия.</a:t>
            </a:r>
          </a:p>
          <a:p>
            <a:r>
              <a:rPr lang="ru-RU" dirty="0" smtClean="0"/>
              <a:t>Като част от своите планове за интернет на нещата GE е включила сензори с данни и аналитични алгоритми в своята продуктова линия, от домакински уреди до медицинските изделия.</a:t>
            </a: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018" y="1182543"/>
            <a:ext cx="10515600" cy="1325563"/>
          </a:xfrm>
        </p:spPr>
        <p:txBody>
          <a:bodyPr/>
          <a:lstStyle/>
          <a:p>
            <a:r>
              <a:rPr lang="ru-RU" b="1" dirty="0" smtClean="0"/>
              <a:t>Наблюдение на околната среда: земетресения, цунами, горски пожари, наводнения, замърсяване (вода и въздух).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764" y="2698461"/>
            <a:ext cx="10515600" cy="435133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Безжичните устройства могат да идентифицират различни показатели, свързани с приложения за околната среда, като това ще са едни от най-перспективните сегменти на пазара в бъдеще.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Като част от програмите за мониторинг на околната среда, свързаните сензори могат да помогнат при измерване на емисиите от заводите, откриване на горски пожари или в помощ на селското стопанство.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Ирландия, IBM е проектирала система за намаляване на течовете на питейна водата — като почти една трета от питейна вода се губи по водопреносната мрежа в Дъблин. </a:t>
            </a:r>
          </a:p>
          <a:p>
            <a:endParaRPr lang="ru-RU" dirty="0" smtClean="0"/>
          </a:p>
          <a:p>
            <a:r>
              <a:rPr lang="ru-RU" dirty="0" smtClean="0"/>
              <a:t>От анализа на данните на датчиците за налягане, IBM се надява да излезе с препоръки за това къде да се инсталират винтили за намаляване на течовете и планирани изпомпвания, за да се спестят пари за енергия. </a:t>
            </a: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1" y="365125"/>
            <a:ext cx="10515600" cy="70167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Логистика и транспорт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09" y="1229880"/>
            <a:ext cx="10515600" cy="4007138"/>
          </a:xfrm>
        </p:spPr>
        <p:txBody>
          <a:bodyPr/>
          <a:lstStyle/>
          <a:p>
            <a:r>
              <a:rPr lang="ru-RU" dirty="0" smtClean="0"/>
              <a:t>Транспортни фирми ще станат по-ефективни при подготовка на контейнерите. Това ще намали консумацията на ресурси чрез оптимизиране на потока от стоки в транспорта.</a:t>
            </a:r>
            <a:r>
              <a:rPr lang="en-GB" dirty="0" smtClean="0"/>
              <a:t> </a:t>
            </a:r>
            <a:endParaRPr lang="en-US" dirty="0" smtClean="0"/>
          </a:p>
          <a:p>
            <a:r>
              <a:rPr lang="ru-RU" dirty="0" smtClean="0"/>
              <a:t>Планирането на оптимален маршрут ще намали броят на изминатите километри, като по-добри системи за контрол на ще направят колата по-енергийно ефективна. Всички тези индивидуални фактори ще допринесат за намаляването на емисиите и по-малко замърсяване.</a:t>
            </a:r>
            <a:endParaRPr lang="en-US" dirty="0" smtClean="0"/>
          </a:p>
          <a:p>
            <a:endParaRPr lang="fr-FR" dirty="0"/>
          </a:p>
        </p:txBody>
      </p:sp>
      <p:pic>
        <p:nvPicPr>
          <p:cNvPr id="15364" name="Picture 4" descr="https://i-msdn.sec.s-msft.com/dynimg/IC2277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367" y="4514128"/>
            <a:ext cx="3066111" cy="2343872"/>
          </a:xfrm>
          <a:prstGeom prst="rect">
            <a:avLst/>
          </a:prstGeom>
          <a:noFill/>
        </p:spPr>
      </p:pic>
      <p:pic>
        <p:nvPicPr>
          <p:cNvPr id="15366" name="Picture 6" descr="http://ioeassessment.cisco.com/sites/default/files/styles/full_image/public/multipleimagetile/full/ioe_datainmotion_3.jpg?itok=iOnVowN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6981" y="4265684"/>
            <a:ext cx="2957657" cy="2218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Логистични вериги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RFID-оборудвани елементи и умни рафтове, които следят обектите в реално време, търговците на дребно могат да оптимизират много приложения, като автоматично проверка на получаването на стоки, наблюдение на рибните запаси, проследяване на вън-на-запаси или за откриването на кражби от магазини в реално време.    </a:t>
            </a:r>
          </a:p>
          <a:p>
            <a:endParaRPr lang="ru-RU" dirty="0" smtClean="0"/>
          </a:p>
          <a:p>
            <a:r>
              <a:rPr lang="ru-RU" dirty="0" smtClean="0"/>
              <a:t>Логистични процеси от веригите за доставка в много промишлени сектори могат да се възползват от обмен на RFID данни.</a:t>
            </a: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За повече информация – </a:t>
            </a:r>
            <a:r>
              <a:rPr lang="en-US" dirty="0" smtClean="0"/>
              <a:t>Is IT Green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 l="4685" t="20117" r="6296" b="6250"/>
          <a:stretch>
            <a:fillRect/>
          </a:stretch>
        </p:blipFill>
        <p:spPr bwMode="auto">
          <a:xfrm>
            <a:off x="761999" y="1864639"/>
            <a:ext cx="10737273" cy="499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olo 1"/>
          <p:cNvSpPr>
            <a:spLocks noGrp="1"/>
          </p:cNvSpPr>
          <p:nvPr>
            <p:ph type="title"/>
          </p:nvPr>
        </p:nvSpPr>
        <p:spPr>
          <a:xfrm>
            <a:off x="2863819" y="38100"/>
            <a:ext cx="8220075" cy="736600"/>
          </a:xfrm>
        </p:spPr>
        <p:txBody>
          <a:bodyPr/>
          <a:lstStyle/>
          <a:p>
            <a:r>
              <a:rPr lang="bg-BG" sz="3200" dirty="0" smtClean="0">
                <a:solidFill>
                  <a:schemeClr val="accent6"/>
                </a:solidFill>
                <a:latin typeface="Century Gothic" pitchFamily="34" charset="0"/>
              </a:rPr>
              <a:t>Проектът </a:t>
            </a:r>
            <a:r>
              <a:rPr lang="en-US" sz="3200" b="1" dirty="0" smtClean="0">
                <a:solidFill>
                  <a:srgbClr val="94C11E"/>
                </a:solidFill>
              </a:rPr>
              <a:t>IS IT GREEN</a:t>
            </a:r>
            <a:r>
              <a:rPr lang="en-US" sz="3200" dirty="0" smtClean="0">
                <a:solidFill>
                  <a:srgbClr val="94C11E"/>
                </a:solidFill>
              </a:rPr>
              <a:t> </a:t>
            </a:r>
            <a:endParaRPr lang="it-IT" sz="3200" dirty="0" smtClean="0">
              <a:solidFill>
                <a:srgbClr val="94C11E"/>
              </a:solidFill>
              <a:latin typeface="Century Gothic" pitchFamily="34" charset="0"/>
            </a:endParaRPr>
          </a:p>
        </p:txBody>
      </p:sp>
      <p:pic>
        <p:nvPicPr>
          <p:cNvPr id="23556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6016625"/>
            <a:ext cx="1452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2863819" cy="638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073" y="6519446"/>
            <a:ext cx="1014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This project has been funded with support from the European Commission. </a:t>
            </a:r>
          </a:p>
          <a:p>
            <a:pPr algn="ctr"/>
            <a:r>
              <a:rPr lang="en-US" sz="800" dirty="0"/>
              <a:t>This publication [communication] reflects the views only of the author, and the Commission cannot be held responsible for any use which may be made of the information contained therein.</a:t>
            </a:r>
            <a:endParaRPr lang="sl-SI" sz="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8775" y="959970"/>
            <a:ext cx="11529778" cy="4791928"/>
            <a:chOff x="358775" y="959970"/>
            <a:chExt cx="11529778" cy="4791928"/>
          </a:xfrm>
        </p:grpSpPr>
        <p:pic>
          <p:nvPicPr>
            <p:cNvPr id="10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2367" y="2545794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  <p:pic>
          <p:nvPicPr>
            <p:cNvPr id="16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775" y="959970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  <p:pic>
          <p:nvPicPr>
            <p:cNvPr id="17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8668" y="1543050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  <p:pic>
          <p:nvPicPr>
            <p:cNvPr id="18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1621" y="4519624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</p:grpSp>
      <p:pic>
        <p:nvPicPr>
          <p:cNvPr id="19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729" y="4094976"/>
            <a:ext cx="5526932" cy="12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  <a:softEdge rad="635000"/>
          </a:effectLst>
        </p:spPr>
      </p:pic>
      <p:sp>
        <p:nvSpPr>
          <p:cNvPr id="20" name="CasellaDiTesto 7"/>
          <p:cNvSpPr txBox="1"/>
          <p:nvPr/>
        </p:nvSpPr>
        <p:spPr>
          <a:xfrm>
            <a:off x="327086" y="1639288"/>
            <a:ext cx="114871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dirty="0" smtClean="0"/>
              <a:t>Целта на проекта  </a:t>
            </a:r>
            <a:r>
              <a:rPr lang="en-US" sz="2800" b="1" dirty="0"/>
              <a:t>IS IT GREEN</a:t>
            </a:r>
            <a:r>
              <a:rPr lang="en-US" sz="2800" dirty="0"/>
              <a:t>  (Integrated Systems for Information Technologies more GREEN) </a:t>
            </a:r>
            <a:r>
              <a:rPr lang="bg-BG" sz="2800" dirty="0" smtClean="0"/>
              <a:t>е да </a:t>
            </a:r>
            <a:r>
              <a:rPr lang="bg-BG" sz="2800" dirty="0"/>
              <a:t>повиши знанията и уменията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ръководители</a:t>
            </a:r>
            <a:r>
              <a:rPr lang="en-US" sz="2800" dirty="0"/>
              <a:t> и </a:t>
            </a:r>
            <a:r>
              <a:rPr lang="en-US" sz="2800" dirty="0" err="1"/>
              <a:t>експерти</a:t>
            </a:r>
            <a:r>
              <a:rPr lang="en-US" sz="2800" dirty="0"/>
              <a:t> </a:t>
            </a:r>
            <a:r>
              <a:rPr lang="bg-BG" sz="2800" dirty="0"/>
              <a:t>в областта на ИКТ да извършват предварителен </a:t>
            </a:r>
            <a:r>
              <a:rPr lang="bg-BG" sz="2800" b="1" dirty="0"/>
              <a:t>енергиен одит на консумацията на енергия в инфраструктурата на ИКТ</a:t>
            </a:r>
            <a:r>
              <a:rPr lang="bg-BG" sz="2800" dirty="0"/>
              <a:t>. </a:t>
            </a:r>
            <a:endParaRPr lang="bg-BG" sz="28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dirty="0" smtClean="0"/>
              <a:t>Така те </a:t>
            </a:r>
            <a:r>
              <a:rPr lang="bg-BG" sz="2800" dirty="0"/>
              <a:t>по-добре ще </a:t>
            </a:r>
            <a:r>
              <a:rPr lang="bg-BG" sz="2800" dirty="0" smtClean="0"/>
              <a:t>могат да идентифицират възможностите да пестят ресурси</a:t>
            </a:r>
            <a:r>
              <a:rPr lang="bg-BG" sz="2800" dirty="0"/>
              <a:t>, да </a:t>
            </a:r>
            <a:r>
              <a:rPr lang="bg-BG" sz="2800" dirty="0" smtClean="0"/>
              <a:t>намалят </a:t>
            </a:r>
            <a:r>
              <a:rPr lang="bg-BG" sz="2800" dirty="0"/>
              <a:t>въглеродните емисии, да </a:t>
            </a:r>
            <a:r>
              <a:rPr lang="bg-BG" sz="2800" dirty="0" smtClean="0"/>
              <a:t>допринасят за опазване </a:t>
            </a:r>
            <a:r>
              <a:rPr lang="bg-BG" sz="2800" dirty="0"/>
              <a:t>на околната среда и да пестят пари. </a:t>
            </a:r>
            <a:endParaRPr lang="it-IT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75" y="5496995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4870" y="2475885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4191" y="3450206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870" y="4447465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499271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4870" y="410728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3222592" y="156098"/>
            <a:ext cx="8220075" cy="736600"/>
          </a:xfrm>
        </p:spPr>
        <p:txBody>
          <a:bodyPr/>
          <a:lstStyle/>
          <a:p>
            <a:r>
              <a:rPr lang="bg-BG" sz="3200" dirty="0" smtClean="0">
                <a:solidFill>
                  <a:schemeClr val="accent6"/>
                </a:solidFill>
                <a:latin typeface="Century Gothic" pitchFamily="34" charset="0"/>
              </a:rPr>
              <a:t>Цели</a:t>
            </a:r>
            <a:endParaRPr lang="it-IT" sz="3200" dirty="0" smtClean="0">
              <a:solidFill>
                <a:schemeClr val="accent6"/>
              </a:solidFill>
              <a:latin typeface="Century Gothic" pitchFamily="34" charset="0"/>
            </a:endParaRPr>
          </a:p>
        </p:txBody>
      </p:sp>
      <p:pic>
        <p:nvPicPr>
          <p:cNvPr id="24579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6016625"/>
            <a:ext cx="1452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3" y="135754"/>
            <a:ext cx="2863819" cy="638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7073" y="6519446"/>
            <a:ext cx="1014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This project has been funded with support from the European Commission. </a:t>
            </a:r>
          </a:p>
          <a:p>
            <a:pPr algn="ctr"/>
            <a:r>
              <a:rPr lang="en-US" sz="800" dirty="0"/>
              <a:t>This publication [communication] reflects the views only of the author, and the Commission cannot be held responsible for any use which may be made of the information contained therein.</a:t>
            </a:r>
            <a:endParaRPr lang="sl-SI" sz="800" dirty="0"/>
          </a:p>
        </p:txBody>
      </p:sp>
      <p:sp>
        <p:nvSpPr>
          <p:cNvPr id="19" name="CasellaDiTesto 7"/>
          <p:cNvSpPr txBox="1"/>
          <p:nvPr/>
        </p:nvSpPr>
        <p:spPr>
          <a:xfrm>
            <a:off x="327086" y="1474324"/>
            <a:ext cx="11487150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800" dirty="0" smtClean="0"/>
              <a:t>В рамките на учебните материали по </a:t>
            </a:r>
            <a:r>
              <a:rPr lang="en-US" sz="2800" b="1" dirty="0" smtClean="0"/>
              <a:t>IS IT GREEN</a:t>
            </a:r>
            <a:r>
              <a:rPr lang="bg-BG" sz="2800" dirty="0" smtClean="0"/>
              <a:t> ръководители и експерти ще могат да получат информация как да разработят и изпълнят: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800" dirty="0" smtClean="0"/>
              <a:t>стратегия за енергийна ефективност в конкретна организация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800" dirty="0" smtClean="0"/>
              <a:t>подробен енергиен одит на ИКТ технологиите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800" dirty="0" smtClean="0"/>
              <a:t>инструмент за анализ на съществуващите ИКТ системи,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bg-BG" sz="2800" dirty="0" smtClean="0"/>
              <a:t>кампании за включване на персонала в дейности по енергийна ефективност</a:t>
            </a:r>
            <a:endParaRPr lang="it-IT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75" y="5496995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4870" y="2475885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4191" y="3450206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24870" y="4447465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499271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4870" y="410728"/>
            <a:ext cx="6667130" cy="1384995"/>
          </a:xfrm>
          <a:prstGeom prst="rect">
            <a:avLst/>
          </a:prstGeom>
          <a:solidFill>
            <a:schemeClr val="accent6">
              <a:alpha val="14000"/>
            </a:schemeClr>
          </a:solidFill>
          <a:effectLst>
            <a:softEdge rad="215900"/>
          </a:effectLst>
        </p:spPr>
        <p:txBody>
          <a:bodyPr wrap="square" rtlCol="0">
            <a:spAutoFit/>
          </a:bodyPr>
          <a:lstStyle/>
          <a:p>
            <a:pPr algn="ctr"/>
            <a:endParaRPr lang="sl-SI" dirty="0" smtClean="0">
              <a:solidFill>
                <a:schemeClr val="bg1"/>
              </a:solidFill>
            </a:endParaRP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r>
              <a:rPr lang="sl-SI" sz="2400" dirty="0" smtClean="0">
                <a:solidFill>
                  <a:schemeClr val="bg1"/>
                </a:solidFill>
              </a:rPr>
              <a:t>Integrated </a:t>
            </a:r>
            <a:r>
              <a:rPr lang="sl-SI" sz="2400" dirty="0">
                <a:solidFill>
                  <a:schemeClr val="bg1"/>
                </a:solidFill>
              </a:rPr>
              <a:t>Systems for </a:t>
            </a:r>
            <a:endParaRPr lang="sl-SI" sz="2400" dirty="0" smtClean="0">
              <a:solidFill>
                <a:schemeClr val="bg1"/>
              </a:solidFill>
            </a:endParaRPr>
          </a:p>
          <a:p>
            <a:pPr algn="ctr"/>
            <a:r>
              <a:rPr lang="sl-SI" sz="2400" dirty="0" smtClean="0">
                <a:solidFill>
                  <a:schemeClr val="bg1"/>
                </a:solidFill>
              </a:rPr>
              <a:t>Information </a:t>
            </a:r>
            <a:r>
              <a:rPr lang="sl-SI" sz="2400" dirty="0">
                <a:solidFill>
                  <a:schemeClr val="bg1"/>
                </a:solidFill>
              </a:rPr>
              <a:t>Technologies more </a:t>
            </a:r>
            <a:r>
              <a:rPr lang="sl-SI" sz="2400" dirty="0" smtClean="0">
                <a:solidFill>
                  <a:schemeClr val="bg1"/>
                </a:solidFill>
              </a:rPr>
              <a:t>GREEN</a:t>
            </a:r>
          </a:p>
          <a:p>
            <a:pPr algn="ctr"/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3222592" y="156098"/>
            <a:ext cx="8220075" cy="736600"/>
          </a:xfrm>
        </p:spPr>
        <p:txBody>
          <a:bodyPr/>
          <a:lstStyle/>
          <a:p>
            <a:r>
              <a:rPr lang="bg-BG" sz="3200" dirty="0" smtClean="0">
                <a:solidFill>
                  <a:schemeClr val="accent6"/>
                </a:solidFill>
                <a:latin typeface="Century Gothic" pitchFamily="34" charset="0"/>
              </a:rPr>
              <a:t>Продукти на проекта</a:t>
            </a:r>
            <a:endParaRPr lang="it-IT" sz="3200" dirty="0" smtClean="0">
              <a:solidFill>
                <a:schemeClr val="accent6"/>
              </a:solidFill>
              <a:latin typeface="Century Gothic" pitchFamily="34" charset="0"/>
            </a:endParaRPr>
          </a:p>
        </p:txBody>
      </p:sp>
      <p:pic>
        <p:nvPicPr>
          <p:cNvPr id="24579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6016625"/>
            <a:ext cx="1452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3" y="135754"/>
            <a:ext cx="2863819" cy="638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7073" y="6519446"/>
            <a:ext cx="1014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This project has been funded with support from the European Commission. </a:t>
            </a:r>
          </a:p>
          <a:p>
            <a:pPr algn="ctr"/>
            <a:r>
              <a:rPr lang="en-US" sz="800" dirty="0"/>
              <a:t>This publication [communication] reflects the views only of the author, and the Commission cannot be held responsible for any use which may be made of the information contained therein.</a:t>
            </a:r>
            <a:endParaRPr lang="sl-SI" sz="800" dirty="0"/>
          </a:p>
        </p:txBody>
      </p:sp>
      <p:graphicFrame>
        <p:nvGraphicFramePr>
          <p:cNvPr id="17" name="Diagram 16"/>
          <p:cNvGraphicFramePr/>
          <p:nvPr/>
        </p:nvGraphicFramePr>
        <p:xfrm>
          <a:off x="2724150" y="1744373"/>
          <a:ext cx="6419850" cy="3686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olo 1"/>
          <p:cNvSpPr>
            <a:spLocks noGrp="1"/>
          </p:cNvSpPr>
          <p:nvPr>
            <p:ph type="title"/>
          </p:nvPr>
        </p:nvSpPr>
        <p:spPr>
          <a:xfrm>
            <a:off x="2863819" y="38100"/>
            <a:ext cx="8220075" cy="736600"/>
          </a:xfrm>
        </p:spPr>
        <p:txBody>
          <a:bodyPr/>
          <a:lstStyle/>
          <a:p>
            <a:r>
              <a:rPr lang="bg-BG" sz="3200" dirty="0" smtClean="0">
                <a:solidFill>
                  <a:schemeClr val="accent6"/>
                </a:solidFill>
                <a:latin typeface="Century Gothic" pitchFamily="34" charset="0"/>
              </a:rPr>
              <a:t>Факти за ИКТ</a:t>
            </a:r>
            <a:endParaRPr lang="it-IT" sz="3200" dirty="0" smtClean="0">
              <a:solidFill>
                <a:schemeClr val="accent6"/>
              </a:solidFill>
              <a:latin typeface="Century Gothic" pitchFamily="34" charset="0"/>
            </a:endParaRPr>
          </a:p>
        </p:txBody>
      </p:sp>
      <p:pic>
        <p:nvPicPr>
          <p:cNvPr id="23556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6016625"/>
            <a:ext cx="1452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2863819" cy="638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073" y="6519446"/>
            <a:ext cx="1014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This project has been funded with support from the European Commission. </a:t>
            </a:r>
          </a:p>
          <a:p>
            <a:pPr algn="ctr"/>
            <a:r>
              <a:rPr lang="en-US" sz="800" dirty="0"/>
              <a:t>This publication [communication] reflects the views only of the author, and the Commission cannot be held responsible for any use which may be made of the information contained therein.</a:t>
            </a:r>
            <a:endParaRPr lang="sl-SI" sz="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8775" y="959970"/>
            <a:ext cx="11529778" cy="4791928"/>
            <a:chOff x="358775" y="959970"/>
            <a:chExt cx="11529778" cy="4791928"/>
          </a:xfrm>
        </p:grpSpPr>
        <p:pic>
          <p:nvPicPr>
            <p:cNvPr id="10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2367" y="2545794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  <p:pic>
          <p:nvPicPr>
            <p:cNvPr id="16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775" y="959970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  <p:pic>
          <p:nvPicPr>
            <p:cNvPr id="17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8668" y="1543050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  <p:pic>
          <p:nvPicPr>
            <p:cNvPr id="18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1621" y="4519624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</p:grpSp>
      <p:pic>
        <p:nvPicPr>
          <p:cNvPr id="19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729" y="4094976"/>
            <a:ext cx="5526932" cy="12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  <a:softEdge rad="6350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76262" y="1089655"/>
            <a:ext cx="10632065" cy="48320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bg-BG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ИКТ</a:t>
            </a:r>
            <a:r>
              <a:rPr kumimoji="0" lang="bg-BG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се дължат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7.8% </a:t>
            </a:r>
            <a:r>
              <a:rPr kumimoji="0" lang="bg-BG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 потреблението на</a:t>
            </a:r>
            <a:r>
              <a:rPr kumimoji="0" lang="bg-BG" sz="2800" b="0" i="1" u="none" strike="noStrike" cap="none" normalizeH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електроенергия в ЕС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през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2009 г.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bg-BG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като до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2020 г.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този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процент</a:t>
            </a:r>
            <a:r>
              <a:rPr kumimoji="0" lang="bg-BG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може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нарастне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10.5%. </a:t>
            </a:r>
            <a:endParaRPr kumimoji="0" lang="bg-BG" sz="2800" b="0" i="1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800" i="1" dirty="0" smtClean="0">
              <a:solidFill>
                <a:srgbClr val="17365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bg-BG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ИКТ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са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отговорни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2%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от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въглеродните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емисии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света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bg-BG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800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милиона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тона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въглероден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двуокис</a:t>
            </a:r>
            <a:r>
              <a:rPr lang="bg-BG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 – 2007г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800" i="1" dirty="0" smtClean="0">
              <a:solidFill>
                <a:srgbClr val="17365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bg-BG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ИКТ технологиите имат кратък жизнен цикъл - </a:t>
            </a:r>
          </a:p>
          <a:p>
            <a:pPr algn="just"/>
            <a:r>
              <a:rPr lang="bg-BG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 2-3 години за лаптоп </a:t>
            </a:r>
          </a:p>
          <a:p>
            <a:pPr algn="just"/>
            <a:r>
              <a:rPr lang="bg-BG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5-7 години за мрежи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bg-BG" sz="2800" i="1" dirty="0" smtClean="0">
              <a:solidFill>
                <a:srgbClr val="17365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g-BG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2-3 години за смарт устройства и тн</a:t>
            </a:r>
          </a:p>
        </p:txBody>
      </p:sp>
    </p:spTree>
    <p:extLst>
      <p:ext uri="{BB962C8B-B14F-4D97-AF65-F5344CB8AC3E}">
        <p14:creationId xmlns:p14="http://schemas.microsoft.com/office/powerpoint/2010/main" val="2784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Представяне на курса за обучение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r>
              <a:rPr lang="fr-FR" dirty="0" smtClean="0"/>
              <a:t>https://prezi.com/jqeirq4o7pey/e-learning-course-bg/?utm_campaign=share&amp;utm_medium=copy</a:t>
            </a:r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44" y="290298"/>
            <a:ext cx="5672831" cy="126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7073" y="6519446"/>
            <a:ext cx="1014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This project has been funded with support from the European Commission. </a:t>
            </a:r>
          </a:p>
          <a:p>
            <a:pPr algn="ctr"/>
            <a:r>
              <a:rPr lang="en-US" sz="800" dirty="0"/>
              <a:t>This publication [communication] reflects the views only of the author, and the Commission cannot be held responsible for any use which may be made of the information contained therein.</a:t>
            </a:r>
            <a:endParaRPr lang="sl-SI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512382" y="1327962"/>
            <a:ext cx="6826926" cy="923330"/>
          </a:xfrm>
          <a:prstGeom prst="rect">
            <a:avLst/>
          </a:prstGeom>
          <a:solidFill>
            <a:schemeClr val="accent6"/>
          </a:solidFill>
          <a:effectLst>
            <a:reflection blurRad="6350" stA="50000" endA="300" endPos="90000" dir="5400000" sy="-100000" algn="bl" rotWithShape="0"/>
            <a:softEdge rad="215900"/>
          </a:effectLst>
        </p:spPr>
        <p:txBody>
          <a:bodyPr wrap="square" rtlCol="0">
            <a:spAutoFit/>
          </a:bodyPr>
          <a:lstStyle/>
          <a:p>
            <a:endParaRPr lang="sl-SI" dirty="0" smtClean="0">
              <a:solidFill>
                <a:schemeClr val="bg1"/>
              </a:solidFill>
            </a:endParaRPr>
          </a:p>
          <a:p>
            <a:r>
              <a:rPr lang="sl-SI" dirty="0" smtClean="0">
                <a:solidFill>
                  <a:schemeClr val="bg1"/>
                </a:solidFill>
              </a:rPr>
              <a:t>  Integrated </a:t>
            </a:r>
            <a:r>
              <a:rPr lang="sl-SI" dirty="0">
                <a:solidFill>
                  <a:schemeClr val="bg1"/>
                </a:solidFill>
              </a:rPr>
              <a:t>Systems for Information Technologies more </a:t>
            </a:r>
            <a:r>
              <a:rPr lang="sl-SI" dirty="0" smtClean="0">
                <a:solidFill>
                  <a:schemeClr val="bg1"/>
                </a:solidFill>
              </a:rPr>
              <a:t>GREEN</a:t>
            </a:r>
          </a:p>
          <a:p>
            <a:r>
              <a:rPr lang="sl-SI" dirty="0" smtClean="0">
                <a:solidFill>
                  <a:schemeClr val="bg1"/>
                </a:solidFill>
              </a:rPr>
              <a:t>  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0" name="Picture 9" descr="logo A di AESS"/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60" y="1420366"/>
            <a:ext cx="848129" cy="66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wentels.com/sites/default/files/imagecache/partner_logo_350x90/logos/logOpenAul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9" y="2371352"/>
            <a:ext cx="1079597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://www.energy-wise.biz/sites/default/files/imagecache/partner_logo_468x90/logos/LogoAliter-smal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5" y="3070271"/>
            <a:ext cx="1611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947" y="5332816"/>
            <a:ext cx="1597176" cy="1137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w.energy-wise.biz/sites/default/files/imagecache/partner_logo_468x90/logos/logo_virtech-small_0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995278"/>
            <a:ext cx="20304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869" y="4096596"/>
            <a:ext cx="1750658" cy="591700"/>
          </a:xfrm>
          <a:prstGeom prst="rect">
            <a:avLst/>
          </a:prstGeom>
        </p:spPr>
      </p:pic>
      <p:pic>
        <p:nvPicPr>
          <p:cNvPr id="17" name="Picture 16" descr="http://www.energy-wise.biz/sites/default/files/imagecache/partner_logo_468x90/logos/foretagarna-small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247" y="1524092"/>
            <a:ext cx="20193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Yeditepe University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581" y="5606910"/>
            <a:ext cx="4173536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anner" descr="Totem Learni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996" y="2440624"/>
            <a:ext cx="167941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http://www.bpcc.pt/img/logo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848" y="3291483"/>
            <a:ext cx="2369088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775" y="6016625"/>
            <a:ext cx="1452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486558" y="2372105"/>
            <a:ext cx="6872287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g-BG" b="1" dirty="0" smtClean="0">
                <a:latin typeface="Century Gothic" pitchFamily="34" charset="0"/>
              </a:rPr>
              <a:t>Данни за контакт</a:t>
            </a:r>
            <a:r>
              <a:rPr lang="it-IT" b="1" dirty="0" smtClean="0">
                <a:latin typeface="Century Gothic" pitchFamily="34" charset="0"/>
              </a:rPr>
              <a:t>:</a:t>
            </a:r>
            <a:endParaRPr lang="bg-BG" b="1" dirty="0" smtClean="0"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endParaRPr lang="bg-BG" b="1" dirty="0" smtClean="0">
              <a:latin typeface="Century Gothic" pitchFamily="34" charset="0"/>
            </a:endParaRPr>
          </a:p>
          <a:p>
            <a:r>
              <a:rPr lang="ru-RU" b="1" i="1" dirty="0" smtClean="0"/>
              <a:t>Стефан Спиридонов</a:t>
            </a:r>
            <a:r>
              <a:rPr lang="ru-RU" i="1" dirty="0" smtClean="0"/>
              <a:t> „Виртех” ООД     </a:t>
            </a:r>
            <a:r>
              <a:rPr lang="ru-RU" i="1" dirty="0" smtClean="0">
                <a:hlinkClick r:id="rId16"/>
              </a:rPr>
              <a:t>stspirid</a:t>
            </a:r>
            <a:r>
              <a:rPr lang="en-GB" i="1" dirty="0" smtClean="0">
                <a:hlinkClick r:id="rId16"/>
              </a:rPr>
              <a:t>@</a:t>
            </a:r>
            <a:r>
              <a:rPr lang="ru-RU" i="1" dirty="0" smtClean="0">
                <a:hlinkClick r:id="rId16"/>
              </a:rPr>
              <a:t>virtech</a:t>
            </a:r>
            <a:r>
              <a:rPr lang="en-GB" i="1" dirty="0" smtClean="0">
                <a:hlinkClick r:id="rId16"/>
              </a:rPr>
              <a:t>-</a:t>
            </a:r>
            <a:r>
              <a:rPr lang="ru-RU" i="1" dirty="0" smtClean="0">
                <a:hlinkClick r:id="rId16"/>
              </a:rPr>
              <a:t>bg</a:t>
            </a:r>
            <a:r>
              <a:rPr lang="en-GB" i="1" dirty="0" smtClean="0">
                <a:hlinkClick r:id="rId16"/>
              </a:rPr>
              <a:t>.</a:t>
            </a:r>
            <a:r>
              <a:rPr lang="ru-RU" i="1" dirty="0" smtClean="0">
                <a:hlinkClick r:id="rId16"/>
              </a:rPr>
              <a:t>com</a:t>
            </a:r>
            <a:r>
              <a:rPr lang="ru-RU" i="1" dirty="0" smtClean="0"/>
              <a:t> . тел. (02) 8090249 </a:t>
            </a:r>
            <a:endParaRPr lang="en-US" dirty="0" smtClean="0"/>
          </a:p>
          <a:p>
            <a:r>
              <a:rPr lang="ru-RU" b="1" i="1" dirty="0" smtClean="0"/>
              <a:t>ас. Албена Антонова</a:t>
            </a:r>
            <a:r>
              <a:rPr lang="ru-RU" i="1" dirty="0" smtClean="0"/>
              <a:t>, СУ „Св. Климент Охридски”  </a:t>
            </a:r>
            <a:r>
              <a:rPr lang="ru-RU" i="1" dirty="0" smtClean="0">
                <a:hlinkClick r:id="rId17"/>
              </a:rPr>
              <a:t>a</a:t>
            </a:r>
            <a:r>
              <a:rPr lang="en-GB" i="1" dirty="0" smtClean="0">
                <a:hlinkClick r:id="rId17"/>
              </a:rPr>
              <a:t>_</a:t>
            </a:r>
            <a:r>
              <a:rPr lang="ru-RU" i="1" dirty="0" smtClean="0">
                <a:hlinkClick r:id="rId17"/>
              </a:rPr>
              <a:t>antonova</a:t>
            </a:r>
            <a:r>
              <a:rPr lang="en-GB" i="1" dirty="0" smtClean="0">
                <a:hlinkClick r:id="rId17"/>
              </a:rPr>
              <a:t>@</a:t>
            </a:r>
            <a:r>
              <a:rPr lang="ru-RU" i="1" dirty="0" smtClean="0">
                <a:hlinkClick r:id="rId17"/>
              </a:rPr>
              <a:t>fmi</a:t>
            </a:r>
            <a:r>
              <a:rPr lang="en-GB" i="1" dirty="0" smtClean="0">
                <a:hlinkClick r:id="rId17"/>
              </a:rPr>
              <a:t>.</a:t>
            </a:r>
            <a:r>
              <a:rPr lang="ru-RU" i="1" dirty="0" smtClean="0">
                <a:hlinkClick r:id="rId17"/>
              </a:rPr>
              <a:t>uni</a:t>
            </a:r>
            <a:r>
              <a:rPr lang="en-GB" i="1" dirty="0" smtClean="0">
                <a:hlinkClick r:id="rId17"/>
              </a:rPr>
              <a:t>-</a:t>
            </a:r>
            <a:r>
              <a:rPr lang="ru-RU" i="1" dirty="0" smtClean="0">
                <a:hlinkClick r:id="rId17"/>
              </a:rPr>
              <a:t>sofia</a:t>
            </a:r>
            <a:r>
              <a:rPr lang="en-GB" i="1" dirty="0" smtClean="0">
                <a:hlinkClick r:id="rId17"/>
              </a:rPr>
              <a:t>.</a:t>
            </a:r>
            <a:r>
              <a:rPr lang="ru-RU" i="1" dirty="0" smtClean="0">
                <a:hlinkClick r:id="rId17"/>
              </a:rPr>
              <a:t>bg</a:t>
            </a:r>
            <a:r>
              <a:rPr lang="ru-RU" i="1" dirty="0" smtClean="0"/>
              <a:t>. Тел. 08777168 78</a:t>
            </a:r>
          </a:p>
          <a:p>
            <a:endParaRPr lang="ru-RU" i="1" dirty="0" smtClean="0"/>
          </a:p>
          <a:p>
            <a:endParaRPr lang="en-US" dirty="0" smtClean="0"/>
          </a:p>
          <a:p>
            <a:pPr algn="ctr">
              <a:spcBef>
                <a:spcPct val="50000"/>
              </a:spcBef>
            </a:pPr>
            <a:endParaRPr lang="it-IT" b="1" dirty="0">
              <a:latin typeface="Century Gothic" pitchFamily="34" charset="0"/>
            </a:endParaRPr>
          </a:p>
        </p:txBody>
      </p:sp>
      <p:pic>
        <p:nvPicPr>
          <p:cNvPr id="2050" name="Picture 2" descr="https://www.estiem.org/GetFile.aspx?File=Images/Projects/StudentGuide/sofia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990509" y="5233123"/>
            <a:ext cx="1058202" cy="1153823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2620344" y="4365957"/>
            <a:ext cx="64972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 smtClean="0">
                <a:effectLst>
                  <a:reflection endPos="0" dist="50800" dir="5400000" sy="-100000" algn="bl" rotWithShape="0"/>
                </a:effectLst>
                <a:latin typeface="Century Gothic" panose="020B0502020202020204" pitchFamily="34" charset="0"/>
                <a:cs typeface="+mn-cs"/>
              </a:rPr>
              <a:t>www.isitgreen.eu</a:t>
            </a:r>
            <a:r>
              <a:rPr lang="it-IT" sz="4800" b="1" dirty="0">
                <a:effectLst>
                  <a:reflection endPos="0" dist="50800" dir="5400000" sy="-100000" algn="bl" rotWithShape="0"/>
                </a:effectLst>
                <a:latin typeface="Century Gothic" panose="020B0502020202020204" pitchFamily="34" charset="0"/>
                <a:cs typeface="+mn-cs"/>
              </a:rPr>
              <a:t>/.</a:t>
            </a:r>
            <a:r>
              <a:rPr lang="it-IT" sz="4800" b="1" dirty="0" smtClean="0">
                <a:effectLst>
                  <a:reflection endPos="0" dist="50800" dir="5400000" sy="-100000" algn="bl" rotWithShape="0"/>
                </a:effectLst>
                <a:latin typeface="Century Gothic" panose="020B0502020202020204" pitchFamily="34" charset="0"/>
                <a:cs typeface="+mn-cs"/>
              </a:rPr>
              <a:t>eu</a:t>
            </a:r>
            <a:endParaRPr lang="it-IT" sz="4800" b="1" dirty="0">
              <a:effectLst>
                <a:reflection endPos="0" dist="50800" dir="5400000" sy="-100000" algn="bl" rotWithShape="0"/>
              </a:effectLst>
              <a:latin typeface="Century Gothic" panose="020B0502020202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olo 1"/>
          <p:cNvSpPr>
            <a:spLocks noGrp="1"/>
          </p:cNvSpPr>
          <p:nvPr>
            <p:ph type="title"/>
          </p:nvPr>
        </p:nvSpPr>
        <p:spPr>
          <a:xfrm>
            <a:off x="2863819" y="38100"/>
            <a:ext cx="8220075" cy="736600"/>
          </a:xfrm>
        </p:spPr>
        <p:txBody>
          <a:bodyPr/>
          <a:lstStyle/>
          <a:p>
            <a:r>
              <a:rPr lang="bg-BG" sz="3200" dirty="0" smtClean="0">
                <a:solidFill>
                  <a:schemeClr val="accent6"/>
                </a:solidFill>
                <a:latin typeface="Century Gothic" pitchFamily="34" charset="0"/>
              </a:rPr>
              <a:t>Факти за ИКТ индустрията</a:t>
            </a:r>
            <a:endParaRPr lang="it-IT" sz="3200" dirty="0" smtClean="0">
              <a:solidFill>
                <a:schemeClr val="accent6"/>
              </a:solidFill>
              <a:latin typeface="Century Gothic" pitchFamily="34" charset="0"/>
            </a:endParaRPr>
          </a:p>
        </p:txBody>
      </p:sp>
      <p:pic>
        <p:nvPicPr>
          <p:cNvPr id="23556" name="Immagin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6016625"/>
            <a:ext cx="14525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429000" cy="3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2863819" cy="6385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073" y="6519446"/>
            <a:ext cx="10147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This project has been funded with support from the European Commission. </a:t>
            </a:r>
          </a:p>
          <a:p>
            <a:pPr algn="ctr"/>
            <a:r>
              <a:rPr lang="en-US" sz="800" dirty="0"/>
              <a:t>This publication [communication] reflects the views only of the author, and the Commission cannot be held responsible for any use which may be made of the information contained therein.</a:t>
            </a:r>
            <a:endParaRPr lang="sl-SI" sz="8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8775" y="959970"/>
            <a:ext cx="11529778" cy="4791928"/>
            <a:chOff x="358775" y="959970"/>
            <a:chExt cx="11529778" cy="4791928"/>
          </a:xfrm>
        </p:grpSpPr>
        <p:pic>
          <p:nvPicPr>
            <p:cNvPr id="10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2367" y="2545794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  <p:pic>
          <p:nvPicPr>
            <p:cNvPr id="16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775" y="959970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  <p:pic>
          <p:nvPicPr>
            <p:cNvPr id="17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58668" y="1543050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  <p:pic>
          <p:nvPicPr>
            <p:cNvPr id="18" name="Immagin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61621" y="4519624"/>
              <a:ext cx="5526932" cy="1232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50800" dir="5400000" algn="ctr" rotWithShape="0">
                <a:schemeClr val="accent6">
                  <a:lumMod val="50000"/>
                </a:schemeClr>
              </a:outerShdw>
              <a:softEdge rad="635000"/>
            </a:effectLst>
          </p:spPr>
        </p:pic>
      </p:grpSp>
      <p:pic>
        <p:nvPicPr>
          <p:cNvPr id="19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729" y="4094976"/>
            <a:ext cx="5526932" cy="123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6">
                <a:lumMod val="50000"/>
              </a:schemeClr>
            </a:outerShdw>
            <a:softEdge rad="6350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14807" y="1487977"/>
            <a:ext cx="10590502" cy="440120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bg-BG" sz="2800" b="1" dirty="0" smtClean="0">
                <a:solidFill>
                  <a:srgbClr val="94C11E"/>
                </a:solidFill>
              </a:rPr>
              <a:t>Въпреки това, именно зелените ИКТ могат да променят  нивата на консумация на енергия, да намалят отпадъците и да окажат дълготраен положителен ефект на околната среда.</a:t>
            </a:r>
            <a:endParaRPr lang="en-US" sz="2800" b="1" dirty="0" smtClean="0">
              <a:solidFill>
                <a:srgbClr val="94C11E"/>
              </a:solidFill>
            </a:endParaRPr>
          </a:p>
          <a:p>
            <a:pPr lvl="0" algn="just"/>
            <a:endParaRPr lang="bg-BG" sz="2800" i="1" dirty="0" smtClean="0">
              <a:solidFill>
                <a:srgbClr val="17365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bg-BG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о-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доброто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използване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ИКТ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намали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разход</a:t>
            </a:r>
            <a:r>
              <a:rPr lang="bg-BG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ите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електроенергия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сградите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със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17% и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съкрати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въглеродните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емисии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дължащи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на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личния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обществен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транспорт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с </a:t>
            </a:r>
            <a:r>
              <a:rPr lang="en-US" sz="2800" i="1" dirty="0" err="1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цели</a:t>
            </a:r>
            <a:r>
              <a:rPr lang="en-US" sz="2800" i="1" dirty="0" smtClean="0">
                <a:solidFill>
                  <a:srgbClr val="17365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27%. </a:t>
            </a:r>
            <a:endParaRPr lang="bg-BG" sz="2800" i="1" dirty="0" smtClean="0">
              <a:solidFill>
                <a:srgbClr val="17365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800" i="1" dirty="0" smtClean="0">
              <a:solidFill>
                <a:srgbClr val="17365D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365125"/>
            <a:ext cx="10785764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Някои констатации, свързани с прилагането на Енергийна ефективност и ИКТ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bg-BG" dirty="0" smtClean="0"/>
          </a:p>
          <a:p>
            <a:r>
              <a:rPr lang="bg-BG" dirty="0" smtClean="0"/>
              <a:t>П</a:t>
            </a:r>
            <a:r>
              <a:rPr lang="ru-RU" dirty="0" smtClean="0"/>
              <a:t>роучването на възможностите за Зелени ИКТ показа, че като цяло (с малки изключения) в България и ЕС се пренебрегва потенциалът на новите информационни технологии за увеличаване на енергийната ефективност.   </a:t>
            </a:r>
          </a:p>
          <a:p>
            <a:endParaRPr lang="ru-RU" dirty="0" smtClean="0"/>
          </a:p>
          <a:p>
            <a:r>
              <a:rPr lang="ru-RU" dirty="0" smtClean="0"/>
              <a:t>Енергийната ефективност основно се счита като част от традиционните сектори като:</a:t>
            </a:r>
          </a:p>
          <a:p>
            <a:pPr lvl="1"/>
            <a:r>
              <a:rPr lang="ru-RU" dirty="0" smtClean="0"/>
              <a:t>Строителство, поддръжка и саниране на сгради;   </a:t>
            </a:r>
          </a:p>
          <a:p>
            <a:pPr lvl="1"/>
            <a:r>
              <a:rPr lang="ru-RU" dirty="0" smtClean="0"/>
              <a:t>Производство и пренос на енергия (топлина/хладен енергия); </a:t>
            </a:r>
          </a:p>
          <a:p>
            <a:pPr lvl="1"/>
            <a:r>
              <a:rPr lang="ru-RU" dirty="0" smtClean="0"/>
              <a:t>Системи за транспорт и логистика; </a:t>
            </a:r>
          </a:p>
          <a:p>
            <a:pPr lvl="1"/>
            <a:r>
              <a:rPr lang="ru-RU" dirty="0" smtClean="0"/>
              <a:t>Системи за производство и други;  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g-BG" dirty="0" smtClean="0"/>
              <a:t>Анализ на заинтересованите страни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70363"/>
            <a:ext cx="10674927" cy="45165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Сред основните поръчители на големи ИКТ проекти и технологични нововъведения са множество обществени организации и институции; </a:t>
            </a:r>
          </a:p>
          <a:p>
            <a:pPr algn="just"/>
            <a:r>
              <a:rPr lang="ru-RU" dirty="0" smtClean="0"/>
              <a:t>С въвеждането на нови концепции като Умен град (</a:t>
            </a:r>
            <a:r>
              <a:rPr lang="en-US" dirty="0" smtClean="0"/>
              <a:t>smart city</a:t>
            </a:r>
            <a:r>
              <a:rPr lang="bg-BG" dirty="0" smtClean="0"/>
              <a:t>) </a:t>
            </a:r>
            <a:r>
              <a:rPr lang="ru-RU" dirty="0" smtClean="0"/>
              <a:t>и изграждането на капацитет за обработка и анализ на данни (</a:t>
            </a:r>
            <a:r>
              <a:rPr lang="en-US" dirty="0" smtClean="0"/>
              <a:t>big data</a:t>
            </a:r>
            <a:r>
              <a:rPr lang="ru-RU" dirty="0" smtClean="0"/>
              <a:t>) публичните организации могат да бъдат един от ключовите клиенти на Зелени ИКТ;   </a:t>
            </a:r>
          </a:p>
          <a:p>
            <a:pPr algn="just"/>
            <a:r>
              <a:rPr lang="ru-RU" dirty="0" smtClean="0"/>
              <a:t>Поради това, се откриват множество възможности за ИКТ експерти и ИКТ компании, които да разработят решения и да развият компетенции специално в областта на публичните системи - умен град; интернет на нещата; здравеопазване; образование, транспорт и логистика, паркинг системи и т.н.;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bg-BG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Нови възможности – ИКТ означава:</a:t>
            </a:r>
            <a:endParaRPr lang="fr-FR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Развиване на бизнес възможности</a:t>
            </a:r>
          </a:p>
          <a:p>
            <a:r>
              <a:rPr lang="bg-BG" dirty="0" smtClean="0"/>
              <a:t>Развиване на конкурентни продукти и услуги </a:t>
            </a:r>
          </a:p>
          <a:p>
            <a:r>
              <a:rPr lang="bg-BG" dirty="0" smtClean="0"/>
              <a:t>Развиване на нови работни позиции</a:t>
            </a:r>
          </a:p>
          <a:p>
            <a:endParaRPr lang="bg-BG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2812473" y="4225637"/>
            <a:ext cx="2175163" cy="163483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757055" y="4696692"/>
            <a:ext cx="195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chemeClr val="bg1"/>
                </a:solidFill>
              </a:rPr>
              <a:t>Зелените ИКТ технологии 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2144" y="3851564"/>
            <a:ext cx="555567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g-BG" dirty="0" smtClean="0"/>
              <a:t>По-ефективно изразходване на енергия от обществени и частни организации</a:t>
            </a:r>
          </a:p>
          <a:p>
            <a:pPr>
              <a:buFont typeface="Arial" pitchFamily="34" charset="0"/>
              <a:buChar char="•"/>
            </a:pPr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По-добър анализ на потреблението на енергия, създаване на дългосрочна политика  и визия</a:t>
            </a:r>
          </a:p>
          <a:p>
            <a:pPr>
              <a:buFont typeface="Arial" pitchFamily="34" charset="0"/>
              <a:buChar char="•"/>
            </a:pPr>
            <a:endParaRPr lang="bg-BG" dirty="0" smtClean="0"/>
          </a:p>
          <a:p>
            <a:pPr>
              <a:buFont typeface="Arial" pitchFamily="34" charset="0"/>
              <a:buChar char="•"/>
            </a:pPr>
            <a:r>
              <a:rPr lang="bg-BG" dirty="0" smtClean="0"/>
              <a:t>Създаване на икономии и по-добри бизнес процеси, базирани на координацията между устройства и системи</a:t>
            </a:r>
          </a:p>
          <a:p>
            <a:pPr>
              <a:buFont typeface="Arial" pitchFamily="34" charset="0"/>
              <a:buChar char="•"/>
            </a:pPr>
            <a:endParaRPr lang="bg-BG" dirty="0" smtClean="0"/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15945" cy="909493"/>
          </a:xfr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Internet of Things - </a:t>
            </a:r>
            <a:r>
              <a:rPr lang="en-US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IoT</a:t>
            </a:r>
            <a:endParaRPr lang="fr-FR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Интернет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нещата</a:t>
            </a:r>
            <a:r>
              <a:rPr lang="en-GB" dirty="0" smtClean="0"/>
              <a:t> (</a:t>
            </a:r>
            <a:r>
              <a:rPr lang="en-GB" dirty="0" err="1" smtClean="0"/>
              <a:t>IoT</a:t>
            </a:r>
            <a:r>
              <a:rPr lang="en-GB" dirty="0" smtClean="0"/>
              <a:t>) е </a:t>
            </a:r>
            <a:r>
              <a:rPr lang="en-GB" dirty="0" err="1" smtClean="0"/>
              <a:t>обща</a:t>
            </a:r>
            <a:r>
              <a:rPr lang="en-GB" dirty="0" smtClean="0"/>
              <a:t> </a:t>
            </a:r>
            <a:r>
              <a:rPr lang="en-GB" dirty="0" err="1" smtClean="0"/>
              <a:t>визия</a:t>
            </a:r>
            <a:r>
              <a:rPr lang="bg-BG" dirty="0" smtClean="0"/>
              <a:t>, част от </a:t>
            </a:r>
            <a:r>
              <a:rPr lang="en-US" dirty="0" smtClean="0"/>
              <a:t>Ubiquitous computing </a:t>
            </a:r>
            <a:r>
              <a:rPr lang="bg-BG" dirty="0" smtClean="0"/>
              <a:t>или Интернет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en-GB" dirty="0" err="1" smtClean="0"/>
              <a:t>всичко</a:t>
            </a:r>
            <a:r>
              <a:rPr lang="en-GB" dirty="0" smtClean="0"/>
              <a:t>, </a:t>
            </a:r>
            <a:r>
              <a:rPr lang="en-GB" dirty="0" err="1" smtClean="0"/>
              <a:t>по</a:t>
            </a:r>
            <a:r>
              <a:rPr lang="en-GB" dirty="0" smtClean="0"/>
              <a:t> </a:t>
            </a:r>
            <a:r>
              <a:rPr lang="en-GB" dirty="0" err="1" smtClean="0"/>
              <a:t>всяко</a:t>
            </a:r>
            <a:r>
              <a:rPr lang="en-GB" dirty="0" smtClean="0"/>
              <a:t> </a:t>
            </a:r>
            <a:r>
              <a:rPr lang="en-GB" dirty="0" err="1" smtClean="0"/>
              <a:t>време</a:t>
            </a:r>
            <a:r>
              <a:rPr lang="en-GB" dirty="0" smtClean="0"/>
              <a:t> и </a:t>
            </a:r>
            <a:r>
              <a:rPr lang="en-GB" dirty="0" err="1" smtClean="0"/>
              <a:t>навсякъде</a:t>
            </a:r>
            <a:r>
              <a:rPr lang="en-GB" dirty="0" smtClean="0"/>
              <a:t>.</a:t>
            </a:r>
            <a:endParaRPr lang="bg-BG" dirty="0" smtClean="0"/>
          </a:p>
          <a:p>
            <a:r>
              <a:rPr lang="en-GB" dirty="0" err="1" smtClean="0"/>
              <a:t>Очаква</a:t>
            </a:r>
            <a:r>
              <a:rPr lang="en-GB" dirty="0" smtClean="0"/>
              <a:t> </a:t>
            </a:r>
            <a:r>
              <a:rPr lang="en-GB" dirty="0" err="1" smtClean="0"/>
              <a:t>се</a:t>
            </a:r>
            <a:r>
              <a:rPr lang="en-GB" dirty="0" smtClean="0"/>
              <a:t>, </a:t>
            </a:r>
            <a:r>
              <a:rPr lang="en-GB" dirty="0" err="1" smtClean="0"/>
              <a:t>че</a:t>
            </a:r>
            <a:r>
              <a:rPr lang="en-GB" dirty="0" smtClean="0"/>
              <a:t> </a:t>
            </a:r>
            <a:r>
              <a:rPr lang="bg-BG" dirty="0" smtClean="0"/>
              <a:t>тези технологии </a:t>
            </a:r>
            <a:r>
              <a:rPr lang="en-GB" dirty="0" err="1" smtClean="0"/>
              <a:t>мо</a:t>
            </a:r>
            <a:r>
              <a:rPr lang="bg-BG" dirty="0" smtClean="0"/>
              <a:t>гат</a:t>
            </a:r>
            <a:r>
              <a:rPr lang="en-GB" dirty="0" smtClean="0"/>
              <a:t> </a:t>
            </a:r>
            <a:r>
              <a:rPr lang="en-GB" dirty="0" err="1" smtClean="0"/>
              <a:t>да</a:t>
            </a:r>
            <a:r>
              <a:rPr lang="en-GB" dirty="0" smtClean="0"/>
              <a:t> </a:t>
            </a:r>
            <a:r>
              <a:rPr lang="bg-BG" dirty="0" smtClean="0"/>
              <a:t>окажат</a:t>
            </a:r>
            <a:r>
              <a:rPr lang="en-GB" dirty="0" smtClean="0"/>
              <a:t> </a:t>
            </a:r>
            <a:r>
              <a:rPr lang="en-GB" dirty="0" err="1" smtClean="0"/>
              <a:t>драматич</a:t>
            </a:r>
            <a:r>
              <a:rPr lang="bg-BG" dirty="0" smtClean="0"/>
              <a:t>но влияние</a:t>
            </a:r>
            <a:r>
              <a:rPr lang="en-GB" dirty="0" smtClean="0"/>
              <a:t> </a:t>
            </a:r>
            <a:r>
              <a:rPr lang="en-GB" dirty="0" err="1" smtClean="0"/>
              <a:t>върху</a:t>
            </a:r>
            <a:r>
              <a:rPr lang="en-GB" dirty="0" smtClean="0"/>
              <a:t> </a:t>
            </a:r>
            <a:r>
              <a:rPr lang="en-GB" dirty="0" err="1" smtClean="0"/>
              <a:t>ежеднев</a:t>
            </a:r>
            <a:r>
              <a:rPr lang="bg-BG" dirty="0" smtClean="0"/>
              <a:t>ието</a:t>
            </a:r>
            <a:r>
              <a:rPr lang="en-GB" dirty="0" smtClean="0"/>
              <a:t> </a:t>
            </a:r>
            <a:r>
              <a:rPr lang="en-GB" dirty="0" err="1" smtClean="0"/>
              <a:t>ни</a:t>
            </a:r>
            <a:r>
              <a:rPr lang="bg-BG" dirty="0" smtClean="0"/>
              <a:t>, </a:t>
            </a:r>
            <a:r>
              <a:rPr lang="en-GB" dirty="0" err="1" smtClean="0"/>
              <a:t>подобно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bg-BG" dirty="0" smtClean="0"/>
              <a:t>появата на </a:t>
            </a:r>
            <a:r>
              <a:rPr lang="en-GB" dirty="0" err="1" smtClean="0"/>
              <a:t>интернет</a:t>
            </a:r>
            <a:r>
              <a:rPr lang="en-GB" dirty="0" smtClean="0"/>
              <a:t> </a:t>
            </a:r>
            <a:r>
              <a:rPr lang="bg-BG" dirty="0" smtClean="0"/>
              <a:t>през</a:t>
            </a:r>
            <a:r>
              <a:rPr lang="en-GB" dirty="0" smtClean="0"/>
              <a:t> </a:t>
            </a:r>
            <a:r>
              <a:rPr lang="en-GB" dirty="0" err="1" smtClean="0"/>
              <a:t>последните</a:t>
            </a:r>
            <a:r>
              <a:rPr lang="en-GB" dirty="0" smtClean="0"/>
              <a:t> 10-20 </a:t>
            </a:r>
            <a:r>
              <a:rPr lang="en-GB" dirty="0" err="1" smtClean="0"/>
              <a:t>години</a:t>
            </a:r>
            <a:r>
              <a:rPr lang="en-GB" dirty="0" smtClean="0"/>
              <a:t>. </a:t>
            </a:r>
            <a:endParaRPr lang="bg-BG" dirty="0" smtClean="0"/>
          </a:p>
          <a:p>
            <a:r>
              <a:rPr lang="bg-BG" dirty="0" smtClean="0"/>
              <a:t>Няма единно </a:t>
            </a:r>
            <a:r>
              <a:rPr lang="en-GB" dirty="0" err="1" smtClean="0"/>
              <a:t>техн</a:t>
            </a:r>
            <a:r>
              <a:rPr lang="bg-BG" dirty="0" smtClean="0"/>
              <a:t>ологично</a:t>
            </a:r>
            <a:r>
              <a:rPr lang="en-GB" dirty="0" smtClean="0"/>
              <a:t> </a:t>
            </a:r>
            <a:r>
              <a:rPr lang="en-GB" dirty="0" err="1" smtClean="0"/>
              <a:t>определение</a:t>
            </a:r>
            <a:r>
              <a:rPr lang="en-GB" dirty="0" smtClean="0"/>
              <a:t> </a:t>
            </a:r>
            <a:r>
              <a:rPr lang="en-GB" dirty="0" err="1" smtClean="0"/>
              <a:t>на</a:t>
            </a:r>
            <a:r>
              <a:rPr lang="en-GB" dirty="0" smtClean="0"/>
              <a:t> </a:t>
            </a:r>
            <a:r>
              <a:rPr lang="bg-BG" dirty="0" smtClean="0"/>
              <a:t>Интернет на нещата</a:t>
            </a:r>
            <a:r>
              <a:rPr lang="en-GB" dirty="0" smtClean="0"/>
              <a:t>, </a:t>
            </a:r>
            <a:r>
              <a:rPr lang="en-GB" dirty="0" err="1" smtClean="0"/>
              <a:t>но</a:t>
            </a:r>
            <a:r>
              <a:rPr lang="en-GB" dirty="0" smtClean="0"/>
              <a:t> </a:t>
            </a:r>
            <a:r>
              <a:rPr lang="en-GB" dirty="0" err="1" smtClean="0"/>
              <a:t>основната</a:t>
            </a:r>
            <a:r>
              <a:rPr lang="en-GB" dirty="0" smtClean="0"/>
              <a:t> </a:t>
            </a:r>
            <a:r>
              <a:rPr lang="en-GB" dirty="0" err="1" smtClean="0"/>
              <a:t>идея</a:t>
            </a:r>
            <a:r>
              <a:rPr lang="en-GB" dirty="0" smtClean="0"/>
              <a:t> е, </a:t>
            </a:r>
            <a:r>
              <a:rPr lang="en-GB" dirty="0" err="1" smtClean="0"/>
              <a:t>че</a:t>
            </a:r>
            <a:r>
              <a:rPr lang="en-GB" dirty="0" smtClean="0"/>
              <a:t> </a:t>
            </a:r>
            <a:r>
              <a:rPr lang="en-GB" dirty="0" err="1" smtClean="0"/>
              <a:t>различни</a:t>
            </a:r>
            <a:r>
              <a:rPr lang="en-GB" dirty="0" smtClean="0"/>
              <a:t> </a:t>
            </a:r>
            <a:r>
              <a:rPr lang="en-GB" dirty="0" err="1" smtClean="0"/>
              <a:t>обекти</a:t>
            </a:r>
            <a:r>
              <a:rPr lang="en-GB" dirty="0" smtClean="0"/>
              <a:t>, </a:t>
            </a:r>
            <a:r>
              <a:rPr lang="en-GB" dirty="0" err="1" smtClean="0"/>
              <a:t>които</a:t>
            </a:r>
            <a:r>
              <a:rPr lang="en-GB" dirty="0" smtClean="0"/>
              <a:t> </a:t>
            </a:r>
            <a:r>
              <a:rPr lang="en-GB" dirty="0" err="1" smtClean="0"/>
              <a:t>ние</a:t>
            </a:r>
            <a:r>
              <a:rPr lang="en-GB" dirty="0" smtClean="0"/>
              <a:t> </a:t>
            </a:r>
            <a:r>
              <a:rPr lang="en-GB" dirty="0" err="1" smtClean="0"/>
              <a:t>не</a:t>
            </a:r>
            <a:r>
              <a:rPr lang="en-GB" dirty="0" smtClean="0"/>
              <a:t> </a:t>
            </a:r>
            <a:r>
              <a:rPr lang="bg-BG" dirty="0" smtClean="0"/>
              <a:t>приемаме като</a:t>
            </a:r>
            <a:r>
              <a:rPr lang="en-GB" dirty="0" smtClean="0"/>
              <a:t> "</a:t>
            </a:r>
            <a:r>
              <a:rPr lang="en-GB" dirty="0" err="1" smtClean="0"/>
              <a:t>компютри</a:t>
            </a:r>
            <a:r>
              <a:rPr lang="en-GB" dirty="0" smtClean="0"/>
              <a:t>" </a:t>
            </a:r>
            <a:r>
              <a:rPr lang="en-GB" dirty="0" err="1" smtClean="0"/>
              <a:t>могат</a:t>
            </a:r>
            <a:r>
              <a:rPr lang="en-GB" dirty="0" smtClean="0"/>
              <a:t> </a:t>
            </a:r>
            <a:r>
              <a:rPr lang="en-GB" dirty="0" err="1" smtClean="0"/>
              <a:t>да</a:t>
            </a:r>
            <a:r>
              <a:rPr lang="en-GB" dirty="0" smtClean="0"/>
              <a:t> </a:t>
            </a:r>
            <a:r>
              <a:rPr lang="en-GB" dirty="0" err="1" smtClean="0"/>
              <a:t>получа</a:t>
            </a:r>
            <a:r>
              <a:rPr lang="bg-BG" dirty="0" smtClean="0"/>
              <a:t>ва</a:t>
            </a:r>
            <a:r>
              <a:rPr lang="en-GB" dirty="0" smtClean="0"/>
              <a:t>т и </a:t>
            </a:r>
            <a:r>
              <a:rPr lang="en-GB" dirty="0" err="1" smtClean="0"/>
              <a:t>изпращ</a:t>
            </a:r>
            <a:r>
              <a:rPr lang="bg-BG" dirty="0" smtClean="0"/>
              <a:t>ат</a:t>
            </a:r>
            <a:r>
              <a:rPr lang="en-GB" dirty="0" smtClean="0"/>
              <a:t> </a:t>
            </a:r>
            <a:r>
              <a:rPr lang="en-GB" dirty="0" err="1" smtClean="0"/>
              <a:t>данни</a:t>
            </a:r>
            <a:r>
              <a:rPr lang="en-GB" dirty="0" smtClean="0"/>
              <a:t> </a:t>
            </a:r>
            <a:r>
              <a:rPr lang="bg-BG" dirty="0" smtClean="0"/>
              <a:t>и отдалечен достъп през </a:t>
            </a:r>
            <a:r>
              <a:rPr lang="en-GB" dirty="0" err="1" smtClean="0"/>
              <a:t>мрежа</a:t>
            </a:r>
            <a:r>
              <a:rPr lang="bg-BG" dirty="0" smtClean="0"/>
              <a:t>та</a:t>
            </a:r>
            <a:r>
              <a:rPr lang="en-GB" dirty="0" smtClean="0"/>
              <a:t>. </a:t>
            </a:r>
            <a:endParaRPr lang="bg-BG" dirty="0" smtClean="0"/>
          </a:p>
          <a:p>
            <a:r>
              <a:rPr lang="bg-BG" dirty="0" smtClean="0"/>
              <a:t>М</a:t>
            </a:r>
            <a:r>
              <a:rPr lang="en-GB" dirty="0" err="1" smtClean="0"/>
              <a:t>оже</a:t>
            </a:r>
            <a:r>
              <a:rPr lang="en-GB" dirty="0" smtClean="0"/>
              <a:t> </a:t>
            </a:r>
            <a:r>
              <a:rPr lang="en-GB" dirty="0" err="1" smtClean="0"/>
              <a:t>да</a:t>
            </a:r>
            <a:r>
              <a:rPr lang="en-GB" dirty="0" smtClean="0"/>
              <a:t> </a:t>
            </a:r>
            <a:r>
              <a:rPr lang="en-GB" dirty="0" err="1" smtClean="0"/>
              <a:t>се</a:t>
            </a:r>
            <a:r>
              <a:rPr lang="en-GB" dirty="0" smtClean="0"/>
              <a:t> </a:t>
            </a:r>
            <a:r>
              <a:rPr lang="bg-BG" dirty="0" smtClean="0"/>
              <a:t>определи и като Интернет от </a:t>
            </a:r>
            <a:r>
              <a:rPr lang="en-GB" dirty="0" err="1" smtClean="0"/>
              <a:t>машина</a:t>
            </a:r>
            <a:r>
              <a:rPr lang="en-GB" dirty="0" smtClean="0"/>
              <a:t> </a:t>
            </a:r>
            <a:r>
              <a:rPr lang="en-GB" dirty="0" err="1" smtClean="0"/>
              <a:t>към</a:t>
            </a:r>
            <a:r>
              <a:rPr lang="en-GB" dirty="0" smtClean="0"/>
              <a:t> </a:t>
            </a:r>
            <a:r>
              <a:rPr lang="en-GB" dirty="0" err="1" smtClean="0"/>
              <a:t>машина</a:t>
            </a:r>
            <a:r>
              <a:rPr lang="en-GB" dirty="0" smtClean="0"/>
              <a:t> (M2M). </a:t>
            </a:r>
            <a:endParaRPr lang="en-US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</TotalTime>
  <Words>2871</Words>
  <Application>Microsoft Office PowerPoint</Application>
  <PresentationFormat>Custom</PresentationFormat>
  <Paragraphs>235</Paragraphs>
  <Slides>41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Зелените ИКТ в навечерието на  Интернет на нещата  - перспективи и възможности</vt:lpstr>
      <vt:lpstr>Цел на презентацията</vt:lpstr>
      <vt:lpstr>Съдържание</vt:lpstr>
      <vt:lpstr>Факти за ИКТ</vt:lpstr>
      <vt:lpstr>Факти за ИКТ индустрията</vt:lpstr>
      <vt:lpstr>Някои констатации, свързани с прилагането на Енергийна ефективност и ИКТ</vt:lpstr>
      <vt:lpstr>Анализ на заинтересованите страни</vt:lpstr>
      <vt:lpstr>Нови възможности – ИКТ означава:</vt:lpstr>
      <vt:lpstr>Internet of Things - IoT</vt:lpstr>
      <vt:lpstr>Фактите говорят</vt:lpstr>
      <vt:lpstr>PowerPoint Presentation</vt:lpstr>
      <vt:lpstr>PowerPoint Presentation</vt:lpstr>
      <vt:lpstr>PowerPoint Presentation</vt:lpstr>
      <vt:lpstr>Как Интернет на нещата може да подпомогне устойчивото развитие и зелените технологии?</vt:lpstr>
      <vt:lpstr>Основни технологии в Интернет на нещата: </vt:lpstr>
      <vt:lpstr>Технологични решения</vt:lpstr>
      <vt:lpstr>Как работи Интернет на нещата?  </vt:lpstr>
      <vt:lpstr>Примери на приложение</vt:lpstr>
      <vt:lpstr>Сгради и енергийна ефективност</vt:lpstr>
      <vt:lpstr>Работа с данни от различни източници</vt:lpstr>
      <vt:lpstr>Производство</vt:lpstr>
      <vt:lpstr>Наблюдение на инфраструктурни обекти – напр. тръбопроводи</vt:lpstr>
      <vt:lpstr>Умен град</vt:lpstr>
      <vt:lpstr>Интелигентни сгради</vt:lpstr>
      <vt:lpstr>Примери:</vt:lpstr>
      <vt:lpstr>Интелигентния град - Smart city</vt:lpstr>
      <vt:lpstr>Пример:  </vt:lpstr>
      <vt:lpstr>PowerPoint Presentation</vt:lpstr>
      <vt:lpstr>PowerPoint Presentation</vt:lpstr>
      <vt:lpstr>PowerPoint Presentation</vt:lpstr>
      <vt:lpstr>Интелигентна Енергия - Smart Energy</vt:lpstr>
      <vt:lpstr>Наблюдение на околната среда: земетресения, цунами, горски пожари, наводнения, замърсяване (вода и въздух). </vt:lpstr>
      <vt:lpstr>PowerPoint Presentation</vt:lpstr>
      <vt:lpstr>Логистика и транспорт</vt:lpstr>
      <vt:lpstr>Логистични вериги</vt:lpstr>
      <vt:lpstr>За повече информация – Is IT Green</vt:lpstr>
      <vt:lpstr>Проектът IS IT GREEN </vt:lpstr>
      <vt:lpstr>Цели</vt:lpstr>
      <vt:lpstr>Продукти на проекта</vt:lpstr>
      <vt:lpstr>Представяне на курса за обучение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</dc:creator>
  <cp:lastModifiedBy>User</cp:lastModifiedBy>
  <cp:revision>61</cp:revision>
  <dcterms:created xsi:type="dcterms:W3CDTF">2013-09-13T16:31:20Z</dcterms:created>
  <dcterms:modified xsi:type="dcterms:W3CDTF">2015-10-16T08:08:23Z</dcterms:modified>
</cp:coreProperties>
</file>