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1"/>
  </p:notesMasterIdLst>
  <p:handoutMasterIdLst>
    <p:handoutMasterId r:id="rId12"/>
  </p:handoutMasterIdLst>
  <p:sldIdLst>
    <p:sldId id="265" r:id="rId3"/>
    <p:sldId id="267" r:id="rId4"/>
    <p:sldId id="268" r:id="rId5"/>
    <p:sldId id="269" r:id="rId6"/>
    <p:sldId id="270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085" y="1740308"/>
            <a:ext cx="9370141" cy="3377382"/>
          </a:xfrm>
        </p:spPr>
        <p:txBody>
          <a:bodyPr>
            <a:noAutofit/>
          </a:bodyPr>
          <a:lstStyle/>
          <a:p>
            <a:r>
              <a:rPr lang="bg-BG" sz="66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ИГРИ И ИНОВАЦИИ</a:t>
            </a:r>
          </a:p>
          <a:p>
            <a:endParaRPr lang="en-US" sz="2800" b="1" dirty="0" smtClean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bg-BG" sz="2800" b="1" dirty="0" smtClean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Наталия </a:t>
            </a:r>
            <a:r>
              <a:rPr lang="bg-BG" sz="28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Паликова</a:t>
            </a:r>
          </a:p>
          <a:p>
            <a:r>
              <a:rPr lang="bg-BG" sz="2800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Университет по библиотекознание и информационни технологии</a:t>
            </a:r>
            <a:endParaRPr lang="en-US" sz="2800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085" y="5456903"/>
            <a:ext cx="9370141" cy="781665"/>
          </a:xfrm>
        </p:spPr>
        <p:txBody>
          <a:bodyPr>
            <a:normAutofit/>
          </a:bodyPr>
          <a:lstStyle/>
          <a:p>
            <a:r>
              <a:rPr lang="bg-BG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Европейски ден на предприемача 2015</a:t>
            </a:r>
            <a:br>
              <a:rPr lang="bg-BG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15-16 октомври 2015</a:t>
            </a:r>
            <a:endParaRPr lang="en-US" sz="2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4100" y="427703"/>
            <a:ext cx="9029700" cy="781665"/>
          </a:xfrm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rgbClr val="002060"/>
                </a:solidFill>
                <a:latin typeface="+mn-lt"/>
              </a:rPr>
              <a:t>Началото: самотният иноватор...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3" y="1653834"/>
            <a:ext cx="4137932" cy="3390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07" y="4115291"/>
            <a:ext cx="4374535" cy="262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6" y="1563251"/>
            <a:ext cx="4097594" cy="27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726256"/>
          </a:xfrm>
        </p:spPr>
        <p:txBody>
          <a:bodyPr>
            <a:normAutofit fontScale="90000"/>
          </a:bodyPr>
          <a:lstStyle/>
          <a:p>
            <a:pPr algn="r"/>
            <a:r>
              <a:rPr lang="bg-BG" sz="3000" b="1" dirty="0" smtClean="0">
                <a:solidFill>
                  <a:srgbClr val="002060"/>
                </a:solidFill>
                <a:latin typeface="+mn-lt"/>
              </a:rPr>
              <a:t>...и новите тенденции - иноваторство в екип</a:t>
            </a:r>
            <a:r>
              <a:rPr lang="en-US" sz="3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bg-BG" sz="3000" b="1" dirty="0" smtClean="0">
                <a:solidFill>
                  <a:srgbClr val="002060"/>
                </a:solidFill>
                <a:latin typeface="+mn-lt"/>
              </a:rPr>
              <a:t>за отворени иновации</a:t>
            </a:r>
            <a:endParaRPr lang="en-US" sz="3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03" y="1306064"/>
            <a:ext cx="3444019" cy="2583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66" y="1306064"/>
            <a:ext cx="2730902" cy="2534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59" y="3672348"/>
            <a:ext cx="4613553" cy="3185652"/>
          </a:xfrm>
          <a:prstGeom prst="rect">
            <a:avLst/>
          </a:prstGeom>
        </p:spPr>
      </p:pic>
      <p:sp>
        <p:nvSpPr>
          <p:cNvPr id="9" name="Left-Right-Up Arrow 8"/>
          <p:cNvSpPr/>
          <p:nvPr/>
        </p:nvSpPr>
        <p:spPr>
          <a:xfrm flipV="1">
            <a:off x="5194983" y="2035277"/>
            <a:ext cx="2256504" cy="1253615"/>
          </a:xfrm>
          <a:prstGeom prst="leftRightUpArrow">
            <a:avLst>
              <a:gd name="adj1" fmla="val 17941"/>
              <a:gd name="adj2" fmla="val 25000"/>
              <a:gd name="adj3" fmla="val 25000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461752" y="1800634"/>
            <a:ext cx="9029700" cy="4541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217770" y="1463433"/>
            <a:ext cx="4795885" cy="7153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700" b="1" dirty="0" smtClean="0">
                <a:solidFill>
                  <a:srgbClr val="002060"/>
                </a:solidFill>
                <a:latin typeface="+mn-lt"/>
              </a:rPr>
              <a:t>Играта е забавление...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996268" y="1379299"/>
            <a:ext cx="4935178" cy="88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600" b="1" dirty="0" smtClean="0">
                <a:solidFill>
                  <a:srgbClr val="002060"/>
                </a:solidFill>
                <a:latin typeface="+mn-lt"/>
              </a:rPr>
              <a:t>...а игровизацията – инструмент за креативност...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4" y="2359742"/>
            <a:ext cx="3639982" cy="1701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40" y="3895563"/>
            <a:ext cx="4710881" cy="2355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27" y="2874588"/>
            <a:ext cx="50006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7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696064" y="1122555"/>
            <a:ext cx="4336026" cy="1162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600" b="1" dirty="0" smtClean="0">
                <a:solidFill>
                  <a:srgbClr val="002060"/>
                </a:solidFill>
                <a:latin typeface="+mn-lt"/>
              </a:rPr>
              <a:t>...който осигурява </a:t>
            </a:r>
          </a:p>
          <a:p>
            <a:r>
              <a:rPr lang="bg-BG" sz="2600" b="1" dirty="0" smtClean="0">
                <a:solidFill>
                  <a:srgbClr val="002060"/>
                </a:solidFill>
                <a:latin typeface="+mn-lt"/>
              </a:rPr>
              <a:t>споделени цели </a:t>
            </a:r>
          </a:p>
          <a:p>
            <a:r>
              <a:rPr lang="bg-BG" sz="2600" b="1" dirty="0" smtClean="0">
                <a:solidFill>
                  <a:srgbClr val="002060"/>
                </a:solidFill>
                <a:latin typeface="+mn-lt"/>
              </a:rPr>
              <a:t>и прости правила...</a:t>
            </a:r>
            <a:endParaRPr lang="en-US" sz="2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148056" y="4434512"/>
            <a:ext cx="5043944" cy="538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600" b="1" dirty="0">
                <a:solidFill>
                  <a:srgbClr val="002060"/>
                </a:solidFill>
                <a:latin typeface="+mn-lt"/>
              </a:rPr>
              <a:t>...насочващи колективната интелигентност към развиване на </a:t>
            </a:r>
            <a:r>
              <a:rPr lang="bg-BG" sz="2600" b="1" dirty="0" smtClean="0">
                <a:solidFill>
                  <a:srgbClr val="002060"/>
                </a:solidFill>
                <a:latin typeface="+mn-lt"/>
              </a:rPr>
              <a:t>иновации в различни сфери...</a:t>
            </a:r>
            <a:endParaRPr lang="en-US" sz="2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using-a-gamification-framework-to-start-your-own-gamification-project-14-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52782" r="29314" b="7870"/>
          <a:stretch>
            <a:fillRect/>
          </a:stretch>
        </p:blipFill>
        <p:spPr bwMode="auto">
          <a:xfrm>
            <a:off x="1523507" y="2626253"/>
            <a:ext cx="4361099" cy="23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45" y="1401260"/>
            <a:ext cx="5551583" cy="26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1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993923" y="611011"/>
            <a:ext cx="6607278" cy="538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600" b="1" dirty="0" smtClean="0">
                <a:solidFill>
                  <a:srgbClr val="002060"/>
                </a:solidFill>
                <a:latin typeface="+mn-lt"/>
              </a:rPr>
              <a:t>...например за социални каузи...</a:t>
            </a:r>
            <a:endParaRPr lang="en-US" sz="2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3503" b="10020"/>
          <a:stretch/>
        </p:blipFill>
        <p:spPr bwMode="auto">
          <a:xfrm>
            <a:off x="1722489" y="1305221"/>
            <a:ext cx="9751756" cy="5139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590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899287" y="480619"/>
            <a:ext cx="6893643" cy="538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600" b="1" dirty="0" smtClean="0">
                <a:solidFill>
                  <a:srgbClr val="002060"/>
                </a:solidFill>
                <a:latin typeface="+mn-lt"/>
              </a:rPr>
              <a:t>...или в обучението и образованието</a:t>
            </a:r>
            <a:endParaRPr lang="en-US" sz="2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62" y="1828797"/>
            <a:ext cx="5481143" cy="3642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90" y="1530910"/>
            <a:ext cx="4238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9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871816" y="660091"/>
            <a:ext cx="9158747" cy="1375185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  <a:latin typeface="+mn-lt"/>
              </a:rPr>
              <a:t>А вие иновативни ли сте? </a:t>
            </a:r>
            <a:r>
              <a:rPr lang="bg-BG" sz="4000" b="1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4" y="2394818"/>
            <a:ext cx="3822290" cy="38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84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Wingdings</vt:lpstr>
      <vt:lpstr>Cloud skipper design template</vt:lpstr>
      <vt:lpstr>Европейски ден на предприемача 2015 15-16 октомври 2015</vt:lpstr>
      <vt:lpstr>Началото: самотният иноватор...</vt:lpstr>
      <vt:lpstr>...и новите тенденции - иноваторство в екип за отворени иновации</vt:lpstr>
      <vt:lpstr>PowerPoint Presentation</vt:lpstr>
      <vt:lpstr>PowerPoint Presentation</vt:lpstr>
      <vt:lpstr>PowerPoint Presentation</vt:lpstr>
      <vt:lpstr>PowerPoint Presentation</vt:lpstr>
      <vt:lpstr>А вие иновативни ли сте?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2015-10-15T20:33:36Z</dcterms:created>
  <dcterms:modified xsi:type="dcterms:W3CDTF">2015-10-15T22:31:17Z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