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70" r:id="rId4"/>
    <p:sldId id="272" r:id="rId5"/>
    <p:sldId id="265" r:id="rId6"/>
    <p:sldId id="274" r:id="rId7"/>
    <p:sldId id="261" r:id="rId8"/>
    <p:sldId id="271" r:id="rId9"/>
    <p:sldId id="273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9E9A99-9771-4863-9F4A-6604D75A36CD}" type="datetimeFigureOut">
              <a:rPr lang="bg-BG" smtClean="0"/>
              <a:pPr/>
              <a:t>14.10.2015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B79EC5-3A31-477F-A15B-F4A446D0DC59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bg/url?sa=i&amp;rct=j&amp;q=&amp;esrc=s&amp;source=images&amp;cd=&amp;cad=rja&amp;uact=8&amp;ved=0CAcQjRxqFQoTCP_RiZu1wsgCFQKVLAodisUIhw&amp;url=https%3A%2F%2Fjdrazure.wordpress.com%2F2013%2F02%2F02%2Fentrepreneurship-in-quotes-images%2Fentrepreneur-poster%2F&amp;psig=AFQjCNGF9U4SXMO6Vg_6mHMhqBLRjQv1ng&amp;ust=14449274789332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844824"/>
            <a:ext cx="7270576" cy="266429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УСКОРЕНИЕ НА ИНОВАЦИИТЕ</a:t>
            </a:r>
            <a:b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Академия по иновационен мениджмънт</a:t>
            </a:r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sz="4900" b="1" spc="300" dirty="0" smtClean="0">
                <a:solidFill>
                  <a:srgbClr val="FF0000"/>
                </a:solidFill>
                <a:effectLst/>
              </a:rPr>
              <a:t>ПРЕДПРИЕМАЧЕСТВОТО</a:t>
            </a:r>
            <a:br>
              <a:rPr lang="bg-BG" sz="4900" b="1" spc="300" dirty="0" smtClean="0">
                <a:solidFill>
                  <a:srgbClr val="FF0000"/>
                </a:solidFill>
                <a:effectLst/>
              </a:rPr>
            </a:br>
            <a:r>
              <a:rPr lang="bg-BG" sz="4900" spc="300" dirty="0" smtClean="0">
                <a:solidFill>
                  <a:srgbClr val="FF0000"/>
                </a:solidFill>
                <a:effectLst/>
              </a:rPr>
              <a:t>РЕАЛНА ФОРМА НА КРЕАТИВНОСТТА</a:t>
            </a:r>
            <a:r>
              <a:rPr lang="bg-BG" sz="4900" b="1" spc="300" dirty="0" smtClean="0">
                <a:solidFill>
                  <a:srgbClr val="FF0000"/>
                </a:solidFill>
                <a:effectLst/>
              </a:rPr>
              <a:t> </a:t>
            </a:r>
            <a:endParaRPr lang="bg-BG" sz="4900" b="1" spc="3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996555"/>
            <a:ext cx="7854696" cy="1861445"/>
          </a:xfrm>
        </p:spPr>
        <p:txBody>
          <a:bodyPr>
            <a:normAutofit/>
          </a:bodyPr>
          <a:lstStyle/>
          <a:p>
            <a:pPr algn="ctr"/>
            <a:r>
              <a:rPr lang="bg-BG" sz="1600" b="1" dirty="0" smtClean="0">
                <a:solidFill>
                  <a:srgbClr val="FFFF00"/>
                </a:solidFill>
              </a:rPr>
              <a:t>д-р Пламен </a:t>
            </a:r>
            <a:r>
              <a:rPr lang="bg-BG" sz="1600" b="1" dirty="0" smtClean="0">
                <a:solidFill>
                  <a:srgbClr val="FFFF00"/>
                </a:solidFill>
              </a:rPr>
              <a:t>Димитров</a:t>
            </a:r>
            <a:r>
              <a:rPr lang="en-US" sz="1600" b="1" dirty="0" smtClean="0">
                <a:solidFill>
                  <a:srgbClr val="FFFF00"/>
                </a:solidFill>
              </a:rPr>
              <a:t>, MSOD, RODC, </a:t>
            </a:r>
            <a:r>
              <a:rPr lang="en-US" sz="1600" b="1" dirty="0" err="1" smtClean="0">
                <a:solidFill>
                  <a:srgbClr val="FFFF00"/>
                </a:solidFill>
              </a:rPr>
              <a:t>DSc</a:t>
            </a:r>
            <a:endParaRPr lang="bg-BG" sz="1600" b="1" dirty="0" smtClean="0">
              <a:solidFill>
                <a:srgbClr val="FFFF00"/>
              </a:solidFill>
            </a:endParaRPr>
          </a:p>
          <a:p>
            <a:pPr algn="ctr"/>
            <a:r>
              <a:rPr lang="bg-BG" sz="1600" dirty="0">
                <a:solidFill>
                  <a:srgbClr val="FFFF00"/>
                </a:solidFill>
              </a:rPr>
              <a:t>с</a:t>
            </a:r>
            <a:r>
              <a:rPr lang="bg-BG" sz="1600" dirty="0" smtClean="0">
                <a:solidFill>
                  <a:srgbClr val="FFFF00"/>
                </a:solidFill>
              </a:rPr>
              <a:t>оциален психолог и консултант по организационно развитие</a:t>
            </a:r>
          </a:p>
          <a:p>
            <a:pPr algn="ctr"/>
            <a:r>
              <a:rPr lang="bg-BG" sz="1600" dirty="0" smtClean="0">
                <a:solidFill>
                  <a:srgbClr val="FFFF00"/>
                </a:solidFill>
              </a:rPr>
              <a:t>Дружество на психолозите в България</a:t>
            </a:r>
          </a:p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pldimitrov@hotmail.com</a:t>
            </a:r>
            <a:endParaRPr lang="bg-BG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bg-BG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innova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052736"/>
            <a:ext cx="8283756" cy="5539841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bg-BG" sz="105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https://jdrazure.files.wordpress.com/2013/02/entrepreneur-pos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8643726" cy="57332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7810231" cy="5723528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ПРЕДПРИЕМАЧЕСТВО = ТВОРЧЕСТВО</a:t>
            </a:r>
            <a:endParaRPr lang="bg-BG" sz="3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solidFill>
                  <a:srgbClr val="FF0000"/>
                </a:solidFill>
              </a:rPr>
              <a:t>И</a:t>
            </a:r>
            <a:r>
              <a:rPr lang="bg-BG" sz="2400" b="1" dirty="0" smtClean="0">
                <a:solidFill>
                  <a:srgbClr val="FF0000"/>
                </a:solidFill>
              </a:rPr>
              <a:t>новациите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са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оригинални нови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комбинации и/или нови конфигурации на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човешките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практики с цел по-пълноценно удовлетворяване на конкретни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човешки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потребности.</a:t>
            </a:r>
          </a:p>
          <a:p>
            <a:r>
              <a:rPr lang="bg-BG" sz="2400" b="1" dirty="0" smtClean="0">
                <a:solidFill>
                  <a:srgbClr val="FF0000"/>
                </a:solidFill>
              </a:rPr>
              <a:t>Ключови </a:t>
            </a:r>
            <a:r>
              <a:rPr lang="bg-BG" sz="2400" b="1" dirty="0" smtClean="0">
                <a:solidFill>
                  <a:srgbClr val="FF0000"/>
                </a:solidFill>
              </a:rPr>
              <a:t> творчески процеси и предприемачество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–</a:t>
            </a:r>
            <a:r>
              <a:rPr lang="bg-BG" sz="2400" b="1" dirty="0" smtClean="0">
                <a:solidFill>
                  <a:srgbClr val="FF0000"/>
                </a:solidFill>
              </a:rPr>
              <a:t> </a:t>
            </a:r>
            <a:r>
              <a:rPr lang="bg-BG" sz="2400" b="1" i="1" dirty="0" smtClean="0">
                <a:solidFill>
                  <a:schemeClr val="accent3">
                    <a:lumMod val="75000"/>
                  </a:schemeClr>
                </a:solidFill>
              </a:rPr>
              <a:t>Капитализация, Оптимизация, Иновация, </a:t>
            </a:r>
            <a:r>
              <a:rPr lang="bg-BG" sz="2400" b="1" i="1" dirty="0" smtClean="0">
                <a:solidFill>
                  <a:schemeClr val="accent3">
                    <a:lumMod val="75000"/>
                  </a:schemeClr>
                </a:solidFill>
              </a:rPr>
              <a:t>Самоопределение, Синергия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bg-BG" sz="2400" b="1" dirty="0" smtClean="0">
                <a:solidFill>
                  <a:srgbClr val="FF0000"/>
                </a:solidFill>
              </a:rPr>
              <a:t>Предприемачеството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–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индивидуално и/или колективно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създаване и прилагане на нови правила на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психосоциалната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игра на взаимодействие (т.е.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психосоциалната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практика).</a:t>
            </a:r>
          </a:p>
          <a:p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bg-BG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rgbClr val="FF0000"/>
                </a:solidFill>
              </a:rPr>
              <a:t>ПРЕДПРИЕМАЧЕСТВО = </a:t>
            </a:r>
            <a:r>
              <a:rPr lang="bg-BG" sz="3200" b="1" dirty="0" smtClean="0">
                <a:solidFill>
                  <a:srgbClr val="FF0000"/>
                </a:solidFill>
              </a:rPr>
              <a:t>ТВОРЧЕСТВО</a:t>
            </a:r>
            <a:r>
              <a:rPr lang="en-US" sz="3200" b="1" dirty="0" smtClean="0">
                <a:solidFill>
                  <a:srgbClr val="FF0000"/>
                </a:solidFill>
              </a:rPr>
              <a:t>, </a:t>
            </a:r>
            <a:r>
              <a:rPr lang="bg-BG" sz="3200" b="1" dirty="0" smtClean="0">
                <a:solidFill>
                  <a:srgbClr val="FF0000"/>
                </a:solidFill>
              </a:rPr>
              <a:t>НО И СПОНТАННОСТ ТУК И СЕГА КАТО ИГРАТА!</a:t>
            </a:r>
            <a:endParaRPr lang="bg-BG" sz="3200" dirty="0"/>
          </a:p>
        </p:txBody>
      </p:sp>
      <p:pic>
        <p:nvPicPr>
          <p:cNvPr id="4" name="Content Placeholder 3" descr="psychodrama-5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06097"/>
            <a:ext cx="6595645" cy="4951903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ПРЕДПРИЕМАЧЕСТВО = ТВОРЧЕСТВО</a:t>
            </a:r>
            <a:endParaRPr lang="bg-BG" sz="3600" b="1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Ролята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на ресурсните 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ограничения</a:t>
            </a:r>
          </a:p>
          <a:p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Ролята на спонтанността и автентичността в предприемачеството като творчество </a:t>
            </a:r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“Търсене на възможности независимо от контролираните в момента ресурси” </a:t>
            </a:r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bg-BG" sz="2400" i="1" dirty="0" smtClean="0">
                <a:solidFill>
                  <a:schemeClr val="accent3">
                    <a:lumMod val="75000"/>
                  </a:schemeClr>
                </a:solidFill>
              </a:rPr>
              <a:t>Хауърд Стивънсън, </a:t>
            </a:r>
            <a:r>
              <a:rPr lang="en-US" sz="2400" i="1" dirty="0" smtClean="0">
                <a:solidFill>
                  <a:schemeClr val="accent3">
                    <a:lumMod val="75000"/>
                  </a:schemeClr>
                </a:solidFill>
              </a:rPr>
              <a:t>Harvard Business School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bg-BG" sz="2400" b="1" dirty="0" smtClean="0">
                <a:solidFill>
                  <a:srgbClr val="FF0000"/>
                </a:solidFill>
              </a:rPr>
              <a:t>Примери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bg-BG" sz="2400" dirty="0" smtClean="0">
                <a:solidFill>
                  <a:srgbClr val="FF0000"/>
                </a:solidFill>
              </a:rPr>
              <a:t>работа по двойки – 10 минути):  </a:t>
            </a:r>
          </a:p>
          <a:p>
            <a:pPr>
              <a:buNone/>
            </a:pPr>
            <a:r>
              <a:rPr lang="bg-BG" sz="2400" b="1" dirty="0" smtClean="0">
                <a:solidFill>
                  <a:srgbClr val="FF0000"/>
                </a:solidFill>
              </a:rPr>
              <a:t>	</a:t>
            </a:r>
            <a:r>
              <a:rPr lang="bg-BG" sz="2400" b="1" dirty="0" smtClean="0">
                <a:solidFill>
                  <a:schemeClr val="accent3">
                    <a:lumMod val="75000"/>
                  </a:schemeClr>
                </a:solidFill>
              </a:rPr>
              <a:t>Изберете проблем, който сте решавали до този момент защото сте имали бюджет и предложете как можете да го решите без никакъв бюджет…</a:t>
            </a:r>
          </a:p>
          <a:p>
            <a:pPr>
              <a:buNone/>
            </a:pPr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bg-BG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bg-BG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untitled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44000" cy="11020861"/>
          </a:xfrm>
          <a:solidFill>
            <a:schemeClr val="bg1"/>
          </a:solidFill>
        </p:spPr>
      </p:pic>
      <p:sp>
        <p:nvSpPr>
          <p:cNvPr id="7" name="Oval 6"/>
          <p:cNvSpPr/>
          <p:nvPr/>
        </p:nvSpPr>
        <p:spPr>
          <a:xfrm>
            <a:off x="395536" y="260648"/>
            <a:ext cx="3888432" cy="20882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4788024" y="332656"/>
            <a:ext cx="3888432" cy="20882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PLUS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8367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FF0000"/>
                </a:solidFill>
              </a:rPr>
              <a:t>ПЛЮС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bg-BG" b="1" dirty="0" smtClean="0">
                <a:solidFill>
                  <a:srgbClr val="FF0000"/>
                </a:solidFill>
              </a:rPr>
              <a:t>ДЕЛТА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bg-BG" b="1" dirty="0" smtClean="0">
                <a:solidFill>
                  <a:srgbClr val="FF0000"/>
                </a:solidFill>
              </a:rPr>
              <a:t>ВЕКТОР</a:t>
            </a:r>
            <a:endParaRPr lang="bg-BG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8367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</a:rPr>
              <a:t>ПЕТ “Е”</a:t>
            </a:r>
          </a:p>
          <a:p>
            <a:r>
              <a:rPr lang="bg-BG" b="1" dirty="0" smtClean="0">
                <a:solidFill>
                  <a:srgbClr val="002060"/>
                </a:solidFill>
              </a:rPr>
              <a:t>по Аристотел?</a:t>
            </a:r>
            <a:endParaRPr lang="bg-BG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844824"/>
            <a:ext cx="7270576" cy="266429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УСКОРЕНИЕ НА ИНОВАЦИИТЕ</a:t>
            </a:r>
            <a:b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Академия по иновационен мениджмънт</a:t>
            </a:r>
            <a: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bg-BG" sz="3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sz="4900" b="1" spc="300" dirty="0" smtClean="0">
                <a:solidFill>
                  <a:srgbClr val="FF0000"/>
                </a:solidFill>
                <a:effectLst/>
              </a:rPr>
              <a:t>ПРЕДПРИЕМАЧЕСТВОТО</a:t>
            </a:r>
            <a:br>
              <a:rPr lang="bg-BG" sz="4900" b="1" spc="300" dirty="0" smtClean="0">
                <a:solidFill>
                  <a:srgbClr val="FF0000"/>
                </a:solidFill>
                <a:effectLst/>
              </a:rPr>
            </a:br>
            <a:r>
              <a:rPr lang="bg-BG" sz="4900" spc="300" dirty="0" smtClean="0">
                <a:solidFill>
                  <a:srgbClr val="FF0000"/>
                </a:solidFill>
                <a:effectLst/>
              </a:rPr>
              <a:t>РЕАЛНА ФОРМА НА КРЕАТИВНОСТТА</a:t>
            </a:r>
            <a:r>
              <a:rPr lang="bg-BG" sz="4900" b="1" spc="300" dirty="0" smtClean="0">
                <a:solidFill>
                  <a:srgbClr val="FF0000"/>
                </a:solidFill>
                <a:effectLst/>
              </a:rPr>
              <a:t> </a:t>
            </a:r>
            <a:endParaRPr lang="bg-BG" sz="4900" b="1" spc="3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996555"/>
            <a:ext cx="7854696" cy="1861445"/>
          </a:xfrm>
        </p:spPr>
        <p:txBody>
          <a:bodyPr>
            <a:normAutofit/>
          </a:bodyPr>
          <a:lstStyle/>
          <a:p>
            <a:pPr algn="ctr"/>
            <a:r>
              <a:rPr lang="bg-BG" sz="1600" b="1" dirty="0" smtClean="0">
                <a:solidFill>
                  <a:srgbClr val="FFFF00"/>
                </a:solidFill>
              </a:rPr>
              <a:t>д-р Пламен </a:t>
            </a:r>
            <a:r>
              <a:rPr lang="bg-BG" sz="1600" b="1" dirty="0" smtClean="0">
                <a:solidFill>
                  <a:srgbClr val="FFFF00"/>
                </a:solidFill>
              </a:rPr>
              <a:t>Димитров</a:t>
            </a:r>
            <a:r>
              <a:rPr lang="en-US" sz="1600" b="1" dirty="0" smtClean="0">
                <a:solidFill>
                  <a:srgbClr val="FFFF00"/>
                </a:solidFill>
              </a:rPr>
              <a:t>, MSOD, RODC, </a:t>
            </a:r>
            <a:r>
              <a:rPr lang="en-US" sz="1600" b="1" dirty="0" err="1" smtClean="0">
                <a:solidFill>
                  <a:srgbClr val="FFFF00"/>
                </a:solidFill>
              </a:rPr>
              <a:t>DSc</a:t>
            </a:r>
            <a:endParaRPr lang="bg-BG" sz="1600" b="1" dirty="0" smtClean="0">
              <a:solidFill>
                <a:srgbClr val="FFFF00"/>
              </a:solidFill>
            </a:endParaRPr>
          </a:p>
          <a:p>
            <a:pPr algn="ctr"/>
            <a:r>
              <a:rPr lang="bg-BG" sz="1600" dirty="0">
                <a:solidFill>
                  <a:srgbClr val="FFFF00"/>
                </a:solidFill>
              </a:rPr>
              <a:t>с</a:t>
            </a:r>
            <a:r>
              <a:rPr lang="bg-BG" sz="1600" dirty="0" smtClean="0">
                <a:solidFill>
                  <a:srgbClr val="FFFF00"/>
                </a:solidFill>
              </a:rPr>
              <a:t>оциален психолог и консултант по организационно развитие</a:t>
            </a:r>
          </a:p>
          <a:p>
            <a:pPr algn="ctr"/>
            <a:r>
              <a:rPr lang="bg-BG" sz="1600" dirty="0" smtClean="0">
                <a:solidFill>
                  <a:srgbClr val="FFFF00"/>
                </a:solidFill>
              </a:rPr>
              <a:t>Дружество на психолозите в България</a:t>
            </a:r>
          </a:p>
          <a:p>
            <a:pPr algn="ctr"/>
            <a:r>
              <a:rPr lang="en-US" sz="1600" dirty="0" smtClean="0">
                <a:solidFill>
                  <a:srgbClr val="FFFF00"/>
                </a:solidFill>
              </a:rPr>
              <a:t>pldimitrov@hotmail.com</a:t>
            </a:r>
            <a:endParaRPr lang="bg-BG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341</TotalTime>
  <Words>156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 УСКОРЕНИЕ НА ИНОВАЦИИТЕ Академия по иновационен мениджмънт   ПРЕДПРИЕМАЧЕСТВОТО РЕАЛНА ФОРМА НА КРЕАТИВНОСТТА </vt:lpstr>
      <vt:lpstr>Slide 2</vt:lpstr>
      <vt:lpstr>Slide 3</vt:lpstr>
      <vt:lpstr>Slide 4</vt:lpstr>
      <vt:lpstr>ПРЕДПРИЕМАЧЕСТВО = ТВОРЧЕСТВО</vt:lpstr>
      <vt:lpstr>ПРЕДПРИЕМАЧЕСТВО = ТВОРЧЕСТВО, НО И СПОНТАННОСТ ТУК И СЕГА КАТО ИГРАТА!</vt:lpstr>
      <vt:lpstr>ПРЕДПРИЕМАЧЕСТВО = ТВОРЧЕСТВО</vt:lpstr>
      <vt:lpstr>Slide 8</vt:lpstr>
      <vt:lpstr>  УСКОРЕНИЕ НА ИНОВАЦИИТЕ Академия по иновационен мениджмънт   ПРЕДПРИЕМАЧЕСТВОТО РЕАЛНА ФОРМА НА КРЕАТИВНОСТТА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Конференция “Местното дарителство –  наливаме ли от пусто в празно?   Социални иновации и филантропия</dc:title>
  <dc:creator>Plamen</dc:creator>
  <cp:lastModifiedBy>BPS-PLD</cp:lastModifiedBy>
  <cp:revision>25</cp:revision>
  <dcterms:created xsi:type="dcterms:W3CDTF">2012-10-02T18:57:28Z</dcterms:created>
  <dcterms:modified xsi:type="dcterms:W3CDTF">2015-10-14T17:31:39Z</dcterms:modified>
</cp:coreProperties>
</file>