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6" r:id="rId6"/>
    <p:sldId id="276" r:id="rId7"/>
    <p:sldId id="278" r:id="rId8"/>
    <p:sldId id="279" r:id="rId9"/>
    <p:sldId id="274" r:id="rId10"/>
    <p:sldId id="262" r:id="rId11"/>
    <p:sldId id="273" r:id="rId12"/>
    <p:sldId id="269" r:id="rId13"/>
    <p:sldId id="271" r:id="rId14"/>
    <p:sldId id="270" r:id="rId15"/>
    <p:sldId id="272" r:id="rId16"/>
    <p:sldId id="265" r:id="rId17"/>
    <p:sldId id="275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40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7D50F-AF31-4F08-82D1-C9F6847E0B14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4EBD11E8-AE89-4C6E-B0CE-7C2B79A6510F}">
      <dgm:prSet phldrT="[Text]"/>
      <dgm:spPr/>
      <dgm:t>
        <a:bodyPr/>
        <a:lstStyle/>
        <a:p>
          <a:r>
            <a:rPr lang="bg-BG" b="1" dirty="0" smtClean="0">
              <a:latin typeface="Helvetica" panose="020B0604020202020204" pitchFamily="34" charset="0"/>
              <a:cs typeface="Helvetica" panose="020B0604020202020204" pitchFamily="34" charset="0"/>
            </a:rPr>
            <a:t>СТОЛОВА И</a:t>
          </a:r>
          <a:r>
            <a:rPr lang="en-US" b="1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bg-BG" b="1" dirty="0" smtClean="0">
              <a:latin typeface="Helvetica" panose="020B0604020202020204" pitchFamily="34" charset="0"/>
              <a:cs typeface="Helvetica" panose="020B0604020202020204" pitchFamily="34" charset="0"/>
            </a:rPr>
            <a:t>МЯСТО ЗА СРЕЩИ</a:t>
          </a:r>
          <a:endParaRPr lang="bg-BG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428F9C-66B2-4A26-A645-9662D87DA791}" type="parTrans" cxnId="{6BB3E5DB-6EE7-461E-9CB7-3D8BE34E943D}">
      <dgm:prSet/>
      <dgm:spPr/>
      <dgm:t>
        <a:bodyPr/>
        <a:lstStyle/>
        <a:p>
          <a:endParaRPr lang="bg-BG" b="1"/>
        </a:p>
      </dgm:t>
    </dgm:pt>
    <dgm:pt modelId="{F6F84E99-CD9E-4890-B057-6D53F61B1B77}" type="sibTrans" cxnId="{6BB3E5DB-6EE7-461E-9CB7-3D8BE34E943D}">
      <dgm:prSet/>
      <dgm:spPr/>
      <dgm:t>
        <a:bodyPr/>
        <a:lstStyle/>
        <a:p>
          <a:endParaRPr lang="bg-BG" b="1"/>
        </a:p>
      </dgm:t>
    </dgm:pt>
    <dgm:pt modelId="{E16D5249-04D7-4A35-889B-B84D2C64EF63}">
      <dgm:prSet phldrT="[Text]"/>
      <dgm:spPr/>
      <dgm:t>
        <a:bodyPr/>
        <a:lstStyle/>
        <a:p>
          <a:r>
            <a:rPr lang="bg-BG" b="1" dirty="0" smtClean="0">
              <a:latin typeface="Helvetica" panose="020B0604020202020204" pitchFamily="34" charset="0"/>
              <a:cs typeface="Helvetica" panose="020B0604020202020204" pitchFamily="34" charset="0"/>
            </a:rPr>
            <a:t>ИГРАЛНА ЗАЛА</a:t>
          </a:r>
          <a:endParaRPr lang="bg-BG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4C6933A-79B7-454F-BBA8-CDC100537C27}" type="parTrans" cxnId="{FE6CE521-FB81-4AD1-AAD9-D4AE163F86CB}">
      <dgm:prSet/>
      <dgm:spPr/>
      <dgm:t>
        <a:bodyPr/>
        <a:lstStyle/>
        <a:p>
          <a:endParaRPr lang="bg-BG" b="1"/>
        </a:p>
      </dgm:t>
    </dgm:pt>
    <dgm:pt modelId="{5748CA96-B096-41E5-907D-13ECBC39A492}" type="sibTrans" cxnId="{FE6CE521-FB81-4AD1-AAD9-D4AE163F86CB}">
      <dgm:prSet/>
      <dgm:spPr/>
      <dgm:t>
        <a:bodyPr/>
        <a:lstStyle/>
        <a:p>
          <a:endParaRPr lang="bg-BG" b="1"/>
        </a:p>
      </dgm:t>
    </dgm:pt>
    <dgm:pt modelId="{2D160551-C3E1-490E-AD1B-A49E7063EE4F}">
      <dgm:prSet phldrT="[Text]"/>
      <dgm:spPr/>
      <dgm:t>
        <a:bodyPr/>
        <a:lstStyle/>
        <a:p>
          <a:r>
            <a:rPr lang="bg-BG" b="1" dirty="0" smtClean="0">
              <a:latin typeface="Helvetica" panose="020B0604020202020204" pitchFamily="34" charset="0"/>
              <a:cs typeface="Helvetica" panose="020B0604020202020204" pitchFamily="34" charset="0"/>
            </a:rPr>
            <a:t>ХОСТЕЛ</a:t>
          </a:r>
          <a:endParaRPr lang="bg-BG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98E7BAB-FBC1-4A34-A158-D62265633CF0}" type="parTrans" cxnId="{A5DD4904-5407-4003-97BA-BBB772342AA9}">
      <dgm:prSet/>
      <dgm:spPr/>
      <dgm:t>
        <a:bodyPr/>
        <a:lstStyle/>
        <a:p>
          <a:endParaRPr lang="bg-BG" b="1"/>
        </a:p>
      </dgm:t>
    </dgm:pt>
    <dgm:pt modelId="{7D6C917C-A4FD-4984-9763-DCAD543EAD81}" type="sibTrans" cxnId="{A5DD4904-5407-4003-97BA-BBB772342AA9}">
      <dgm:prSet/>
      <dgm:spPr/>
      <dgm:t>
        <a:bodyPr/>
        <a:lstStyle/>
        <a:p>
          <a:endParaRPr lang="bg-BG" b="1"/>
        </a:p>
      </dgm:t>
    </dgm:pt>
    <dgm:pt modelId="{068AE13C-0186-4291-BA2B-9920BCF89189}">
      <dgm:prSet phldrT="[Text]"/>
      <dgm:spPr/>
      <dgm:t>
        <a:bodyPr/>
        <a:lstStyle/>
        <a:p>
          <a:r>
            <a:rPr lang="bg-BG" b="1" dirty="0" smtClean="0">
              <a:latin typeface="Helvetica" panose="020B0604020202020204" pitchFamily="34" charset="0"/>
              <a:cs typeface="Helvetica" panose="020B0604020202020204" pitchFamily="34" charset="0"/>
            </a:rPr>
            <a:t>ГЪВКАВО ОФИС ПРОСТРАНСТВО И ЗАЛИ ЗА СРЕЩИ</a:t>
          </a:r>
          <a:endParaRPr lang="bg-BG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54F89-304B-432A-BDC0-09DB0C82F003}" type="parTrans" cxnId="{C678B68A-F808-41C0-BF54-7C864B28BC12}">
      <dgm:prSet/>
      <dgm:spPr/>
      <dgm:t>
        <a:bodyPr/>
        <a:lstStyle/>
        <a:p>
          <a:endParaRPr lang="bg-BG" b="1"/>
        </a:p>
      </dgm:t>
    </dgm:pt>
    <dgm:pt modelId="{4B01647C-B60E-42AC-A5C2-39A237C9C8B4}" type="sibTrans" cxnId="{C678B68A-F808-41C0-BF54-7C864B28BC12}">
      <dgm:prSet/>
      <dgm:spPr/>
      <dgm:t>
        <a:bodyPr/>
        <a:lstStyle/>
        <a:p>
          <a:endParaRPr lang="bg-BG" b="1"/>
        </a:p>
      </dgm:t>
    </dgm:pt>
    <dgm:pt modelId="{A74A21FA-D3D1-44B1-BBF7-43B2B8A37151}">
      <dgm:prSet phldrT="[Text]"/>
      <dgm:spPr/>
      <dgm:t>
        <a:bodyPr/>
        <a:lstStyle/>
        <a:p>
          <a:r>
            <a:rPr lang="bg-BG" b="1" dirty="0" smtClean="0">
              <a:latin typeface="Helvetica" panose="020B0604020202020204" pitchFamily="34" charset="0"/>
              <a:cs typeface="Helvetica" panose="020B0604020202020204" pitchFamily="34" charset="0"/>
            </a:rPr>
            <a:t>КУХНЕНСКИ БОКС</a:t>
          </a:r>
          <a:endParaRPr lang="bg-BG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2DC9F36-93E2-4D4D-BC31-E74DE491B6E9}" type="parTrans" cxnId="{7BD87CFD-2A76-48BA-9E4C-D74E6D7CB199}">
      <dgm:prSet/>
      <dgm:spPr/>
      <dgm:t>
        <a:bodyPr/>
        <a:lstStyle/>
        <a:p>
          <a:endParaRPr lang="bg-BG"/>
        </a:p>
      </dgm:t>
    </dgm:pt>
    <dgm:pt modelId="{D4969E71-4ACA-4DDF-A344-C0C281E74B41}" type="sibTrans" cxnId="{7BD87CFD-2A76-48BA-9E4C-D74E6D7CB199}">
      <dgm:prSet/>
      <dgm:spPr/>
      <dgm:t>
        <a:bodyPr/>
        <a:lstStyle/>
        <a:p>
          <a:endParaRPr lang="bg-BG"/>
        </a:p>
      </dgm:t>
    </dgm:pt>
    <dgm:pt modelId="{8DD2C814-F11C-4D94-BD9A-97D8021914D0}" type="pres">
      <dgm:prSet presAssocID="{6107D50F-AF31-4F08-82D1-C9F6847E0B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A70387E-B1AB-4096-8A68-C99A9335D53A}" type="pres">
      <dgm:prSet presAssocID="{4EBD11E8-AE89-4C6E-B0CE-7C2B79A651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0A78673-59F4-4BE0-844C-123824F983CE}" type="pres">
      <dgm:prSet presAssocID="{F6F84E99-CD9E-4890-B057-6D53F61B1B77}" presName="sibTrans" presStyleCnt="0"/>
      <dgm:spPr/>
      <dgm:t>
        <a:bodyPr/>
        <a:lstStyle/>
        <a:p>
          <a:endParaRPr lang="bg-BG"/>
        </a:p>
      </dgm:t>
    </dgm:pt>
    <dgm:pt modelId="{0CBF7FDC-24C9-4D3E-ADF3-06C6687F3A9B}" type="pres">
      <dgm:prSet presAssocID="{E16D5249-04D7-4A35-889B-B84D2C64EF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863F625-DF14-4FBB-B14F-C0E4E9700FBE}" type="pres">
      <dgm:prSet presAssocID="{5748CA96-B096-41E5-907D-13ECBC39A492}" presName="sibTrans" presStyleCnt="0"/>
      <dgm:spPr/>
      <dgm:t>
        <a:bodyPr/>
        <a:lstStyle/>
        <a:p>
          <a:endParaRPr lang="bg-BG"/>
        </a:p>
      </dgm:t>
    </dgm:pt>
    <dgm:pt modelId="{D7B4A06E-E541-4E7E-B922-C7B86F541C8E}" type="pres">
      <dgm:prSet presAssocID="{2D160551-C3E1-490E-AD1B-A49E7063EE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645BBB-4004-4318-8C60-6262696C52BC}" type="pres">
      <dgm:prSet presAssocID="{7D6C917C-A4FD-4984-9763-DCAD543EAD81}" presName="sibTrans" presStyleCnt="0"/>
      <dgm:spPr/>
      <dgm:t>
        <a:bodyPr/>
        <a:lstStyle/>
        <a:p>
          <a:endParaRPr lang="bg-BG"/>
        </a:p>
      </dgm:t>
    </dgm:pt>
    <dgm:pt modelId="{1621BBB6-5C3F-47BC-BAF0-EDA0F3C6AA6F}" type="pres">
      <dgm:prSet presAssocID="{068AE13C-0186-4291-BA2B-9920BCF891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976C931-B3FD-4B6C-95E6-0A47E3FE9F7C}" type="pres">
      <dgm:prSet presAssocID="{4B01647C-B60E-42AC-A5C2-39A237C9C8B4}" presName="sibTrans" presStyleCnt="0"/>
      <dgm:spPr/>
      <dgm:t>
        <a:bodyPr/>
        <a:lstStyle/>
        <a:p>
          <a:endParaRPr lang="bg-BG"/>
        </a:p>
      </dgm:t>
    </dgm:pt>
    <dgm:pt modelId="{F016C5AF-0E55-4C30-986B-3C286A36A3FD}" type="pres">
      <dgm:prSet presAssocID="{A74A21FA-D3D1-44B1-BBF7-43B2B8A371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678B68A-F808-41C0-BF54-7C864B28BC12}" srcId="{6107D50F-AF31-4F08-82D1-C9F6847E0B14}" destId="{068AE13C-0186-4291-BA2B-9920BCF89189}" srcOrd="3" destOrd="0" parTransId="{81754F89-304B-432A-BDC0-09DB0C82F003}" sibTransId="{4B01647C-B60E-42AC-A5C2-39A237C9C8B4}"/>
    <dgm:cxn modelId="{22269981-7BF7-4DD8-AA32-ED7AC0056E73}" type="presOf" srcId="{068AE13C-0186-4291-BA2B-9920BCF89189}" destId="{1621BBB6-5C3F-47BC-BAF0-EDA0F3C6AA6F}" srcOrd="0" destOrd="0" presId="urn:microsoft.com/office/officeart/2005/8/layout/default"/>
    <dgm:cxn modelId="{6BB3E5DB-6EE7-461E-9CB7-3D8BE34E943D}" srcId="{6107D50F-AF31-4F08-82D1-C9F6847E0B14}" destId="{4EBD11E8-AE89-4C6E-B0CE-7C2B79A6510F}" srcOrd="0" destOrd="0" parTransId="{52428F9C-66B2-4A26-A645-9662D87DA791}" sibTransId="{F6F84E99-CD9E-4890-B057-6D53F61B1B77}"/>
    <dgm:cxn modelId="{7BD87CFD-2A76-48BA-9E4C-D74E6D7CB199}" srcId="{6107D50F-AF31-4F08-82D1-C9F6847E0B14}" destId="{A74A21FA-D3D1-44B1-BBF7-43B2B8A37151}" srcOrd="4" destOrd="0" parTransId="{42DC9F36-93E2-4D4D-BC31-E74DE491B6E9}" sibTransId="{D4969E71-4ACA-4DDF-A344-C0C281E74B41}"/>
    <dgm:cxn modelId="{ED801E27-F7B0-4D3A-B8C1-E60F9B7F33F4}" type="presOf" srcId="{4EBD11E8-AE89-4C6E-B0CE-7C2B79A6510F}" destId="{4A70387E-B1AB-4096-8A68-C99A9335D53A}" srcOrd="0" destOrd="0" presId="urn:microsoft.com/office/officeart/2005/8/layout/default"/>
    <dgm:cxn modelId="{3CF4B2B2-6FBD-4272-8F65-33FA18E14422}" type="presOf" srcId="{2D160551-C3E1-490E-AD1B-A49E7063EE4F}" destId="{D7B4A06E-E541-4E7E-B922-C7B86F541C8E}" srcOrd="0" destOrd="0" presId="urn:microsoft.com/office/officeart/2005/8/layout/default"/>
    <dgm:cxn modelId="{A5DD4904-5407-4003-97BA-BBB772342AA9}" srcId="{6107D50F-AF31-4F08-82D1-C9F6847E0B14}" destId="{2D160551-C3E1-490E-AD1B-A49E7063EE4F}" srcOrd="2" destOrd="0" parTransId="{298E7BAB-FBC1-4A34-A158-D62265633CF0}" sibTransId="{7D6C917C-A4FD-4984-9763-DCAD543EAD81}"/>
    <dgm:cxn modelId="{DDD82563-C9CE-4720-8C89-0C1200062973}" type="presOf" srcId="{A74A21FA-D3D1-44B1-BBF7-43B2B8A37151}" destId="{F016C5AF-0E55-4C30-986B-3C286A36A3FD}" srcOrd="0" destOrd="0" presId="urn:microsoft.com/office/officeart/2005/8/layout/default"/>
    <dgm:cxn modelId="{20EC32A8-82E3-4557-A046-3728E3DF9456}" type="presOf" srcId="{E16D5249-04D7-4A35-889B-B84D2C64EF63}" destId="{0CBF7FDC-24C9-4D3E-ADF3-06C6687F3A9B}" srcOrd="0" destOrd="0" presId="urn:microsoft.com/office/officeart/2005/8/layout/default"/>
    <dgm:cxn modelId="{04017BDD-9778-4C3B-A81E-174AE760BA89}" type="presOf" srcId="{6107D50F-AF31-4F08-82D1-C9F6847E0B14}" destId="{8DD2C814-F11C-4D94-BD9A-97D8021914D0}" srcOrd="0" destOrd="0" presId="urn:microsoft.com/office/officeart/2005/8/layout/default"/>
    <dgm:cxn modelId="{FE6CE521-FB81-4AD1-AAD9-D4AE163F86CB}" srcId="{6107D50F-AF31-4F08-82D1-C9F6847E0B14}" destId="{E16D5249-04D7-4A35-889B-B84D2C64EF63}" srcOrd="1" destOrd="0" parTransId="{74C6933A-79B7-454F-BBA8-CDC100537C27}" sibTransId="{5748CA96-B096-41E5-907D-13ECBC39A492}"/>
    <dgm:cxn modelId="{279963B5-49B9-4348-8A8F-3698C445B4A9}" type="presParOf" srcId="{8DD2C814-F11C-4D94-BD9A-97D8021914D0}" destId="{4A70387E-B1AB-4096-8A68-C99A9335D53A}" srcOrd="0" destOrd="0" presId="urn:microsoft.com/office/officeart/2005/8/layout/default"/>
    <dgm:cxn modelId="{15CFB9CA-7F70-4912-90F5-EB9F5BBE4A70}" type="presParOf" srcId="{8DD2C814-F11C-4D94-BD9A-97D8021914D0}" destId="{A0A78673-59F4-4BE0-844C-123824F983CE}" srcOrd="1" destOrd="0" presId="urn:microsoft.com/office/officeart/2005/8/layout/default"/>
    <dgm:cxn modelId="{3DC166B5-E98F-4924-8763-0902598642B5}" type="presParOf" srcId="{8DD2C814-F11C-4D94-BD9A-97D8021914D0}" destId="{0CBF7FDC-24C9-4D3E-ADF3-06C6687F3A9B}" srcOrd="2" destOrd="0" presId="urn:microsoft.com/office/officeart/2005/8/layout/default"/>
    <dgm:cxn modelId="{FA514CC3-D23C-48F8-857B-FA459A3D9DE8}" type="presParOf" srcId="{8DD2C814-F11C-4D94-BD9A-97D8021914D0}" destId="{7863F625-DF14-4FBB-B14F-C0E4E9700FBE}" srcOrd="3" destOrd="0" presId="urn:microsoft.com/office/officeart/2005/8/layout/default"/>
    <dgm:cxn modelId="{81356574-6505-4CF0-96E8-AD992F910F96}" type="presParOf" srcId="{8DD2C814-F11C-4D94-BD9A-97D8021914D0}" destId="{D7B4A06E-E541-4E7E-B922-C7B86F541C8E}" srcOrd="4" destOrd="0" presId="urn:microsoft.com/office/officeart/2005/8/layout/default"/>
    <dgm:cxn modelId="{077303F0-80D9-46DE-947A-34B4A72E718C}" type="presParOf" srcId="{8DD2C814-F11C-4D94-BD9A-97D8021914D0}" destId="{3A645BBB-4004-4318-8C60-6262696C52BC}" srcOrd="5" destOrd="0" presId="urn:microsoft.com/office/officeart/2005/8/layout/default"/>
    <dgm:cxn modelId="{A7AF1167-9E26-4D05-9B68-82EF4372135F}" type="presParOf" srcId="{8DD2C814-F11C-4D94-BD9A-97D8021914D0}" destId="{1621BBB6-5C3F-47BC-BAF0-EDA0F3C6AA6F}" srcOrd="6" destOrd="0" presId="urn:microsoft.com/office/officeart/2005/8/layout/default"/>
    <dgm:cxn modelId="{EACF1603-552D-4BD3-A7D4-32001EB9E3BE}" type="presParOf" srcId="{8DD2C814-F11C-4D94-BD9A-97D8021914D0}" destId="{C976C931-B3FD-4B6C-95E6-0A47E3FE9F7C}" srcOrd="7" destOrd="0" presId="urn:microsoft.com/office/officeart/2005/8/layout/default"/>
    <dgm:cxn modelId="{A4E5BDCA-F4F0-4AF9-A96C-050B7E6AA4C4}" type="presParOf" srcId="{8DD2C814-F11C-4D94-BD9A-97D8021914D0}" destId="{F016C5AF-0E55-4C30-986B-3C286A36A3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0387E-B1AB-4096-8A68-C99A9335D53A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СТОЛОВА И</a:t>
          </a:r>
          <a:r>
            <a:rPr lang="en-US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bg-BG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МЯСТО ЗА СРЕЩИ</a:t>
          </a:r>
          <a:endParaRPr lang="bg-BG" sz="17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16483" y="1984"/>
        <a:ext cx="2030015" cy="1218009"/>
      </dsp:txXfrm>
    </dsp:sp>
    <dsp:sp modelId="{0CBF7FDC-24C9-4D3E-ADF3-06C6687F3A9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ИГРАЛНА ЗАЛА</a:t>
          </a:r>
          <a:endParaRPr lang="bg-BG" sz="17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49500" y="1984"/>
        <a:ext cx="2030015" cy="1218009"/>
      </dsp:txXfrm>
    </dsp:sp>
    <dsp:sp modelId="{D7B4A06E-E541-4E7E-B922-C7B86F541C8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ХОСТЕЛ</a:t>
          </a:r>
          <a:endParaRPr lang="bg-BG" sz="17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16483" y="1422995"/>
        <a:ext cx="2030015" cy="1218009"/>
      </dsp:txXfrm>
    </dsp:sp>
    <dsp:sp modelId="{1621BBB6-5C3F-47BC-BAF0-EDA0F3C6AA6F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ГЪВКАВО ОФИС ПРОСТРАНСТВО И ЗАЛИ ЗА СРЕЩИ</a:t>
          </a:r>
          <a:endParaRPr lang="bg-BG" sz="17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49500" y="1422995"/>
        <a:ext cx="2030015" cy="1218009"/>
      </dsp:txXfrm>
    </dsp:sp>
    <dsp:sp modelId="{F016C5AF-0E55-4C30-986B-3C286A36A3FD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КУХНЕНСКИ БОКС</a:t>
          </a:r>
          <a:endParaRPr lang="bg-BG" sz="17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F655-2395-488F-8C4B-7357E316E7C2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C73C-61A5-47B4-AD8F-BA52B93DB6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705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29DA-7367-4B55-8AC4-E57CE8852D82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13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Masterplan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DF88-7AA0-4AE1-98FD-ED90D5481360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382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DF88-7AA0-4AE1-98FD-ED90D548136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449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5AE52E9-B6FD-4169-B9E1-D37DFD0743F8}" type="slidenum">
              <a:rPr lang="en-US" altLang="bg-BG" smtClean="0"/>
              <a:pPr>
                <a:defRPr/>
              </a:pPr>
              <a:t>11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9568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90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943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101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dirty="0" err="1" smtClean="0"/>
              <a:t>Click</a:t>
            </a:r>
            <a:r>
              <a:rPr lang="bg-BG" dirty="0" smtClean="0"/>
              <a:t> to </a:t>
            </a:r>
            <a:r>
              <a:rPr lang="bg-BG" dirty="0" err="1" smtClean="0"/>
              <a:t>edit</a:t>
            </a:r>
            <a:r>
              <a:rPr lang="bg-BG" dirty="0" smtClean="0"/>
              <a:t> </a:t>
            </a:r>
            <a:r>
              <a:rPr lang="bg-BG" dirty="0" err="1" smtClean="0"/>
              <a:t>Master</a:t>
            </a:r>
            <a:r>
              <a:rPr lang="bg-BG" dirty="0" smtClean="0"/>
              <a:t> </a:t>
            </a:r>
            <a:r>
              <a:rPr lang="bg-BG" dirty="0" err="1" smtClean="0"/>
              <a:t>title</a:t>
            </a:r>
            <a:r>
              <a:rPr lang="bg-BG" dirty="0" smtClean="0"/>
              <a:t> </a:t>
            </a:r>
            <a:r>
              <a:rPr lang="bg-BG" dirty="0" err="1" smtClean="0"/>
              <a:t>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1362-6E4E-437D-A4A3-0EA1B7F59436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87705599"/>
      </p:ext>
    </p:extLst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717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431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699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139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10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48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368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2159-F6B1-473B-A211-0B408697EF45}" type="datetimeFigureOut">
              <a:rPr lang="bg-BG" smtClean="0"/>
              <a:t>14.10.2015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78B5-FC72-4D03-87AE-7E2BAA471E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9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2914" cy="199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12" y="3785089"/>
            <a:ext cx="1823176" cy="14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035389" y="2141509"/>
            <a:ext cx="707322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bg-BG" sz="3300" b="1" dirty="0" smtClean="0">
                <a:solidFill>
                  <a:srgbClr val="66A9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ПОДКРЕПА НА ИНОВАЦИИТЕ:</a:t>
            </a:r>
          </a:p>
          <a:p>
            <a:pPr algn="ctr">
              <a:defRPr/>
            </a:pPr>
            <a:r>
              <a:rPr lang="bg-BG" altLang="bg-BG" sz="29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ПЪРВИЯТ НАУЧНО-ТЕХНОЛОГИЧЕН ПАРК В БЪЛГАРИЯ</a:t>
            </a:r>
            <a:endParaRPr lang="bg-BG" altLang="bg-BG" sz="29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8357" y="5653145"/>
            <a:ext cx="6807286" cy="1024813"/>
            <a:chOff x="-1110879" y="952485"/>
            <a:chExt cx="13075910" cy="196853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6765" y="1446543"/>
              <a:ext cx="2054225" cy="1452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-1110879" y="952485"/>
              <a:ext cx="4967921" cy="47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bg-BG" sz="1200" b="0" i="1" dirty="0" err="1">
                  <a:latin typeface="Verdana" panose="020B0604030504040204" pitchFamily="34" charset="0"/>
                </a:rPr>
                <a:t>Инвестираме</a:t>
              </a:r>
              <a:r>
                <a:rPr lang="en-GB" altLang="bg-BG" sz="1200" b="0" i="1" dirty="0">
                  <a:latin typeface="Verdana" panose="020B0604030504040204" pitchFamily="34" charset="0"/>
                </a:rPr>
                <a:t> </a:t>
              </a:r>
              <a:r>
                <a:rPr lang="en-GB" altLang="bg-BG" sz="1200" b="0" i="1" dirty="0" err="1">
                  <a:latin typeface="Verdana" panose="020B0604030504040204" pitchFamily="34" charset="0"/>
                </a:rPr>
                <a:t>във</a:t>
              </a:r>
              <a:r>
                <a:rPr lang="en-GB" altLang="bg-BG" sz="1200" b="0" i="1" dirty="0">
                  <a:latin typeface="Verdana" panose="020B0604030504040204" pitchFamily="34" charset="0"/>
                </a:rPr>
                <a:t> </a:t>
              </a:r>
              <a:r>
                <a:rPr lang="en-GB" altLang="bg-BG" sz="1200" b="0" i="1" dirty="0" err="1">
                  <a:latin typeface="Verdana" panose="020B0604030504040204" pitchFamily="34" charset="0"/>
                </a:rPr>
                <a:t>вашето</a:t>
              </a:r>
              <a:r>
                <a:rPr lang="en-GB" altLang="bg-BG" sz="1200" b="0" i="1" dirty="0">
                  <a:latin typeface="Verdana" panose="020B0604030504040204" pitchFamily="34" charset="0"/>
                </a:rPr>
                <a:t> </a:t>
              </a:r>
              <a:r>
                <a:rPr lang="en-GB" altLang="bg-BG" sz="1200" b="0" i="1" dirty="0" err="1">
                  <a:latin typeface="Verdana" panose="020B0604030504040204" pitchFamily="34" charset="0"/>
                </a:rPr>
                <a:t>бъдеще</a:t>
              </a:r>
              <a:r>
                <a:rPr lang="bg-BG" altLang="bg-BG" sz="1200" b="0" i="1" dirty="0"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46158" y="1549451"/>
              <a:ext cx="2661734" cy="65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bg-BG" sz="800" dirty="0">
                  <a:latin typeface="Verdana" panose="020B0604030504040204" pitchFamily="34" charset="0"/>
                </a:rPr>
                <a:t>ЕВРОПЕЙСКИ</a:t>
              </a:r>
            </a:p>
            <a:p>
              <a:pPr eaLnBrk="1" hangingPunct="1"/>
              <a:r>
                <a:rPr lang="ru-RU" altLang="bg-BG" sz="800" dirty="0">
                  <a:latin typeface="Verdana" panose="020B0604030504040204" pitchFamily="34" charset="0"/>
                </a:rPr>
                <a:t>СЪЮЗ</a:t>
              </a:r>
              <a:endParaRPr lang="bg-BG" altLang="bg-BG" sz="800" dirty="0">
                <a:latin typeface="Verdana" panose="020B060403050404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094865" y="2270700"/>
              <a:ext cx="2613026" cy="65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bg-BG" sz="800" b="0" dirty="0">
                  <a:latin typeface="Verdana" panose="020B0604030504040204" pitchFamily="34" charset="0"/>
                </a:rPr>
                <a:t>Европейски фонд за </a:t>
              </a:r>
            </a:p>
            <a:p>
              <a:pPr eaLnBrk="1" hangingPunct="1"/>
              <a:r>
                <a:rPr lang="ru-RU" altLang="bg-BG" sz="800" b="0" dirty="0">
                  <a:latin typeface="Verdana" panose="020B0604030504040204" pitchFamily="34" charset="0"/>
                </a:rPr>
                <a:t>регионално развитие</a:t>
              </a:r>
              <a:r>
                <a:rPr lang="bg-BG" altLang="bg-BG" sz="800" b="0" dirty="0">
                  <a:latin typeface="Verdana" panose="020B0604030504040204" pitchFamily="34" charset="0"/>
                </a:rPr>
                <a:t> </a:t>
              </a:r>
            </a:p>
          </p:txBody>
        </p:sp>
        <p:pic>
          <p:nvPicPr>
            <p:cNvPr id="10" name="Picture 6" descr="nsrr_logo_cmy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816" y="1385941"/>
              <a:ext cx="2384426" cy="14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logo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269" y="1424631"/>
              <a:ext cx="1401762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6532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ЛАБОРАТОРЕН КОМПЛЕКС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56" y="2698410"/>
            <a:ext cx="4140095" cy="2936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091" y="2366357"/>
            <a:ext cx="43158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Helvetica" pitchFamily="34" charset="0"/>
              </a:rPr>
              <a:t>Лабораторния комплекс </a:t>
            </a:r>
            <a:r>
              <a:rPr lang="bg-BG" sz="1600" dirty="0" smtClean="0">
                <a:latin typeface="Helvetica" pitchFamily="34" charset="0"/>
              </a:rPr>
              <a:t>ще се състои от 11 лаборатории следните области: ИКТ, науки за живота и чиста енергия.</a:t>
            </a:r>
            <a:endParaRPr lang="en-US" b="1" dirty="0" smtClean="0">
              <a:latin typeface="Helvetic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Helvetic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Helvetica" pitchFamily="34" charset="0"/>
              </a:rPr>
              <a:t>Комплексът ще бъде управляван от независимо </a:t>
            </a:r>
            <a:r>
              <a:rPr lang="en-US" sz="1600" dirty="0" smtClean="0">
                <a:latin typeface="Helvetica" pitchFamily="34" charset="0"/>
              </a:rPr>
              <a:t> </a:t>
            </a:r>
            <a:r>
              <a:rPr lang="bg-BG" b="1" dirty="0" smtClean="0">
                <a:latin typeface="Helvetica" pitchFamily="34" charset="0"/>
              </a:rPr>
              <a:t>сдружение</a:t>
            </a:r>
            <a:r>
              <a:rPr lang="en-US" sz="1600" dirty="0" smtClean="0">
                <a:latin typeface="Helvetica" pitchFamily="34" charset="0"/>
              </a:rPr>
              <a:t>, </a:t>
            </a:r>
            <a:r>
              <a:rPr lang="bg-BG" sz="1600" dirty="0" smtClean="0">
                <a:latin typeface="Helvetica" pitchFamily="34" charset="0"/>
              </a:rPr>
              <a:t>учредено изцяло за тази цел</a:t>
            </a:r>
            <a:r>
              <a:rPr lang="en-US" sz="1600" dirty="0" smtClean="0">
                <a:latin typeface="Helvetica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Helvetic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sz="1600" dirty="0" smtClean="0">
                <a:latin typeface="Helvetica" pitchFamily="34" charset="0"/>
              </a:rPr>
              <a:t>Сдружението ще извършва независими и съвместни фундаментални и приложни научни изследвания, резултатите от които ще бъдат широко разпространявани. </a:t>
            </a:r>
            <a:endParaRPr lang="en-US" sz="1600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2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>
              <a:solidFill>
                <a:srgbClr val="000000"/>
              </a:solidFill>
            </a:endParaRPr>
          </a:p>
        </p:txBody>
      </p:sp>
      <p:sp>
        <p:nvSpPr>
          <p:cNvPr id="8196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>
              <a:solidFill>
                <a:srgbClr val="000000"/>
              </a:solidFill>
            </a:endParaRPr>
          </a:p>
        </p:txBody>
      </p:sp>
      <p:sp>
        <p:nvSpPr>
          <p:cNvPr id="8200" name="TextBox 24"/>
          <p:cNvSpPr txBox="1">
            <a:spLocks noChangeArrowheads="1"/>
          </p:cNvSpPr>
          <p:nvPr/>
        </p:nvSpPr>
        <p:spPr bwMode="auto">
          <a:xfrm>
            <a:off x="3706206" y="2978152"/>
            <a:ext cx="1934574" cy="8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bg-BG" sz="1305" b="1">
                <a:solidFill>
                  <a:srgbClr val="FFFFFF"/>
                </a:solidFill>
                <a:latin typeface="Century Gothic" panose="020B0502020202020204" pitchFamily="34" charset="0"/>
              </a:rPr>
              <a:t>THE CONSORTIUM MANAGING THE RESEARCH INFRASTRUCTURE</a:t>
            </a:r>
            <a:endParaRPr lang="bg-BG" altLang="bg-BG" sz="1305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201" name="Group 7167"/>
          <p:cNvGrpSpPr>
            <a:grpSpLocks/>
          </p:cNvGrpSpPr>
          <p:nvPr/>
        </p:nvGrpSpPr>
        <p:grpSpPr bwMode="auto">
          <a:xfrm>
            <a:off x="752564" y="2462641"/>
            <a:ext cx="7841857" cy="4006965"/>
            <a:chOff x="976910" y="1483765"/>
            <a:chExt cx="9014328" cy="4607031"/>
          </a:xfrm>
        </p:grpSpPr>
        <p:grpSp>
          <p:nvGrpSpPr>
            <p:cNvPr id="8202" name="Group 8"/>
            <p:cNvGrpSpPr>
              <a:grpSpLocks/>
            </p:cNvGrpSpPr>
            <p:nvPr/>
          </p:nvGrpSpPr>
          <p:grpSpPr bwMode="auto">
            <a:xfrm>
              <a:off x="976910" y="4195458"/>
              <a:ext cx="1603182" cy="1678509"/>
              <a:chOff x="995430" y="4447438"/>
              <a:chExt cx="1603182" cy="1678509"/>
            </a:xfrm>
          </p:grpSpPr>
          <p:sp>
            <p:nvSpPr>
              <p:cNvPr id="46" name="Rounded Rectangle 45"/>
              <p:cNvSpPr/>
              <p:nvPr/>
            </p:nvSpPr>
            <p:spPr bwMode="auto">
              <a:xfrm>
                <a:off x="995430" y="4447438"/>
                <a:ext cx="1603182" cy="167850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390769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bg-BG" sz="1566">
                  <a:solidFill>
                    <a:srgbClr val="000000"/>
                  </a:solidFill>
                  <a:latin typeface="Arial" charset="0"/>
                  <a:cs typeface="Arial Unicode MS" charset="0"/>
                </a:endParaRPr>
              </a:p>
            </p:txBody>
          </p:sp>
          <p:pic>
            <p:nvPicPr>
              <p:cNvPr id="8228" name="Picture 10" descr="http://designovat.igic.bas.bg/Img/logo_su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785" y="4572058"/>
                <a:ext cx="1105340" cy="136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3" name="Group 4"/>
            <p:cNvGrpSpPr>
              <a:grpSpLocks/>
            </p:cNvGrpSpPr>
            <p:nvPr/>
          </p:nvGrpSpPr>
          <p:grpSpPr bwMode="auto">
            <a:xfrm>
              <a:off x="8122975" y="4023994"/>
              <a:ext cx="1868263" cy="1760559"/>
              <a:chOff x="8033505" y="4485473"/>
              <a:chExt cx="1868263" cy="1760559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8033505" y="4485473"/>
                <a:ext cx="1868263" cy="176055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390769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bg-BG" sz="1566">
                  <a:solidFill>
                    <a:srgbClr val="000000"/>
                  </a:solidFill>
                  <a:latin typeface="Arial" charset="0"/>
                  <a:cs typeface="Arial Unicode MS" charset="0"/>
                </a:endParaRPr>
              </a:p>
            </p:txBody>
          </p:sp>
          <p:pic>
            <p:nvPicPr>
              <p:cNvPr id="8225" name="Picture 12" descr="http://students.mu-sofia.bg/system/files/Image/Logo_MU_New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4569" y="4629972"/>
                <a:ext cx="1345307" cy="1330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4" name="Group 3"/>
            <p:cNvGrpSpPr>
              <a:grpSpLocks/>
            </p:cNvGrpSpPr>
            <p:nvPr/>
          </p:nvGrpSpPr>
          <p:grpSpPr bwMode="auto">
            <a:xfrm>
              <a:off x="8126149" y="1621890"/>
              <a:ext cx="1803183" cy="1564329"/>
              <a:chOff x="8027545" y="2469991"/>
              <a:chExt cx="1803183" cy="1564329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8027545" y="2469991"/>
                <a:ext cx="1803183" cy="156432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390769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bg-BG" sz="1566">
                  <a:solidFill>
                    <a:srgbClr val="000000"/>
                  </a:solidFill>
                  <a:latin typeface="Arial" charset="0"/>
                  <a:cs typeface="Arial Unicode MS" charset="0"/>
                </a:endParaRPr>
              </a:p>
            </p:txBody>
          </p:sp>
          <p:pic>
            <p:nvPicPr>
              <p:cNvPr id="8222" name="Picture 8" descr="http://eu-learn.tu-sofia.bg/logoTU_small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1485" y="2551944"/>
                <a:ext cx="1273209" cy="1273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5" name="Group 7"/>
            <p:cNvGrpSpPr>
              <a:grpSpLocks/>
            </p:cNvGrpSpPr>
            <p:nvPr/>
          </p:nvGrpSpPr>
          <p:grpSpPr bwMode="auto">
            <a:xfrm>
              <a:off x="1000720" y="1483765"/>
              <a:ext cx="1603182" cy="1493379"/>
              <a:chOff x="939614" y="2229566"/>
              <a:chExt cx="1603182" cy="1493379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939614" y="2229566"/>
                <a:ext cx="1603182" cy="14933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390769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bg-BG" sz="1566">
                  <a:solidFill>
                    <a:srgbClr val="000000"/>
                  </a:solidFill>
                  <a:latin typeface="Arial" charset="0"/>
                  <a:cs typeface="Arial Unicode MS" charset="0"/>
                </a:endParaRPr>
              </a:p>
            </p:txBody>
          </p:sp>
          <p:pic>
            <p:nvPicPr>
              <p:cNvPr id="8219" name="Picture 8" descr="http://www.on-parliament.com/media/files/2011/10/ban_bg_logo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323" y="2395225"/>
                <a:ext cx="1344225" cy="1075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6" name="Group 5"/>
            <p:cNvGrpSpPr>
              <a:grpSpLocks/>
            </p:cNvGrpSpPr>
            <p:nvPr/>
          </p:nvGrpSpPr>
          <p:grpSpPr bwMode="auto">
            <a:xfrm>
              <a:off x="4411847" y="4717059"/>
              <a:ext cx="1855565" cy="1373737"/>
              <a:chOff x="4366650" y="4975246"/>
              <a:chExt cx="1855565" cy="1373737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4366650" y="4975246"/>
                <a:ext cx="1855565" cy="137373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390769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bg-BG" sz="1566">
                  <a:solidFill>
                    <a:srgbClr val="000000"/>
                  </a:solidFill>
                  <a:latin typeface="Arial" charset="0"/>
                  <a:cs typeface="Arial Unicode MS" charset="0"/>
                </a:endParaRPr>
              </a:p>
            </p:txBody>
          </p:sp>
          <p:pic>
            <p:nvPicPr>
              <p:cNvPr id="8216" name="Picture 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706" b="22681"/>
              <a:stretch>
                <a:fillRect/>
              </a:stretch>
            </p:blipFill>
            <p:spPr bwMode="auto">
              <a:xfrm>
                <a:off x="4749273" y="5136830"/>
                <a:ext cx="1279009" cy="99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7" name="Group 6"/>
            <p:cNvGrpSpPr>
              <a:grpSpLocks/>
            </p:cNvGrpSpPr>
            <p:nvPr/>
          </p:nvGrpSpPr>
          <p:grpSpPr bwMode="auto">
            <a:xfrm>
              <a:off x="4170576" y="2635659"/>
              <a:ext cx="2338107" cy="1655911"/>
              <a:chOff x="4139936" y="2635659"/>
              <a:chExt cx="2338107" cy="1655911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4139936" y="2635659"/>
                <a:ext cx="2338107" cy="165591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390769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endParaRPr lang="bg-BG" sz="1566">
                  <a:solidFill>
                    <a:srgbClr val="000000"/>
                  </a:solidFill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214" name="TextBox 2"/>
              <p:cNvSpPr txBox="1">
                <a:spLocks noChangeArrowheads="1"/>
              </p:cNvSpPr>
              <p:nvPr/>
            </p:nvSpPr>
            <p:spPr bwMode="auto">
              <a:xfrm>
                <a:off x="4208362" y="2901846"/>
                <a:ext cx="2146868" cy="1337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bg-BG" sz="1392" b="1" dirty="0" smtClean="0">
                    <a:solidFill>
                      <a:srgbClr val="000000"/>
                    </a:solidFill>
                  </a:rPr>
                  <a:t>СДРУЖЕНИЕ, КОЕТО ЩЕ УПРАВЛЯВА НАУЧНАТА ИНФРАСТРУКТУРА</a:t>
                </a:r>
                <a:endParaRPr lang="bg-BG" altLang="bg-BG" sz="1400" b="1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>
              <a:stCxn id="2" idx="2"/>
              <a:endCxn id="43" idx="0"/>
            </p:cNvCxnSpPr>
            <p:nvPr/>
          </p:nvCxnSpPr>
          <p:spPr bwMode="auto">
            <a:xfrm flipH="1">
              <a:off x="5339629" y="4291570"/>
              <a:ext cx="1" cy="425489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2" idx="3"/>
              <a:endCxn id="44" idx="1"/>
            </p:cNvCxnSpPr>
            <p:nvPr/>
          </p:nvCxnSpPr>
          <p:spPr bwMode="auto">
            <a:xfrm flipV="1">
              <a:off x="6508683" y="2404055"/>
              <a:ext cx="1617466" cy="1059560"/>
            </a:xfrm>
            <a:prstGeom prst="bentConnector3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7" idx="1"/>
            </p:cNvCxnSpPr>
            <p:nvPr/>
          </p:nvCxnSpPr>
          <p:spPr bwMode="auto">
            <a:xfrm>
              <a:off x="6456301" y="3849352"/>
              <a:ext cx="1666674" cy="1054922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46" idx="3"/>
            </p:cNvCxnSpPr>
            <p:nvPr/>
          </p:nvCxnSpPr>
          <p:spPr bwMode="auto">
            <a:xfrm flipH="1">
              <a:off x="2580092" y="3777909"/>
              <a:ext cx="1598421" cy="1256804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" idx="1"/>
              <a:endCxn id="45" idx="3"/>
            </p:cNvCxnSpPr>
            <p:nvPr/>
          </p:nvCxnSpPr>
          <p:spPr bwMode="auto">
            <a:xfrm rot="10800000">
              <a:off x="2603903" y="2230454"/>
              <a:ext cx="1566674" cy="1233161"/>
            </a:xfrm>
            <a:prstGeom prst="bentConnector3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024187" y="395288"/>
            <a:ext cx="5934075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УПРАВЛЕНИЕ НА ЛАБОРАТОРИИТЕ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734245" y="2200939"/>
            <a:ext cx="1614216" cy="89683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39076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bg-BG" sz="1566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542044" y="3090880"/>
            <a:ext cx="0" cy="37006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Текстово поле 38"/>
          <p:cNvSpPr txBox="1">
            <a:spLocks noChangeArrowheads="1"/>
          </p:cNvSpPr>
          <p:nvPr/>
        </p:nvSpPr>
        <p:spPr bwMode="auto">
          <a:xfrm>
            <a:off x="3683505" y="2325629"/>
            <a:ext cx="171569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altLang="bg-BG" sz="1131" b="1" dirty="0" smtClean="0">
                <a:solidFill>
                  <a:srgbClr val="000000"/>
                </a:solidFill>
              </a:rPr>
              <a:t>ДРУГИ НАУЧНО-ИЗСЛЕДОВАТЕЛСКИ ОРГАНИЗАЦИИ</a:t>
            </a:r>
            <a:endParaRPr lang="en-US" altLang="bg-BG" sz="1131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ЛАБОРАТОРИИ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3099" y="2220913"/>
            <a:ext cx="8280400" cy="42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19" tIns="51108" rIns="102219" bIns="51108">
            <a:spAutoFit/>
          </a:bodyPr>
          <a:lstStyle/>
          <a:p>
            <a:pPr marL="342900" indent="-342900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bg-BG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Биофармацевтичен лабораторен комплекс „БиоФарма“:</a:t>
            </a:r>
            <a:endParaRPr lang="bg-BG" sz="1200" dirty="0">
              <a:ea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bg-BG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bg-BG" sz="1200" dirty="0"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92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In Vitro</a:t>
            </a:r>
            <a:r>
              <a:rPr lang="bg-BG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” лаборатория за оценка на биологична активност и </a:t>
            </a:r>
            <a:r>
              <a:rPr lang="bg-BG" sz="2000" b="1" dirty="0" smtClean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токсичност </a:t>
            </a:r>
            <a:r>
              <a:rPr lang="bg-BG" sz="2000" dirty="0" smtClean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– специализирано оборудване в следните области: клетъчни култури, ДНК изследвания, микробиология, ГМО, екотоксикология, растителни култури и др.  </a:t>
            </a:r>
            <a:endParaRPr lang="bg-BG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92000"/>
              </a:lnSpc>
              <a:spcAft>
                <a:spcPts val="0"/>
              </a:spcAft>
              <a:defRPr/>
            </a:pPr>
            <a:endParaRPr lang="bg-BG" sz="1200" dirty="0"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Разработване и охарактеризиране на фармацевтични форми и “</a:t>
            </a:r>
            <a:r>
              <a:rPr lang="en-US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In Silico</a:t>
            </a:r>
            <a:r>
              <a:rPr lang="bg-BG" sz="2000" b="1" dirty="0" smtClean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”  </a:t>
            </a:r>
            <a:r>
              <a:rPr lang="bg-BG" sz="2000" dirty="0" smtClean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дизайн –научни изследвания въз основа на методите “</a:t>
            </a:r>
            <a:r>
              <a:rPr lang="en-US" sz="2000" dirty="0" smtClean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In Silico</a:t>
            </a:r>
            <a:r>
              <a:rPr lang="bg-BG" sz="2000" dirty="0" smtClean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”, както и физикохимичен и биофармацевтичен анализ за целите на фармацията.  </a:t>
            </a:r>
            <a:endParaRPr lang="bg-BG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bg-BG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sz="2000" b="1" dirty="0">
                <a:solidFill>
                  <a:srgbClr val="00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Лаборатория за екстракции на природни продукти и синтез на биоактивни съединения </a:t>
            </a:r>
            <a:r>
              <a:rPr lang="bg-BG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0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ЛАБОРАТОРИИ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8000" y="2320924"/>
            <a:ext cx="8326438" cy="420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219" tIns="51108" rIns="102219" bIns="51108">
            <a:spAutoFit/>
          </a:bodyPr>
          <a:lstStyle>
            <a:lvl1pPr marL="361950" indent="-361950"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itchFamily="18" charset="0"/>
              <a:defRPr sz="36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>
              <a:lnSpc>
                <a:spcPct val="93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>
              <a:lnSpc>
                <a:spcPct val="93000"/>
              </a:lnSpc>
              <a:spcAft>
                <a:spcPts val="950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>
              <a:lnSpc>
                <a:spcPct val="93000"/>
              </a:lnSpc>
              <a:spcAft>
                <a:spcPts val="32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marL="500063" lvl="1" indent="-342900" algn="just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bg-BG" altLang="bg-BG" sz="2000" b="1" dirty="0">
                <a:latin typeface="Helvetica" pitchFamily="34" charset="0"/>
                <a:cs typeface="Times New Roman" panose="02020603050405020304" pitchFamily="18" charset="0"/>
              </a:rPr>
              <a:t>Лаборатория за високопроизводителни </a:t>
            </a:r>
            <a:r>
              <a:rPr lang="bg-BG" altLang="bg-BG" sz="2000" b="1" dirty="0" smtClean="0">
                <a:latin typeface="Helvetica" pitchFamily="34" charset="0"/>
                <a:cs typeface="Times New Roman" panose="02020603050405020304" pitchFamily="18" charset="0"/>
              </a:rPr>
              <a:t>изчисления </a:t>
            </a:r>
            <a:r>
              <a:rPr lang="en-GB" altLang="bg-BG" sz="2000" dirty="0" smtClean="0">
                <a:latin typeface="Helvetica" pitchFamily="34" charset="0"/>
                <a:cs typeface="Times New Roman" panose="02020603050405020304" pitchFamily="18" charset="0"/>
              </a:rPr>
              <a:t>– </a:t>
            </a:r>
            <a:r>
              <a:rPr lang="bg-BG" altLang="bg-BG" sz="2000" dirty="0" smtClean="0">
                <a:latin typeface="Helvetica" pitchFamily="34" charset="0"/>
                <a:cs typeface="Times New Roman" panose="02020603050405020304" pitchFamily="18" charset="0"/>
              </a:rPr>
              <a:t>научни изследвания на комплексни системи в областта на физиката,  биофизиката, медицинската физика и др.</a:t>
            </a:r>
          </a:p>
          <a:p>
            <a:pPr marL="157163" lvl="1" indent="0" algn="just">
              <a:spcAft>
                <a:spcPct val="0"/>
              </a:spcAft>
              <a:defRPr/>
            </a:pPr>
            <a:endParaRPr lang="en-GB" altLang="bg-BG" sz="2000" i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500063" lvl="1" indent="-342900" algn="just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bg-BG" altLang="bg-BG" sz="2000" b="1" dirty="0" smtClean="0">
                <a:latin typeface="Helvetica" pitchFamily="34" charset="0"/>
                <a:cs typeface="Times New Roman" panose="02020603050405020304" pitchFamily="18" charset="0"/>
              </a:rPr>
              <a:t>Лаборатория </a:t>
            </a:r>
            <a:r>
              <a:rPr lang="bg-BG" altLang="bg-BG" sz="2000" b="1" dirty="0">
                <a:latin typeface="Helvetica" pitchFamily="34" charset="0"/>
                <a:cs typeface="Times New Roman" panose="02020603050405020304" pitchFamily="18" charset="0"/>
              </a:rPr>
              <a:t>по виртуална и разширена реалност </a:t>
            </a:r>
            <a:r>
              <a:rPr lang="bg-BG" altLang="bg-BG" sz="2000" dirty="0">
                <a:latin typeface="Helvetica" pitchFamily="34" charset="0"/>
                <a:cs typeface="Times New Roman" panose="02020603050405020304" pitchFamily="18" charset="0"/>
              </a:rPr>
              <a:t>– научни изследвания и внедряване на иновативни решения за тестване и верифициране на свойствата на продукти на ранен етап от тяхното развитие, предхождащ и допълващ етапа на бързото прототипиране. </a:t>
            </a:r>
            <a:endParaRPr lang="bg-BG" altLang="bg-BG" sz="2000" dirty="0" smtClean="0">
              <a:latin typeface="Helvetica" pitchFamily="34" charset="0"/>
              <a:cs typeface="Times New Roman" panose="02020603050405020304" pitchFamily="18" charset="0"/>
            </a:endParaRPr>
          </a:p>
          <a:p>
            <a:pPr marL="442913" lvl="1" algn="just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bg-BG" altLang="bg-BG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0063" lvl="1" indent="-342900" algn="just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bg-BG" altLang="bg-BG" sz="2000" b="1" dirty="0" smtClean="0">
                <a:latin typeface="Helvetica" pitchFamily="34" charset="0"/>
                <a:cs typeface="Times New Roman" panose="02020603050405020304" pitchFamily="18" charset="0"/>
              </a:rPr>
              <a:t>Лаборатория </a:t>
            </a:r>
            <a:r>
              <a:rPr lang="bg-BG" altLang="bg-BG" sz="2000" b="1" dirty="0">
                <a:latin typeface="Helvetica" pitchFamily="34" charset="0"/>
                <a:cs typeface="Times New Roman" panose="02020603050405020304" pitchFamily="18" charset="0"/>
              </a:rPr>
              <a:t>за 3</a:t>
            </a:r>
            <a:r>
              <a:rPr lang="en-US" altLang="bg-BG" sz="2000" b="1" dirty="0">
                <a:latin typeface="Helvetica" pitchFamily="34" charset="0"/>
                <a:cs typeface="Times New Roman" panose="02020603050405020304" pitchFamily="18" charset="0"/>
              </a:rPr>
              <a:t>D </a:t>
            </a:r>
            <a:r>
              <a:rPr lang="bg-BG" altLang="bg-BG" sz="2000" b="1" dirty="0">
                <a:latin typeface="Helvetica" pitchFamily="34" charset="0"/>
                <a:cs typeface="Times New Roman" panose="02020603050405020304" pitchFamily="18" charset="0"/>
              </a:rPr>
              <a:t>креативност и бързо прототипиране на нови продукти </a:t>
            </a:r>
            <a:r>
              <a:rPr lang="bg-BG" altLang="bg-BG" sz="2000" dirty="0">
                <a:latin typeface="Helvetica" pitchFamily="34" charset="0"/>
                <a:cs typeface="Times New Roman" panose="02020603050405020304" pitchFamily="18" charset="0"/>
              </a:rPr>
              <a:t>– научни изследвания в сферата на бързото прототипиране и производство на елементи със свободна форма. </a:t>
            </a:r>
            <a:endParaRPr lang="en-GB" altLang="bg-BG" sz="2000" i="1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ЛАБОРАТОРИИ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824" y="2393138"/>
            <a:ext cx="813593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285750" algn="just">
              <a:lnSpc>
                <a:spcPct val="92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Лаборатория по киберсигурност </a:t>
            </a:r>
            <a:r>
              <a:rPr lang="en-GB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лабораторията ще работи за създаване на общ национален капацитет в следните области: висока кибер-устойчивост, изследване на рисковете и кибер-уязвимостите, превенция и подготовка за кибер-атаки, разработване на методология за защита на кибер-зависими критични системи и ресурси.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altLang="bg-BG" sz="2000" dirty="0">
              <a:latin typeface="Helvetica" pitchFamily="34" charset="0"/>
              <a:cs typeface="Times New Roman" pitchFamily="18" charset="0"/>
            </a:endParaRPr>
          </a:p>
          <a:p>
            <a:pPr marL="542925" lvl="1" indent="-285750" algn="just">
              <a:lnSpc>
                <a:spcPct val="92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Лаборатория „Изкуствен интелект и </a:t>
            </a:r>
            <a:r>
              <a:rPr lang="en-US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CAD </a:t>
            </a:r>
            <a:r>
              <a:rPr lang="bg-BG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системи“ </a:t>
            </a:r>
            <a:r>
              <a:rPr lang="bg-BG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bg-BG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използване на споделени ресурси, софтуер и информация на компютри и други устройства; достъп до множество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CAD</a:t>
            </a:r>
            <a:r>
              <a:rPr lang="bg-BG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-базирани софтуерни приложения, които могат да бъдат използвани от университети и компании. 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8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ЛАБОРАТОРИИ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2252433"/>
            <a:ext cx="800735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063" lvl="1" indent="-342900" algn="just">
              <a:lnSpc>
                <a:spcPct val="92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altLang="bg-BG" sz="2000" b="1" dirty="0">
                <a:solidFill>
                  <a:srgbClr val="000000"/>
                </a:solidFill>
                <a:latin typeface="Helvetica" pitchFamily="34" charset="0"/>
                <a:cs typeface="Times New Roman" panose="02020603050405020304" pitchFamily="18" charset="0"/>
              </a:rPr>
              <a:t>Лаборатория по биоинформатика „БиоИнфоТех“ </a:t>
            </a:r>
            <a:r>
              <a:rPr lang="bg-BG" altLang="bg-BG" sz="2000" dirty="0">
                <a:solidFill>
                  <a:srgbClr val="000000"/>
                </a:solidFill>
                <a:latin typeface="Helvetica" pitchFamily="34" charset="0"/>
                <a:cs typeface="Times New Roman" panose="02020603050405020304" pitchFamily="18" charset="0"/>
              </a:rPr>
              <a:t>–</a:t>
            </a:r>
            <a:r>
              <a:rPr lang="bg-BG" altLang="bg-BG" sz="2000" b="1" dirty="0">
                <a:solidFill>
                  <a:srgbClr val="000000"/>
                </a:solidFill>
                <a:latin typeface="Helvetica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2000" dirty="0">
                <a:solidFill>
                  <a:srgbClr val="000000"/>
                </a:solidFill>
                <a:latin typeface="Helvetica" pitchFamily="34" charset="0"/>
                <a:cs typeface="Times New Roman" panose="02020603050405020304" pitchFamily="18" charset="0"/>
              </a:rPr>
              <a:t>създаване на бази данни, които съдържат биологична информация; генериране на познания за структурирането на нови лекарства и разработване на нови софтуерни инструменти за създаване на такива познания. </a:t>
            </a:r>
            <a:endParaRPr lang="bg-BG" altLang="bg-BG" sz="2000" b="1" dirty="0">
              <a:solidFill>
                <a:srgbClr val="000000"/>
              </a:solidFill>
              <a:latin typeface="Helvetica" pitchFamily="34" charset="0"/>
              <a:cs typeface="Times New Roman" panose="02020603050405020304" pitchFamily="18" charset="0"/>
            </a:endParaRPr>
          </a:p>
          <a:p>
            <a:pPr marL="157163" lvl="1" algn="just">
              <a:lnSpc>
                <a:spcPct val="92000"/>
              </a:lnSpc>
              <a:spcAft>
                <a:spcPts val="0"/>
              </a:spcAft>
              <a:tabLst>
                <a:tab pos="914400" algn="l"/>
              </a:tabLst>
              <a:defRPr/>
            </a:pPr>
            <a:endParaRPr lang="bg-BG" sz="2000" b="1" dirty="0" smtClean="0">
              <a:solidFill>
                <a:srgbClr val="000000"/>
              </a:solidFill>
              <a:latin typeface="Helvetica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500063" lvl="1" indent="-342900" algn="just">
              <a:lnSpc>
                <a:spcPct val="92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bg-BG" sz="2000" b="1" dirty="0" smtClean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Лаборатория </a:t>
            </a:r>
            <a:r>
              <a:rPr lang="bg-BG" sz="2000" b="1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„Интелигентни комуникационни инфраструктури“ </a:t>
            </a:r>
            <a:r>
              <a:rPr lang="bg-BG" sz="2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– научно-изследователски услуги и тестове на железопътни системи (влакове, трамваи и метро) с цел регулиране на трафика чрез уникална платформа. </a:t>
            </a:r>
            <a:endParaRPr lang="bg-BG" sz="1200" dirty="0" smtClean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157163" lvl="1" algn="just">
              <a:lnSpc>
                <a:spcPct val="92000"/>
              </a:lnSpc>
              <a:spcAft>
                <a:spcPts val="0"/>
              </a:spcAft>
              <a:tabLst>
                <a:tab pos="914400" algn="l"/>
              </a:tabLst>
              <a:defRPr/>
            </a:pPr>
            <a:endParaRPr lang="en-GB" altLang="bg-BG" sz="2000" b="1" dirty="0">
              <a:latin typeface="Helvetica" pitchFamily="34" charset="0"/>
              <a:cs typeface="Times New Roman" pitchFamily="18" charset="0"/>
            </a:endParaRPr>
          </a:p>
          <a:p>
            <a:pPr marL="528638" lvl="1" indent="-342900" algn="just">
              <a:buFont typeface="Wingdings" panose="05000000000000000000" pitchFamily="2" charset="2"/>
              <a:buChar char="§"/>
            </a:pPr>
            <a:r>
              <a:rPr lang="bg-BG" altLang="bg-BG" sz="2000" b="1" dirty="0">
                <a:solidFill>
                  <a:srgbClr val="000000"/>
                </a:solidFill>
                <a:latin typeface="Helvetica" pitchFamily="34" charset="0"/>
                <a:cs typeface="Times New Roman" panose="02020603050405020304" pitchFamily="18" charset="0"/>
              </a:rPr>
              <a:t>Микро Нано Лаб </a:t>
            </a:r>
            <a:r>
              <a:rPr lang="bg-BG" altLang="bg-BG" sz="2000" dirty="0">
                <a:solidFill>
                  <a:srgbClr val="000000"/>
                </a:solidFill>
                <a:latin typeface="Helvetica" pitchFamily="34" charset="0"/>
                <a:cs typeface="Times New Roman" panose="02020603050405020304" pitchFamily="18" charset="0"/>
              </a:rPr>
              <a:t>– изследвания, тестове и анализ на дефекти и откази на микроелектронни схеми (чипове), електронни устройства, сензорни системи и др.</a:t>
            </a:r>
            <a:endParaRPr lang="bg-BG" alt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49482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2598677" y="349482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22479" y="308207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СЛЕДВАЩИ СТЪПКИ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358" y="2359402"/>
            <a:ext cx="788328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bg-BG" b="1" dirty="0" smtClean="0">
                <a:latin typeface="Helvetica" pitchFamily="34" charset="0"/>
              </a:rPr>
              <a:t>Организация на конференции, кръгли маси, семинари и обучения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b="1" dirty="0" smtClean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bg-BG" b="1" dirty="0" smtClean="0">
                <a:latin typeface="Helvetica" pitchFamily="34" charset="0"/>
              </a:rPr>
              <a:t>Доставка на лабораторно оборудване и софтуерни продукти</a:t>
            </a:r>
            <a:endParaRPr lang="en-US" b="1" dirty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b="1" dirty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bg-BG" b="1" dirty="0" smtClean="0">
                <a:latin typeface="Helvetica" pitchFamily="34" charset="0"/>
              </a:rPr>
              <a:t>Старт на програмата на Инкубатора</a:t>
            </a:r>
            <a:endParaRPr lang="en-US" b="1" dirty="0">
              <a:latin typeface="Helvetic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b="1" dirty="0">
              <a:latin typeface="Helvetica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bg-BG" b="1" dirty="0" smtClean="0">
                <a:latin typeface="Helvetica" pitchFamily="34" charset="0"/>
                <a:cs typeface="Times New Roman" panose="02020603050405020304" pitchFamily="18" charset="0"/>
              </a:rPr>
              <a:t>База данни на научната инфраструктура на територията на град София</a:t>
            </a:r>
            <a:endParaRPr lang="en-US" b="1" dirty="0">
              <a:latin typeface="Helvetica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b="1" dirty="0">
              <a:latin typeface="Helvetica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bg-BG" b="1" dirty="0" smtClean="0">
                <a:latin typeface="Helvetica" pitchFamily="34" charset="0"/>
                <a:cs typeface="Times New Roman" panose="02020603050405020304" pitchFamily="18" charset="0"/>
              </a:rPr>
              <a:t>Софтуерна платформа за споделено ползване на научната инфраструктура</a:t>
            </a:r>
            <a:endParaRPr lang="en-US" b="1" dirty="0">
              <a:latin typeface="Helvetic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331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07263" y="0"/>
            <a:ext cx="1321676" cy="19210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b="1" dirty="0" smtClean="0">
                <a:solidFill>
                  <a:srgbClr val="2F5597"/>
                </a:solidFill>
                <a:ea typeface="Cambria Math" panose="02040503050406030204" pitchFamily="18" charset="0"/>
                <a:cs typeface="Angsana New" panose="02020603050405020304" pitchFamily="18" charset="-34"/>
              </a:rPr>
              <a:t>2016</a:t>
            </a:r>
            <a:endParaRPr lang="bg-BG" b="1" dirty="0">
              <a:solidFill>
                <a:srgbClr val="2F5597"/>
              </a:solidFill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87" y="1921073"/>
            <a:ext cx="2925764" cy="3741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484" y="4071938"/>
            <a:ext cx="118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СТАРТ</a:t>
            </a:r>
            <a:endParaRPr lang="bg-BG" sz="24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2183" y="5945696"/>
            <a:ext cx="8708233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2183" y="6007360"/>
            <a:ext cx="8708232" cy="67710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g-BG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Този документ е създаден с финансовата подкрепа на Оперативна програма „Развитие на конкурентоспособността на българската икономика”</a:t>
            </a:r>
            <a:r>
              <a:rPr lang="ru-RU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2007-2013</a:t>
            </a:r>
            <a:r>
              <a:rPr lang="bg-BG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, съфинансирана от Европейския съюз чрез Европейския фонд за регионално развитие</a:t>
            </a:r>
            <a:r>
              <a:rPr lang="en-US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и националния бюджет на Република България. Цялата отговорност за съдържанието на документа се носи от</a:t>
            </a:r>
            <a:r>
              <a:rPr lang="en-US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altLang="bg-BG" sz="950" i="1" dirty="0" smtClean="0">
                <a:ea typeface="Verdana" panose="020B0604030504040204" pitchFamily="34" charset="0"/>
                <a:cs typeface="Verdana" panose="020B0604030504040204" pitchFamily="34" charset="0"/>
              </a:rPr>
              <a:t>„София тех парк“ АД и при никакви обстоятелства не може да се приема, че този документ отразява официалното становище на Европейския съюз и Договарящия орган.</a:t>
            </a:r>
            <a:endParaRPr lang="bg-BG" sz="950" i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175" y="4333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МИСИЯ</a:t>
            </a:r>
            <a:endParaRPr lang="bg-BG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8" name="Rectangle 5130"/>
          <p:cNvSpPr>
            <a:spLocks noChangeArrowheads="1"/>
          </p:cNvSpPr>
          <p:nvPr/>
        </p:nvSpPr>
        <p:spPr bwMode="auto">
          <a:xfrm>
            <a:off x="2489198" y="2160104"/>
            <a:ext cx="6429513" cy="4055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492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492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492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492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54313" indent="-2524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1513" indent="-2524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68713" indent="-2524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25913" indent="-2524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489200" y="2411896"/>
            <a:ext cx="64295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54313" indent="-252413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1513" indent="-252413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68713" indent="-252413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25913" indent="-252413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3">
              <a:buFont typeface="Wingdings" panose="05000000000000000000" pitchFamily="2" charset="2"/>
              <a:buChar char="§"/>
            </a:pPr>
            <a:r>
              <a:rPr lang="bg-BG" altLang="bg-BG" sz="2400" b="1" dirty="0">
                <a:latin typeface="Helvetica" pitchFamily="34" charset="0"/>
              </a:rPr>
              <a:t>Научно-технологичен парк </a:t>
            </a:r>
            <a:r>
              <a:rPr lang="bg-BG" altLang="bg-BG" dirty="0">
                <a:latin typeface="Helvetica" pitchFamily="34" charset="0"/>
              </a:rPr>
              <a:t>е широкомащабен проект, чиято основна цел е да подпомогне  развитието на науката, технологиите и иновациите в България. </a:t>
            </a:r>
            <a:endParaRPr lang="bg-BG" altLang="bg-BG" sz="2400" b="1" dirty="0">
              <a:latin typeface="Helvetica" pitchFamily="34" charset="0"/>
            </a:endParaRPr>
          </a:p>
          <a:p>
            <a:pPr lvl="3" algn="just">
              <a:buFont typeface="Wingdings" panose="05000000000000000000" pitchFamily="2" charset="2"/>
              <a:buChar char="§"/>
            </a:pPr>
            <a:endParaRPr lang="en-GB" altLang="bg-BG" sz="2000" dirty="0">
              <a:latin typeface="Helvetica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bg-BG" altLang="bg-BG" sz="2400" b="1" dirty="0">
                <a:latin typeface="Helvetica" pitchFamily="34" charset="0"/>
              </a:rPr>
              <a:t>София</a:t>
            </a:r>
            <a:r>
              <a:rPr lang="bg-BG" altLang="bg-BG" sz="2400" dirty="0">
                <a:latin typeface="Helvetica" pitchFamily="34" charset="0"/>
              </a:rPr>
              <a:t> </a:t>
            </a:r>
            <a:r>
              <a:rPr lang="bg-BG" altLang="bg-BG" dirty="0">
                <a:latin typeface="Helvetica" pitchFamily="34" charset="0"/>
              </a:rPr>
              <a:t>е избрана за най-подходящата локация, като мястото с най-голяма концентрация на университети, изследователи, стартиращи компании и иновативни мултинационални </a:t>
            </a:r>
            <a:r>
              <a:rPr lang="bg-BG" altLang="bg-BG" dirty="0" smtClean="0">
                <a:latin typeface="Helvetica" pitchFamily="34" charset="0"/>
              </a:rPr>
              <a:t>компании</a:t>
            </a:r>
            <a:r>
              <a:rPr lang="bg-BG" altLang="bg-BG" sz="2400" dirty="0" smtClean="0">
                <a:latin typeface="Helvetica" pitchFamily="34" charset="0"/>
              </a:rPr>
              <a:t>.</a:t>
            </a:r>
            <a:endParaRPr lang="en-GB" altLang="bg-BG" sz="2400" dirty="0">
              <a:latin typeface="Helvetica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491162" cy="142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ФОКУСНИ ОБЛАСТИ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7662" y="1646514"/>
            <a:ext cx="6307139" cy="4826000"/>
            <a:chOff x="2473324" y="1592263"/>
            <a:chExt cx="6307139" cy="4826000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4748213" y="1592263"/>
              <a:ext cx="2733675" cy="2663825"/>
            </a:xfrm>
            <a:prstGeom prst="ellipse">
              <a:avLst/>
            </a:prstGeom>
            <a:solidFill>
              <a:srgbClr val="C3D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0" rIns="91422" bIns="45710"/>
            <a:lstStyle/>
            <a:p>
              <a:endParaRPr lang="en-US" b="1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6043613" y="3754438"/>
              <a:ext cx="2736850" cy="2663825"/>
            </a:xfrm>
            <a:prstGeom prst="ellipse">
              <a:avLst/>
            </a:prstGeom>
            <a:solidFill>
              <a:srgbClr val="C3D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0" rIns="91422" bIns="45710"/>
            <a:lstStyle/>
            <a:p>
              <a:endParaRPr lang="en-US" b="1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522663" y="3754438"/>
              <a:ext cx="2736850" cy="2663825"/>
            </a:xfrm>
            <a:prstGeom prst="ellipse">
              <a:avLst/>
            </a:prstGeom>
            <a:solidFill>
              <a:srgbClr val="C3D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0" rIns="91422" bIns="45710"/>
            <a:lstStyle/>
            <a:p>
              <a:endParaRPr lang="en-US" b="1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647406" y="2468563"/>
              <a:ext cx="3078163" cy="101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89982" tIns="46791" rIns="89982" bIns="46791">
              <a:spAutoFit/>
            </a:bodyPr>
            <a:lstStyle/>
            <a:p>
              <a:pPr algn="ctr" defTabSz="449176" hangingPunct="1">
                <a:lnSpc>
                  <a:spcPct val="100000"/>
                </a:lnSpc>
                <a:buFont typeface="Times New Roman" pitchFamily="18" charset="0"/>
                <a:buNone/>
                <a:tabLst>
                  <a:tab pos="0" algn="l"/>
                  <a:tab pos="457112" algn="l"/>
                  <a:tab pos="914222" algn="l"/>
                  <a:tab pos="1371334" algn="l"/>
                  <a:tab pos="1828445" algn="l"/>
                  <a:tab pos="2285555" algn="l"/>
                  <a:tab pos="2742666" algn="l"/>
                  <a:tab pos="3199777" algn="l"/>
                  <a:tab pos="3656888" algn="l"/>
                  <a:tab pos="4114000" algn="l"/>
                  <a:tab pos="4571110" algn="l"/>
                  <a:tab pos="5028222" algn="l"/>
                  <a:tab pos="5485334" algn="l"/>
                  <a:tab pos="5942443" algn="l"/>
                  <a:tab pos="6399555" algn="l"/>
                  <a:tab pos="6856666" algn="l"/>
                  <a:tab pos="7313776" algn="l"/>
                  <a:tab pos="7770888" algn="l"/>
                  <a:tab pos="8228000" algn="l"/>
                  <a:tab pos="8685110" algn="l"/>
                  <a:tab pos="9142222" algn="l"/>
                </a:tabLst>
                <a:defRPr/>
              </a:pPr>
              <a:r>
                <a:rPr lang="bg-BG" sz="2000" b="1" dirty="0" smtClean="0">
                  <a:solidFill>
                    <a:srgbClr val="2EB2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Информационни и комуникационни технологии</a:t>
              </a:r>
              <a:endParaRPr lang="en-US" sz="2000" b="1" dirty="0">
                <a:solidFill>
                  <a:srgbClr val="2EB2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560762" y="4900712"/>
              <a:ext cx="2590800" cy="40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89982" tIns="46791" rIns="89982" bIns="46791">
              <a:spAutoFit/>
            </a:bodyPr>
            <a:lstStyle/>
            <a:p>
              <a:pPr algn="ctr" defTabSz="449176" hangingPunct="1">
                <a:lnSpc>
                  <a:spcPct val="100000"/>
                </a:lnSpc>
                <a:buFont typeface="Times New Roman" pitchFamily="18" charset="0"/>
                <a:buNone/>
                <a:tabLst>
                  <a:tab pos="0" algn="l"/>
                  <a:tab pos="457112" algn="l"/>
                  <a:tab pos="914222" algn="l"/>
                  <a:tab pos="1371334" algn="l"/>
                  <a:tab pos="1828445" algn="l"/>
                  <a:tab pos="2285555" algn="l"/>
                  <a:tab pos="2742666" algn="l"/>
                  <a:tab pos="3199777" algn="l"/>
                  <a:tab pos="3656888" algn="l"/>
                  <a:tab pos="4114000" algn="l"/>
                  <a:tab pos="4571110" algn="l"/>
                  <a:tab pos="5028222" algn="l"/>
                  <a:tab pos="5485334" algn="l"/>
                  <a:tab pos="5942443" algn="l"/>
                  <a:tab pos="6399555" algn="l"/>
                  <a:tab pos="6856666" algn="l"/>
                  <a:tab pos="7313776" algn="l"/>
                  <a:tab pos="7770888" algn="l"/>
                  <a:tab pos="8228000" algn="l"/>
                  <a:tab pos="8685110" algn="l"/>
                  <a:tab pos="9142222" algn="l"/>
                </a:tabLst>
                <a:defRPr/>
              </a:pPr>
              <a:r>
                <a:rPr lang="bg-BG" sz="2000" b="1" dirty="0" smtClean="0">
                  <a:solidFill>
                    <a:srgbClr val="2EB2FF"/>
                  </a:solidFill>
                  <a:latin typeface="+mj-lt"/>
                  <a:cs typeface="+mn-cs"/>
                </a:rPr>
                <a:t>Науки за живота</a:t>
              </a:r>
              <a:endParaRPr lang="en-US" sz="2000" b="1" dirty="0">
                <a:solidFill>
                  <a:srgbClr val="2EB2FF"/>
                </a:solidFill>
                <a:latin typeface="+mj-lt"/>
                <a:cs typeface="+mn-cs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473324" y="2946441"/>
              <a:ext cx="2382838" cy="925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89982" tIns="46791" rIns="89982" bIns="46791">
              <a:spAutoFit/>
            </a:bodyPr>
            <a:lstStyle/>
            <a:p>
              <a:pPr algn="ctr" defTabSz="449176" hangingPunct="1">
                <a:lnSpc>
                  <a:spcPct val="100000"/>
                </a:lnSpc>
                <a:buFont typeface="Times New Roman" pitchFamily="18" charset="0"/>
                <a:buNone/>
                <a:tabLst>
                  <a:tab pos="0" algn="l"/>
                  <a:tab pos="457112" algn="l"/>
                  <a:tab pos="914222" algn="l"/>
                  <a:tab pos="1371334" algn="l"/>
                  <a:tab pos="1828445" algn="l"/>
                  <a:tab pos="2285555" algn="l"/>
                  <a:tab pos="2742666" algn="l"/>
                  <a:tab pos="3199777" algn="l"/>
                  <a:tab pos="3656888" algn="l"/>
                  <a:tab pos="4114000" algn="l"/>
                  <a:tab pos="4571110" algn="l"/>
                  <a:tab pos="5028222" algn="l"/>
                  <a:tab pos="5485334" algn="l"/>
                  <a:tab pos="5942443" algn="l"/>
                  <a:tab pos="6399555" algn="l"/>
                  <a:tab pos="6856666" algn="l"/>
                  <a:tab pos="7313776" algn="l"/>
                  <a:tab pos="7770888" algn="l"/>
                  <a:tab pos="8228000" algn="l"/>
                  <a:tab pos="8685110" algn="l"/>
                  <a:tab pos="9142222" algn="l"/>
                </a:tabLst>
                <a:defRPr/>
              </a:pPr>
              <a:r>
                <a:rPr lang="bg-BG" b="1" dirty="0" smtClean="0">
                  <a:solidFill>
                    <a:srgbClr val="FF0000"/>
                  </a:solidFill>
                  <a:latin typeface="+mj-lt"/>
                  <a:cs typeface="+mn-cs"/>
                </a:rPr>
                <a:t>Научно-изследователска и развойна дейност</a:t>
              </a:r>
              <a:endParaRPr lang="en-US" b="1" dirty="0">
                <a:solidFill>
                  <a:srgbClr val="FF0000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441951" y="4978497"/>
            <a:ext cx="2390776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9982" tIns="46791" rIns="89982" bIns="46791">
            <a:spAutoFit/>
          </a:bodyPr>
          <a:lstStyle/>
          <a:p>
            <a:pPr algn="ctr" defTabSz="449176" hangingPunct="1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112" algn="l"/>
                <a:tab pos="914222" algn="l"/>
                <a:tab pos="1371334" algn="l"/>
                <a:tab pos="1828445" algn="l"/>
                <a:tab pos="2285555" algn="l"/>
                <a:tab pos="2742666" algn="l"/>
                <a:tab pos="3199777" algn="l"/>
                <a:tab pos="3656888" algn="l"/>
                <a:tab pos="4114000" algn="l"/>
                <a:tab pos="4571110" algn="l"/>
                <a:tab pos="5028222" algn="l"/>
                <a:tab pos="5485334" algn="l"/>
                <a:tab pos="5942443" algn="l"/>
                <a:tab pos="6399555" algn="l"/>
                <a:tab pos="6856666" algn="l"/>
                <a:tab pos="7313776" algn="l"/>
                <a:tab pos="7770888" algn="l"/>
                <a:tab pos="8228000" algn="l"/>
                <a:tab pos="8685110" algn="l"/>
                <a:tab pos="9142222" algn="l"/>
              </a:tabLst>
              <a:defRPr/>
            </a:pPr>
            <a:r>
              <a:rPr lang="bg-BG" sz="2000" b="1" dirty="0" smtClean="0">
                <a:solidFill>
                  <a:srgbClr val="2EB2FF"/>
                </a:solidFill>
                <a:latin typeface="+mj-lt"/>
              </a:rPr>
              <a:t>Зелена енергия</a:t>
            </a:r>
            <a:endParaRPr lang="en-US" sz="2000" b="1" dirty="0">
              <a:solidFill>
                <a:srgbClr val="2EB2FF"/>
              </a:solidFill>
              <a:latin typeface="+mj-lt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052345" y="3214458"/>
            <a:ext cx="2848770" cy="6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9982" tIns="46791" rIns="89982" bIns="46791">
            <a:spAutoFit/>
          </a:bodyPr>
          <a:lstStyle/>
          <a:p>
            <a:pPr algn="ctr" defTabSz="449176" hangingPunct="1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112" algn="l"/>
                <a:tab pos="914222" algn="l"/>
                <a:tab pos="1371334" algn="l"/>
                <a:tab pos="1828445" algn="l"/>
                <a:tab pos="2285555" algn="l"/>
                <a:tab pos="2742666" algn="l"/>
                <a:tab pos="3199777" algn="l"/>
                <a:tab pos="3656888" algn="l"/>
                <a:tab pos="4114000" algn="l"/>
                <a:tab pos="4571110" algn="l"/>
                <a:tab pos="5028222" algn="l"/>
                <a:tab pos="5485334" algn="l"/>
                <a:tab pos="5942443" algn="l"/>
                <a:tab pos="6399555" algn="l"/>
                <a:tab pos="6856666" algn="l"/>
                <a:tab pos="7313776" algn="l"/>
                <a:tab pos="7770888" algn="l"/>
                <a:tab pos="8228000" algn="l"/>
                <a:tab pos="8685110" algn="l"/>
                <a:tab pos="9142222" algn="l"/>
              </a:tabLst>
              <a:defRPr/>
            </a:pPr>
            <a:r>
              <a:rPr lang="bg-BG" b="1" dirty="0" smtClean="0">
                <a:solidFill>
                  <a:srgbClr val="FF0000"/>
                </a:solidFill>
                <a:latin typeface="+mj-lt"/>
                <a:cs typeface="+mn-cs"/>
              </a:rPr>
              <a:t>Технологичен трансфер</a:t>
            </a:r>
            <a:endParaRPr lang="en-US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954338" y="6258203"/>
            <a:ext cx="4683125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9982" tIns="46791" rIns="89982" bIns="46791">
            <a:spAutoFit/>
          </a:bodyPr>
          <a:lstStyle/>
          <a:p>
            <a:pPr algn="ctr" defTabSz="449176" hangingPunct="1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112" algn="l"/>
                <a:tab pos="914222" algn="l"/>
                <a:tab pos="1371334" algn="l"/>
                <a:tab pos="1828445" algn="l"/>
                <a:tab pos="2285555" algn="l"/>
                <a:tab pos="2742666" algn="l"/>
                <a:tab pos="3199777" algn="l"/>
                <a:tab pos="3656888" algn="l"/>
                <a:tab pos="4114000" algn="l"/>
                <a:tab pos="4571110" algn="l"/>
                <a:tab pos="5028222" algn="l"/>
                <a:tab pos="5485334" algn="l"/>
                <a:tab pos="5942443" algn="l"/>
                <a:tab pos="6399555" algn="l"/>
                <a:tab pos="6856666" algn="l"/>
                <a:tab pos="7313776" algn="l"/>
                <a:tab pos="7770888" algn="l"/>
                <a:tab pos="8228000" algn="l"/>
                <a:tab pos="8685110" algn="l"/>
                <a:tab pos="9142222" algn="l"/>
              </a:tabLst>
              <a:defRPr/>
            </a:pPr>
            <a:r>
              <a:rPr lang="bg-BG" b="1" dirty="0" smtClean="0">
                <a:solidFill>
                  <a:srgbClr val="FF0000"/>
                </a:solidFill>
                <a:latin typeface="+mj-lt"/>
              </a:rPr>
              <a:t>Инкубиране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9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486025" y="174619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5275" y="161920"/>
            <a:ext cx="5491162" cy="13573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ГЕНЕРАЛЕН ПЛАН</a:t>
            </a:r>
            <a:endParaRPr lang="bg-BG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" y="174619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863191"/>
            <a:ext cx="6482046" cy="4809072"/>
          </a:xfrm>
          <a:prstGeom prst="rect">
            <a:avLst/>
          </a:prstGeom>
          <a:ln w="28575">
            <a:solidFill>
              <a:srgbClr val="2F5597"/>
            </a:solidFill>
          </a:ln>
        </p:spPr>
      </p:pic>
    </p:spTree>
    <p:extLst>
      <p:ext uri="{BB962C8B-B14F-4D97-AF65-F5344CB8AC3E}">
        <p14:creationId xmlns:p14="http://schemas.microsoft.com/office/powerpoint/2010/main" val="33714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7" y="395288"/>
            <a:ext cx="5762625" cy="1427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ИНОВАЦИОНЕН ФОРУМ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4" r="2737" b="5116"/>
          <a:stretch>
            <a:fillRect/>
          </a:stretch>
        </p:blipFill>
        <p:spPr bwMode="auto">
          <a:xfrm>
            <a:off x="3335543" y="2243343"/>
            <a:ext cx="5760000" cy="296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2314189"/>
            <a:ext cx="323353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254" indent="-298254">
              <a:spcBef>
                <a:spcPts val="587"/>
              </a:spcBef>
              <a:spcAft>
                <a:spcPts val="1164"/>
              </a:spcAft>
              <a:buFont typeface="Wingdings" panose="05000000000000000000" pitchFamily="2" charset="2"/>
              <a:buChar char="§"/>
              <a:defRPr/>
            </a:pPr>
            <a:r>
              <a:rPr lang="bg-BG" altLang="bg-BG" b="1" dirty="0" smtClean="0">
                <a:latin typeface="Helvetica" pitchFamily="34" charset="0"/>
                <a:cs typeface="Times New Roman" panose="02020603050405020304" pitchFamily="18" charset="0"/>
              </a:rPr>
              <a:t>Иновационният </a:t>
            </a:r>
            <a:r>
              <a:rPr lang="bg-BG" altLang="bg-BG" b="1" dirty="0" smtClean="0">
                <a:latin typeface="Helvetica" pitchFamily="34" charset="0"/>
                <a:cs typeface="Times New Roman" panose="02020603050405020304" pitchFamily="18" charset="0"/>
              </a:rPr>
              <a:t>форум  </a:t>
            </a:r>
            <a:r>
              <a:rPr lang="bg-BG" altLang="bg-BG" sz="1600" dirty="0" smtClean="0">
                <a:latin typeface="Helvetica" pitchFamily="34" charset="0"/>
                <a:cs typeface="Times New Roman" panose="02020603050405020304" pitchFamily="18" charset="0"/>
              </a:rPr>
              <a:t>ще бъде </a:t>
            </a:r>
            <a:r>
              <a:rPr lang="bg-BG" altLang="bg-BG" sz="1600" i="1" dirty="0" smtClean="0">
                <a:latin typeface="Helvetica" pitchFamily="34" charset="0"/>
                <a:cs typeface="Times New Roman" panose="02020603050405020304" pitchFamily="18" charset="0"/>
              </a:rPr>
              <a:t>мястото за срещи </a:t>
            </a:r>
            <a:r>
              <a:rPr lang="bg-BG" altLang="bg-BG" sz="1600" dirty="0" smtClean="0">
                <a:latin typeface="Helvetica" pitchFamily="34" charset="0"/>
                <a:cs typeface="Times New Roman" panose="02020603050405020304" pitchFamily="18" charset="0"/>
              </a:rPr>
              <a:t>на научно-технологичния парк</a:t>
            </a:r>
            <a:r>
              <a:rPr lang="en-US" altLang="bg-BG" sz="1600" dirty="0" smtClean="0">
                <a:latin typeface="Helvetica" pitchFamily="34" charset="0"/>
                <a:cs typeface="Times New Roman" panose="02020603050405020304" pitchFamily="18" charset="0"/>
              </a:rPr>
              <a:t>. </a:t>
            </a:r>
            <a:r>
              <a:rPr lang="bg-BG" altLang="bg-BG" sz="1600" dirty="0" smtClean="0">
                <a:latin typeface="Helvetica" pitchFamily="34" charset="0"/>
                <a:cs typeface="Times New Roman" panose="02020603050405020304" pitchFamily="18" charset="0"/>
              </a:rPr>
              <a:t>Като домакин на събития, свързани с наука, технологии, образование и предприемачество, Форумът ще се опита да подобри комуникацията между академичните среди, бизнеса и обществото. </a:t>
            </a:r>
            <a:endParaRPr lang="en-US" altLang="bg-BG" sz="1600" dirty="0" smtClean="0">
              <a:latin typeface="Helvetica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87"/>
              </a:spcBef>
              <a:spcAft>
                <a:spcPts val="1164"/>
              </a:spcAft>
              <a:defRPr/>
            </a:pPr>
            <a:r>
              <a:rPr lang="en-US" altLang="bg-BG" sz="1600" dirty="0" smtClean="0">
                <a:latin typeface="Helvetica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1600" dirty="0" smtClean="0">
                <a:latin typeface="Helvetica" pitchFamily="34" charset="0"/>
                <a:cs typeface="Times New Roman" panose="02020603050405020304" pitchFamily="18" charset="0"/>
              </a:rPr>
              <a:t> </a:t>
            </a:r>
            <a:endParaRPr lang="en-US" altLang="bg-BG" sz="1600" dirty="0">
              <a:latin typeface="Helvetic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46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C:\Users\akalfova\Desktop\logo bqlao bez f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7630"/>
            <a:ext cx="1790965" cy="13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156037" y="83887"/>
            <a:ext cx="303787" cy="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sp>
        <p:nvSpPr>
          <p:cNvPr id="9221" name="AutoShape 4" descr="http://www.clker.com/cliparts/a/8/2/D/2/H/hotel-icon-has-indoor-parking.svg"/>
          <p:cNvSpPr>
            <a:spLocks noChangeAspect="1" noChangeArrowheads="1"/>
          </p:cNvSpPr>
          <p:nvPr/>
        </p:nvSpPr>
        <p:spPr bwMode="auto">
          <a:xfrm>
            <a:off x="307931" y="226115"/>
            <a:ext cx="305168" cy="2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0" tIns="44466" rIns="88930" bIns="44466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 sz="1566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24187" y="395288"/>
            <a:ext cx="5762625" cy="1427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ИНКУБАТОР</a:t>
            </a:r>
            <a:endParaRPr lang="bg-BG" sz="4000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79511" y="2154802"/>
            <a:ext cx="4264070" cy="35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930" tIns="44466" rIns="88930" bIns="44466">
            <a:spAutoFit/>
          </a:bodyPr>
          <a:lstStyle>
            <a:lvl1pPr>
              <a:lnSpc>
                <a:spcPct val="93000"/>
              </a:lnSpc>
              <a:spcAft>
                <a:spcPts val="1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2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9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5pPr>
            <a:lvl6pPr marL="2754313" indent="-252413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6pPr>
            <a:lvl7pPr marL="3211513" indent="-252413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7pPr>
            <a:lvl8pPr marL="3668713" indent="-252413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8pPr>
            <a:lvl9pPr marL="4125913" indent="-252413" defTabSz="500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9pPr>
          </a:lstStyle>
          <a:p>
            <a:pPr marL="298254" indent="-298254" algn="just">
              <a:spcBef>
                <a:spcPts val="587"/>
              </a:spcBef>
              <a:spcAft>
                <a:spcPts val="1164"/>
              </a:spcAft>
              <a:buFont typeface="Wingdings" panose="05000000000000000000" pitchFamily="2" charset="2"/>
              <a:buChar char="§"/>
              <a:defRPr/>
            </a:pPr>
            <a:r>
              <a:rPr lang="bg-BG" altLang="bg-BG" sz="1800" b="1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Инкубаторът </a:t>
            </a:r>
            <a:r>
              <a:rPr lang="bg-BG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ще събере на едно място цялата </a:t>
            </a:r>
            <a:r>
              <a:rPr lang="en-US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startup </a:t>
            </a:r>
            <a:r>
              <a:rPr lang="bg-BG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екосистема на София. Той ще бъде домакин на иновативни </a:t>
            </a:r>
            <a:r>
              <a:rPr lang="en-US" altLang="bg-BG" sz="1600" b="1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startup</a:t>
            </a:r>
            <a:r>
              <a:rPr lang="bg-BG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 и </a:t>
            </a:r>
            <a:r>
              <a:rPr lang="en-US" altLang="bg-BG" sz="1600" b="1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spin-off</a:t>
            </a:r>
            <a:r>
              <a:rPr lang="en-US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компании, които ще получат достъп до модерно офис пространство и различни услуги в подкрепа на бизнеса и иновациите, които да ускорят тяхното развитие.  </a:t>
            </a:r>
            <a:endParaRPr lang="bg-BG" altLang="bg-BG" sz="1600" dirty="0" smtClean="0">
              <a:solidFill>
                <a:schemeClr val="tx1"/>
              </a:solidFill>
              <a:latin typeface="Helvetica" pitchFamily="34" charset="0"/>
              <a:cs typeface="Times New Roman" panose="02020603050405020304" pitchFamily="18" charset="0"/>
            </a:endParaRPr>
          </a:p>
          <a:p>
            <a:pPr marL="298254" indent="-298254">
              <a:spcBef>
                <a:spcPts val="587"/>
              </a:spcBef>
              <a:spcAft>
                <a:spcPts val="1164"/>
              </a:spcAft>
              <a:buFont typeface="Wingdings" panose="05000000000000000000" pitchFamily="2" charset="2"/>
              <a:buChar char="§"/>
              <a:defRPr/>
            </a:pPr>
            <a:r>
              <a:rPr lang="bg-BG" altLang="bg-BG" sz="1600" dirty="0" smtClean="0">
                <a:solidFill>
                  <a:schemeClr val="tx1"/>
                </a:solidFill>
                <a:latin typeface="Helvetica" pitchFamily="34" charset="0"/>
                <a:cs typeface="Times New Roman" panose="02020603050405020304" pitchFamily="18" charset="0"/>
              </a:rPr>
              <a:t>Инкубаторът ще бъде управляван от професионален доставчик на услуги, който ще бъде избран чрез конкурс. </a:t>
            </a:r>
            <a:endParaRPr lang="en-US" altLang="bg-BG" sz="1600" dirty="0">
              <a:solidFill>
                <a:schemeClr val="tx1"/>
              </a:solidFill>
              <a:latin typeface="Helvetica" pitchFamily="34" charset="0"/>
              <a:cs typeface="Times New Roman" panose="02020603050405020304" pitchFamily="18" charset="0"/>
            </a:endParaRPr>
          </a:p>
          <a:p>
            <a:pPr marL="298254" indent="-298254" algn="just">
              <a:spcBef>
                <a:spcPts val="587"/>
              </a:spcBef>
              <a:spcAft>
                <a:spcPts val="1164"/>
              </a:spcAft>
              <a:buFont typeface="Wingdings" panose="05000000000000000000" pitchFamily="2" charset="2"/>
              <a:buChar char="§"/>
              <a:defRPr/>
            </a:pPr>
            <a:endParaRPr lang="bg-BG" altLang="bg-BG" sz="1600" dirty="0">
              <a:solidFill>
                <a:schemeClr val="tx1"/>
              </a:solidFill>
              <a:latin typeface="Helvetic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7821"/>
            <a:ext cx="4500000" cy="31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51"/>
          <p:cNvCxnSpPr>
            <a:stCxn id="34" idx="6"/>
            <a:endCxn id="12" idx="1"/>
          </p:cNvCxnSpPr>
          <p:nvPr/>
        </p:nvCxnSpPr>
        <p:spPr bwMode="auto">
          <a:xfrm flipV="1">
            <a:off x="2098884" y="2723047"/>
            <a:ext cx="541712" cy="3098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359034" y="4820057"/>
            <a:ext cx="2104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ОБУЧЕНИЯ И ПОДКРЕПА ЗА МЛАДИ ПРЕДПРИЕМАЧИ</a:t>
            </a:r>
            <a:endParaRPr lang="bg-BG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64" y="5029523"/>
            <a:ext cx="226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ИНВЕСТИЦИОННИ ФОНДОВЕ</a:t>
            </a:r>
            <a:endParaRPr lang="bg-BG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0596" y="2553770"/>
            <a:ext cx="1353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Eleven</a:t>
            </a:r>
            <a:endParaRPr lang="bg-BG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35575" y="3197878"/>
            <a:ext cx="1353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LAUNCHub</a:t>
            </a:r>
            <a:endParaRPr lang="bg-BG" sz="1600" dirty="0"/>
          </a:p>
        </p:txBody>
      </p:sp>
      <p:cxnSp>
        <p:nvCxnSpPr>
          <p:cNvPr id="16" name="Straight Arrow Connector 51"/>
          <p:cNvCxnSpPr>
            <a:stCxn id="34" idx="6"/>
            <a:endCxn id="13" idx="1"/>
          </p:cNvCxnSpPr>
          <p:nvPr/>
        </p:nvCxnSpPr>
        <p:spPr bwMode="auto">
          <a:xfrm>
            <a:off x="2098884" y="3032944"/>
            <a:ext cx="536691" cy="3342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842044" y="4490575"/>
            <a:ext cx="230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Умни класни стаи</a:t>
            </a:r>
            <a:endParaRPr lang="bg-BG" sz="1600" dirty="0"/>
          </a:p>
        </p:txBody>
      </p:sp>
      <p:cxnSp>
        <p:nvCxnSpPr>
          <p:cNvPr id="22" name="Straight Arrow Connector 51"/>
          <p:cNvCxnSpPr>
            <a:stCxn id="100" idx="6"/>
            <a:endCxn id="111" idx="1"/>
          </p:cNvCxnSpPr>
          <p:nvPr/>
        </p:nvCxnSpPr>
        <p:spPr bwMode="auto">
          <a:xfrm flipV="1">
            <a:off x="6410931" y="5312268"/>
            <a:ext cx="431113" cy="96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523925" y="2579758"/>
            <a:ext cx="168705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ИНОВАТИВНИ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STARTUP </a:t>
            </a:r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SPIN-OFF</a:t>
            </a:r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КОМПАНИИ</a:t>
            </a:r>
            <a:endParaRPr lang="bg-BG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1" name="Straight Arrow Connector 51"/>
          <p:cNvCxnSpPr>
            <a:stCxn id="35" idx="6"/>
            <a:endCxn id="52" idx="1"/>
          </p:cNvCxnSpPr>
          <p:nvPr/>
        </p:nvCxnSpPr>
        <p:spPr bwMode="auto">
          <a:xfrm flipV="1">
            <a:off x="6239887" y="2463349"/>
            <a:ext cx="1492261" cy="5695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7732148" y="2294072"/>
            <a:ext cx="1353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ИКТ</a:t>
            </a:r>
            <a:endParaRPr lang="bg-BG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7732148" y="2738991"/>
            <a:ext cx="135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Науки за живота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bg-BG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7732148" y="3436011"/>
            <a:ext cx="135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Енергия и чисти технологии</a:t>
            </a:r>
            <a:endParaRPr lang="bg-BG" sz="1600" dirty="0"/>
          </a:p>
        </p:txBody>
      </p:sp>
      <p:cxnSp>
        <p:nvCxnSpPr>
          <p:cNvPr id="55" name="Straight Arrow Connector 51"/>
          <p:cNvCxnSpPr>
            <a:stCxn id="35" idx="6"/>
            <a:endCxn id="53" idx="1"/>
          </p:cNvCxnSpPr>
          <p:nvPr/>
        </p:nvCxnSpPr>
        <p:spPr bwMode="auto">
          <a:xfrm flipV="1">
            <a:off x="6239887" y="3031379"/>
            <a:ext cx="1492261" cy="15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1"/>
          <p:cNvCxnSpPr>
            <a:stCxn id="35" idx="6"/>
            <a:endCxn id="54" idx="1"/>
          </p:cNvCxnSpPr>
          <p:nvPr/>
        </p:nvCxnSpPr>
        <p:spPr bwMode="auto">
          <a:xfrm>
            <a:off x="6239887" y="3032944"/>
            <a:ext cx="1492261" cy="8185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1" name="TextBox 110"/>
          <p:cNvSpPr txBox="1"/>
          <p:nvPr/>
        </p:nvSpPr>
        <p:spPr>
          <a:xfrm>
            <a:off x="6842044" y="5019880"/>
            <a:ext cx="230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Център за иновации на 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Microsoft (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MIC)</a:t>
            </a:r>
            <a:endParaRPr lang="bg-BG" sz="1600" dirty="0"/>
          </a:p>
        </p:txBody>
      </p:sp>
      <p:cxnSp>
        <p:nvCxnSpPr>
          <p:cNvPr id="112" name="Straight Arrow Connector 51"/>
          <p:cNvCxnSpPr>
            <a:stCxn id="100" idx="6"/>
            <a:endCxn id="138" idx="1"/>
          </p:cNvCxnSpPr>
          <p:nvPr/>
        </p:nvCxnSpPr>
        <p:spPr bwMode="auto">
          <a:xfrm>
            <a:off x="6410931" y="5321910"/>
            <a:ext cx="431113" cy="6424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" name="Straight Arrow Connector 171"/>
          <p:cNvCxnSpPr>
            <a:stCxn id="100" idx="6"/>
            <a:endCxn id="21" idx="1"/>
          </p:cNvCxnSpPr>
          <p:nvPr/>
        </p:nvCxnSpPr>
        <p:spPr bwMode="auto">
          <a:xfrm flipV="1">
            <a:off x="6410931" y="4659852"/>
            <a:ext cx="431113" cy="6620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73016" y="2129534"/>
            <a:ext cx="1825868" cy="1806819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10025" tIns="55013" rIns="110025" bIns="55013"/>
          <a:lstStyle>
            <a:lvl1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543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15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687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259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bg-BG" altLang="bg-BG" sz="2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4414019" y="2129534"/>
            <a:ext cx="1825868" cy="1806819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10025" tIns="55013" rIns="110025" bIns="55013"/>
          <a:lstStyle>
            <a:lvl1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543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15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687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259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bg-BG" altLang="bg-BG" sz="2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640596" y="389965"/>
            <a:ext cx="0" cy="118397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2874826" y="282927"/>
            <a:ext cx="5491162" cy="142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rgbClr val="2F5597"/>
                </a:solidFill>
                <a:ea typeface="Cambria Math" panose="02040503050406030204" pitchFamily="18" charset="0"/>
                <a:cs typeface="Angsana New" panose="02020603050405020304" pitchFamily="18" charset="-34"/>
              </a:rPr>
              <a:t> </a:t>
            </a:r>
            <a:r>
              <a:rPr lang="bg-BG" sz="4000" b="1" dirty="0" smtClean="0">
                <a:solidFill>
                  <a:srgbClr val="2F5597"/>
                </a:solidFill>
                <a:ea typeface="Cambria Math" panose="02040503050406030204" pitchFamily="18" charset="0"/>
                <a:cs typeface="Angsana New" panose="02020603050405020304" pitchFamily="18" charset="-34"/>
              </a:rPr>
              <a:t>ЕКОСИСТЕМАТА</a:t>
            </a:r>
            <a:endParaRPr lang="bg-BG" sz="4000" b="1" dirty="0">
              <a:solidFill>
                <a:srgbClr val="F1E51B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sp>
        <p:nvSpPr>
          <p:cNvPr id="64" name="Oval 3"/>
          <p:cNvSpPr>
            <a:spLocks noChangeArrowheads="1"/>
          </p:cNvSpPr>
          <p:nvPr/>
        </p:nvSpPr>
        <p:spPr bwMode="auto">
          <a:xfrm>
            <a:off x="273016" y="4378884"/>
            <a:ext cx="1911384" cy="1806819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10025" tIns="55013" rIns="110025" bIns="55013"/>
          <a:lstStyle>
            <a:lvl1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543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15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687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259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bg-BG" altLang="bg-BG" sz="2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4321" y="2851667"/>
            <a:ext cx="190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АКСЕЛЕРАТОРИ</a:t>
            </a:r>
            <a:endParaRPr lang="bg-BG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46620" y="4510180"/>
            <a:ext cx="1353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NEVEQ</a:t>
            </a:r>
            <a:endParaRPr lang="bg-BG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2633961" y="4992568"/>
            <a:ext cx="151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Empower Capital</a:t>
            </a:r>
            <a:endParaRPr lang="bg-BG" sz="1600" dirty="0"/>
          </a:p>
        </p:txBody>
      </p:sp>
      <p:cxnSp>
        <p:nvCxnSpPr>
          <p:cNvPr id="68" name="Straight Arrow Connector 51"/>
          <p:cNvCxnSpPr>
            <a:stCxn id="64" idx="6"/>
            <a:endCxn id="66" idx="1"/>
          </p:cNvCxnSpPr>
          <p:nvPr/>
        </p:nvCxnSpPr>
        <p:spPr bwMode="auto">
          <a:xfrm flipV="1">
            <a:off x="2184400" y="4679457"/>
            <a:ext cx="462220" cy="6028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Arrow Connector 51"/>
          <p:cNvCxnSpPr>
            <a:stCxn id="64" idx="6"/>
            <a:endCxn id="67" idx="1"/>
          </p:cNvCxnSpPr>
          <p:nvPr/>
        </p:nvCxnSpPr>
        <p:spPr bwMode="auto">
          <a:xfrm>
            <a:off x="2184400" y="5282294"/>
            <a:ext cx="449561" cy="26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2633961" y="5757740"/>
            <a:ext cx="1353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други</a:t>
            </a:r>
            <a:endParaRPr lang="bg-BG" sz="1600" dirty="0"/>
          </a:p>
        </p:txBody>
      </p:sp>
      <p:cxnSp>
        <p:nvCxnSpPr>
          <p:cNvPr id="71" name="Straight Arrow Connector 51"/>
          <p:cNvCxnSpPr>
            <a:stCxn id="64" idx="6"/>
            <a:endCxn id="70" idx="1"/>
          </p:cNvCxnSpPr>
          <p:nvPr/>
        </p:nvCxnSpPr>
        <p:spPr bwMode="auto">
          <a:xfrm>
            <a:off x="2184400" y="5282294"/>
            <a:ext cx="449561" cy="6447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0" name="Oval 3"/>
          <p:cNvSpPr>
            <a:spLocks noChangeArrowheads="1"/>
          </p:cNvSpPr>
          <p:nvPr/>
        </p:nvSpPr>
        <p:spPr bwMode="auto">
          <a:xfrm>
            <a:off x="4418991" y="4418500"/>
            <a:ext cx="1991940" cy="1806819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10025" tIns="55013" rIns="110025" bIns="55013"/>
          <a:lstStyle>
            <a:lvl1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5016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543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15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687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25913" indent="-252413" defTabSz="5016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bg-BG" altLang="bg-BG" sz="2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842044" y="5795069"/>
            <a:ext cx="230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MasterCard Labs</a:t>
            </a:r>
            <a:endParaRPr lang="bg-BG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842044" y="6292935"/>
            <a:ext cx="230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Telenor </a:t>
            </a:r>
            <a:r>
              <a:rPr lang="en-US" sz="16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innoHub</a:t>
            </a:r>
            <a:endParaRPr lang="bg-BG" sz="1600" dirty="0"/>
          </a:p>
        </p:txBody>
      </p:sp>
      <p:cxnSp>
        <p:nvCxnSpPr>
          <p:cNvPr id="143" name="Straight Arrow Connector 51"/>
          <p:cNvCxnSpPr>
            <a:stCxn id="100" idx="6"/>
            <a:endCxn id="142" idx="1"/>
          </p:cNvCxnSpPr>
          <p:nvPr/>
        </p:nvCxnSpPr>
        <p:spPr bwMode="auto">
          <a:xfrm>
            <a:off x="6410931" y="5321910"/>
            <a:ext cx="431113" cy="11403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641042534"/>
              </p:ext>
            </p:extLst>
          </p:nvPr>
        </p:nvGraphicFramePr>
        <p:xfrm>
          <a:off x="1524000" y="20424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640596" y="389965"/>
            <a:ext cx="0" cy="118397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047102" y="363461"/>
            <a:ext cx="5951123" cy="142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g-BG" sz="4000" b="1" dirty="0" smtClean="0">
                <a:solidFill>
                  <a:srgbClr val="2F5597"/>
                </a:solidFill>
                <a:ea typeface="Cambria Math" panose="02040503050406030204" pitchFamily="18" charset="0"/>
                <a:cs typeface="Angsana New" panose="02020603050405020304" pitchFamily="18" charset="-34"/>
              </a:rPr>
              <a:t>УДОБСТВА В ИНКУБАТОРА</a:t>
            </a:r>
            <a:endParaRPr lang="bg-BG" sz="4000" b="1" dirty="0">
              <a:solidFill>
                <a:srgbClr val="F1E51B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4663"/>
            <a:ext cx="1676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2489200" y="474663"/>
            <a:ext cx="3175" cy="13446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24188" y="395288"/>
            <a:ext cx="5900656" cy="1427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b="1" dirty="0" smtClean="0">
                <a:solidFill>
                  <a:srgbClr val="2F5597"/>
                </a:solidFill>
                <a:latin typeface="Helvetica" pitchFamily="34" charset="0"/>
                <a:ea typeface="Cambria Math" panose="02040503050406030204" pitchFamily="18" charset="0"/>
                <a:cs typeface="Angsana New" panose="02020603050405020304" pitchFamily="18" charset="-34"/>
              </a:rPr>
              <a:t>МУЗЕЙ / ЕКСПЕРИМЕНТАРИУМ</a:t>
            </a:r>
            <a:endParaRPr lang="bg-BG" b="1" dirty="0">
              <a:solidFill>
                <a:srgbClr val="2F5597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20603050405020304" pitchFamily="18" charset="-34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78" y="4667453"/>
            <a:ext cx="4377288" cy="19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78" y="2427865"/>
            <a:ext cx="4365066" cy="19839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3843" y="2436888"/>
            <a:ext cx="3821113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Bef>
                <a:spcPts val="675"/>
              </a:spcBef>
              <a:spcAft>
                <a:spcPts val="1338"/>
              </a:spcAft>
              <a:buFont typeface="Wingdings" panose="05000000000000000000" pitchFamily="2" charset="2"/>
              <a:buChar char="§"/>
            </a:pPr>
            <a:r>
              <a:rPr lang="bg-BG" altLang="bg-BG" dirty="0" smtClean="0">
                <a:latin typeface="Helvetica" panose="020B0604020202020204" pitchFamily="34" charset="0"/>
                <a:cs typeface="Times New Roman" panose="02020603050405020304" pitchFamily="18" charset="0"/>
              </a:rPr>
              <a:t>Музеят / Експериментариум ще бъде мястото където посетителите на парка ще могат да </a:t>
            </a:r>
            <a:r>
              <a:rPr lang="ru-RU" altLang="bg-BG" b="1" dirty="0" smtClean="0">
                <a:latin typeface="Helvetica" panose="020B0604020202020204" pitchFamily="34" charset="0"/>
                <a:cs typeface="Times New Roman" panose="02020603050405020304" pitchFamily="18" charset="0"/>
              </a:rPr>
              <a:t>взаимодействат </a:t>
            </a:r>
            <a:r>
              <a:rPr lang="ru-RU" altLang="bg-BG" b="1" dirty="0">
                <a:latin typeface="Helvetica" panose="020B0604020202020204" pitchFamily="34" charset="0"/>
                <a:cs typeface="Times New Roman" panose="02020603050405020304" pitchFamily="18" charset="0"/>
              </a:rPr>
              <a:t>с науката и технологиите</a:t>
            </a:r>
            <a:r>
              <a:rPr lang="ru-RU" altLang="bg-BG" dirty="0">
                <a:latin typeface="Helvetica" panose="020B0604020202020204" pitchFamily="34" charset="0"/>
                <a:cs typeface="Times New Roman" panose="02020603050405020304" pitchFamily="18" charset="0"/>
              </a:rPr>
              <a:t>, както и да разберат повече за дейността на компаниите в Парка. </a:t>
            </a:r>
            <a:endParaRPr lang="en-US" altLang="bg-BG" dirty="0" smtClean="0"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185738" indent="-185738">
              <a:spcBef>
                <a:spcPts val="675"/>
              </a:spcBef>
              <a:spcAft>
                <a:spcPts val="1338"/>
              </a:spcAft>
              <a:buFont typeface="Wingdings" panose="05000000000000000000" pitchFamily="2" charset="2"/>
              <a:buChar char="§"/>
            </a:pPr>
            <a:r>
              <a:rPr lang="bg-BG" altLang="bg-BG" dirty="0" smtClean="0">
                <a:latin typeface="Helvetica" panose="020B0604020202020204" pitchFamily="34" charset="0"/>
                <a:cs typeface="Times New Roman" panose="02020603050405020304" pitchFamily="18" charset="0"/>
              </a:rPr>
              <a:t>Музеят ще послужи и като </a:t>
            </a:r>
            <a:r>
              <a:rPr lang="bg-BG" altLang="bg-BG" b="1" dirty="0" smtClean="0">
                <a:latin typeface="Helvetica" panose="020B0604020202020204" pitchFamily="34" charset="0"/>
                <a:cs typeface="Times New Roman" panose="02020603050405020304" pitchFamily="18" charset="0"/>
              </a:rPr>
              <a:t>демонстрационно пространство </a:t>
            </a:r>
            <a:r>
              <a:rPr lang="bg-BG" altLang="bg-BG" dirty="0" smtClean="0">
                <a:latin typeface="Helvetica" panose="020B0604020202020204" pitchFamily="34" charset="0"/>
                <a:cs typeface="Times New Roman" panose="02020603050405020304" pitchFamily="18" charset="0"/>
              </a:rPr>
              <a:t>както за инкубираните компании, така и за партньорите на научно-технологичния парк. </a:t>
            </a:r>
            <a:endParaRPr lang="en-US" altLang="bg-BG" b="1" dirty="0"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9899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790</Words>
  <Application>Microsoft Office PowerPoint</Application>
  <PresentationFormat>On-screen Show (4:3)</PresentationFormat>
  <Paragraphs>103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МИСИЯ</vt:lpstr>
      <vt:lpstr>ФОКУСНИ ОБЛАСТИ</vt:lpstr>
      <vt:lpstr>ГЕНЕРАЛЕН ПЛАН</vt:lpstr>
      <vt:lpstr>ИНОВАЦИОНЕН ФОРУМ</vt:lpstr>
      <vt:lpstr>ИНКУБАТОР</vt:lpstr>
      <vt:lpstr>PowerPoint Presentation</vt:lpstr>
      <vt:lpstr>PowerPoint Presentation</vt:lpstr>
      <vt:lpstr>МУЗЕЙ / ЕКСПЕРИМЕНТАРИУМ</vt:lpstr>
      <vt:lpstr>ЛАБОРАТОРЕН КОМПЛЕКС</vt:lpstr>
      <vt:lpstr>УПРАВЛЕНИЕ НА ЛАБОРАТОРИИТЕ</vt:lpstr>
      <vt:lpstr>ЛАБОРАТОРИИ</vt:lpstr>
      <vt:lpstr>ЛАБОРАТОРИИ</vt:lpstr>
      <vt:lpstr>ЛАБОРАТОРИИ</vt:lpstr>
      <vt:lpstr>ЛАБОРАТОРИИ</vt:lpstr>
      <vt:lpstr>СЛЕДВАЩИ СТЪПКИ</vt:lpstr>
      <vt:lpstr>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Koleva</dc:creator>
  <cp:lastModifiedBy>Antonia Shalamanova</cp:lastModifiedBy>
  <cp:revision>32</cp:revision>
  <dcterms:created xsi:type="dcterms:W3CDTF">2015-06-24T12:58:22Z</dcterms:created>
  <dcterms:modified xsi:type="dcterms:W3CDTF">2015-10-14T16:17:16Z</dcterms:modified>
</cp:coreProperties>
</file>