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14"/>
  </p:notesMasterIdLst>
  <p:handoutMasterIdLst>
    <p:handoutMasterId r:id="rId15"/>
  </p:handoutMasterIdLst>
  <p:sldIdLst>
    <p:sldId id="476" r:id="rId2"/>
    <p:sldId id="501" r:id="rId3"/>
    <p:sldId id="477" r:id="rId4"/>
    <p:sldId id="506" r:id="rId5"/>
    <p:sldId id="504" r:id="rId6"/>
    <p:sldId id="507" r:id="rId7"/>
    <p:sldId id="508" r:id="rId8"/>
    <p:sldId id="511" r:id="rId9"/>
    <p:sldId id="509" r:id="rId10"/>
    <p:sldId id="505" r:id="rId11"/>
    <p:sldId id="510" r:id="rId12"/>
    <p:sldId id="503" r:id="rId13"/>
  </p:sldIdLst>
  <p:sldSz cx="10058400" cy="7772400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New MingLiu"/>
        <a:cs typeface="New MingLiu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B43DF"/>
    <a:srgbClr val="502E14"/>
    <a:srgbClr val="000064"/>
    <a:srgbClr val="FFFFFF"/>
    <a:srgbClr val="001746"/>
    <a:srgbClr val="FF9900"/>
    <a:srgbClr val="18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80" d="100"/>
          <a:sy n="80" d="100"/>
        </p:scale>
        <p:origin x="-1424" y="-33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B67CB-B392-4A98-BABA-8EFE4BF107DC}" type="doc">
      <dgm:prSet loTypeId="urn:microsoft.com/office/officeart/2011/layout/ConvergingText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bg-BG"/>
        </a:p>
      </dgm:t>
    </dgm:pt>
    <dgm:pt modelId="{50272051-777B-492E-B71F-4716F65A34C8}">
      <dgm:prSet phldrT="[Text]" custT="1"/>
      <dgm:spPr/>
      <dgm:t>
        <a:bodyPr/>
        <a:lstStyle/>
        <a:p>
          <a:r>
            <a:rPr lang="bg-BG" sz="2000" b="1" dirty="0"/>
            <a:t>ИНОВАЦИОННА ЕКОСИСТЕМА</a:t>
          </a:r>
        </a:p>
      </dgm:t>
    </dgm:pt>
    <dgm:pt modelId="{854ACC08-53EA-4DF8-83D8-B93A042CF79E}" type="parTrans" cxnId="{1267466A-5255-48DC-ADF7-96E3B6155F2B}">
      <dgm:prSet/>
      <dgm:spPr/>
      <dgm:t>
        <a:bodyPr/>
        <a:lstStyle/>
        <a:p>
          <a:endParaRPr lang="bg-BG"/>
        </a:p>
      </dgm:t>
    </dgm:pt>
    <dgm:pt modelId="{A74E39EB-EC2F-46E4-BE89-054037844881}" type="sibTrans" cxnId="{1267466A-5255-48DC-ADF7-96E3B6155F2B}">
      <dgm:prSet/>
      <dgm:spPr/>
      <dgm:t>
        <a:bodyPr/>
        <a:lstStyle/>
        <a:p>
          <a:endParaRPr lang="bg-BG"/>
        </a:p>
      </dgm:t>
    </dgm:pt>
    <dgm:pt modelId="{6502F255-CE63-4F09-BCFD-E76C0AAF083B}">
      <dgm:prSet phldrT="[Text]" custT="1"/>
      <dgm:spPr/>
      <dgm:t>
        <a:bodyPr/>
        <a:lstStyle/>
        <a:p>
          <a:r>
            <a:rPr lang="bg-BG" sz="2400" b="1" dirty="0" smtClean="0">
              <a:solidFill>
                <a:schemeClr val="bg1"/>
              </a:solidFill>
            </a:rPr>
            <a:t>ИНФОРМАТИКА И ИКТ</a:t>
          </a:r>
          <a:endParaRPr lang="bg-BG" sz="2400" b="1" dirty="0">
            <a:solidFill>
              <a:schemeClr val="bg1"/>
            </a:solidFill>
          </a:endParaRPr>
        </a:p>
      </dgm:t>
    </dgm:pt>
    <dgm:pt modelId="{3B220FF6-FB3B-437F-9EEE-E0CBD9385B25}" type="parTrans" cxnId="{2E96A1E9-58E7-422A-BE41-E3E0905E44AC}">
      <dgm:prSet/>
      <dgm:spPr/>
      <dgm:t>
        <a:bodyPr/>
        <a:lstStyle/>
        <a:p>
          <a:endParaRPr lang="bg-BG"/>
        </a:p>
      </dgm:t>
    </dgm:pt>
    <dgm:pt modelId="{4725E9F1-1F0B-49A6-9EBC-0354FAF1E19A}" type="sibTrans" cxnId="{2E96A1E9-58E7-422A-BE41-E3E0905E44AC}">
      <dgm:prSet/>
      <dgm:spPr/>
      <dgm:t>
        <a:bodyPr/>
        <a:lstStyle/>
        <a:p>
          <a:endParaRPr lang="bg-BG"/>
        </a:p>
      </dgm:t>
    </dgm:pt>
    <dgm:pt modelId="{801AA994-4A98-4071-8B6F-BC0C703272E0}">
      <dgm:prSet phldrT="[Text]" custT="1"/>
      <dgm:spPr/>
      <dgm:t>
        <a:bodyPr/>
        <a:lstStyle/>
        <a:p>
          <a:r>
            <a:rPr lang="bg-BG" sz="2400" b="1" dirty="0" smtClean="0">
              <a:solidFill>
                <a:schemeClr val="bg1"/>
              </a:solidFill>
            </a:rPr>
            <a:t>НОВИ ТЕХНОЛОГИИ В КРЕАТИВНИТЕ И РЕКРЕАТИВНИ ИНДУСТРИИ</a:t>
          </a:r>
          <a:endParaRPr lang="bg-BG" sz="2400" b="1" dirty="0">
            <a:solidFill>
              <a:schemeClr val="bg1"/>
            </a:solidFill>
          </a:endParaRPr>
        </a:p>
      </dgm:t>
    </dgm:pt>
    <dgm:pt modelId="{5E3F1282-3AEB-4C5F-91F3-839B18E78F11}" type="sibTrans" cxnId="{B0746C99-C42D-4F50-970A-5F5CC9CD71BD}">
      <dgm:prSet/>
      <dgm:spPr/>
      <dgm:t>
        <a:bodyPr/>
        <a:lstStyle/>
        <a:p>
          <a:endParaRPr lang="bg-BG"/>
        </a:p>
      </dgm:t>
    </dgm:pt>
    <dgm:pt modelId="{8697BCB2-488A-414E-89AB-B978DE3E362E}" type="parTrans" cxnId="{B0746C99-C42D-4F50-970A-5F5CC9CD71BD}">
      <dgm:prSet/>
      <dgm:spPr/>
      <dgm:t>
        <a:bodyPr/>
        <a:lstStyle/>
        <a:p>
          <a:endParaRPr lang="bg-BG"/>
        </a:p>
      </dgm:t>
    </dgm:pt>
    <dgm:pt modelId="{3BC8E37A-FF04-4E7A-8D9D-50F7FB12D810}" type="pres">
      <dgm:prSet presAssocID="{DF7B67CB-B392-4A98-BABA-8EFE4BF107DC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590BCDA7-B782-41DD-A92B-A9E346EF5294}" type="pres">
      <dgm:prSet presAssocID="{50272051-777B-492E-B71F-4716F65A34C8}" presName="composite" presStyleCnt="0"/>
      <dgm:spPr/>
      <dgm:t>
        <a:bodyPr/>
        <a:lstStyle/>
        <a:p>
          <a:endParaRPr lang="bg-BG"/>
        </a:p>
      </dgm:t>
    </dgm:pt>
    <dgm:pt modelId="{12FC9D75-C163-480E-BB3F-D14F8036629B}" type="pres">
      <dgm:prSet presAssocID="{50272051-777B-492E-B71F-4716F65A34C8}" presName="ParentAccent1" presStyleLbl="alignNode1" presStyleIdx="0" presStyleCnt="27"/>
      <dgm:spPr/>
      <dgm:t>
        <a:bodyPr/>
        <a:lstStyle/>
        <a:p>
          <a:endParaRPr lang="bg-BG"/>
        </a:p>
      </dgm:t>
    </dgm:pt>
    <dgm:pt modelId="{C232B65D-362D-4CD3-B632-B19EA3224951}" type="pres">
      <dgm:prSet presAssocID="{50272051-777B-492E-B71F-4716F65A34C8}" presName="ParentAccent2" presStyleLbl="alignNode1" presStyleIdx="1" presStyleCnt="27"/>
      <dgm:spPr/>
      <dgm:t>
        <a:bodyPr/>
        <a:lstStyle/>
        <a:p>
          <a:endParaRPr lang="bg-BG"/>
        </a:p>
      </dgm:t>
    </dgm:pt>
    <dgm:pt modelId="{AB3072C7-4023-427C-B8A3-DABB28F44C1E}" type="pres">
      <dgm:prSet presAssocID="{50272051-777B-492E-B71F-4716F65A34C8}" presName="ParentAccent3" presStyleLbl="alignNode1" presStyleIdx="2" presStyleCnt="27" custLinFactNeighborX="25425" custLinFactNeighborY="-9575"/>
      <dgm:spPr/>
      <dgm:t>
        <a:bodyPr/>
        <a:lstStyle/>
        <a:p>
          <a:endParaRPr lang="bg-BG"/>
        </a:p>
      </dgm:t>
    </dgm:pt>
    <dgm:pt modelId="{91F2243C-5283-419F-A3C8-76665A22A0B7}" type="pres">
      <dgm:prSet presAssocID="{50272051-777B-492E-B71F-4716F65A34C8}" presName="ParentAccent4" presStyleLbl="alignNode1" presStyleIdx="3" presStyleCnt="27"/>
      <dgm:spPr/>
      <dgm:t>
        <a:bodyPr/>
        <a:lstStyle/>
        <a:p>
          <a:endParaRPr lang="bg-BG"/>
        </a:p>
      </dgm:t>
    </dgm:pt>
    <dgm:pt modelId="{308E7FC5-AB8E-4B40-94A6-A2B5AC702A6F}" type="pres">
      <dgm:prSet presAssocID="{50272051-777B-492E-B71F-4716F65A34C8}" presName="ParentAccent5" presStyleLbl="alignNode1" presStyleIdx="4" presStyleCnt="27"/>
      <dgm:spPr/>
      <dgm:t>
        <a:bodyPr/>
        <a:lstStyle/>
        <a:p>
          <a:endParaRPr lang="bg-BG"/>
        </a:p>
      </dgm:t>
    </dgm:pt>
    <dgm:pt modelId="{D2D87D9E-0C65-4582-B204-A87EF2AA6A38}" type="pres">
      <dgm:prSet presAssocID="{50272051-777B-492E-B71F-4716F65A34C8}" presName="ParentAccent6" presStyleLbl="alignNode1" presStyleIdx="5" presStyleCnt="27"/>
      <dgm:spPr/>
      <dgm:t>
        <a:bodyPr/>
        <a:lstStyle/>
        <a:p>
          <a:endParaRPr lang="bg-BG"/>
        </a:p>
      </dgm:t>
    </dgm:pt>
    <dgm:pt modelId="{6F7ED370-50F1-4356-96E4-49B54E4C5903}" type="pres">
      <dgm:prSet presAssocID="{50272051-777B-492E-B71F-4716F65A34C8}" presName="ParentAccent7" presStyleLbl="alignNode1" presStyleIdx="6" presStyleCnt="27"/>
      <dgm:spPr/>
      <dgm:t>
        <a:bodyPr/>
        <a:lstStyle/>
        <a:p>
          <a:endParaRPr lang="bg-BG"/>
        </a:p>
      </dgm:t>
    </dgm:pt>
    <dgm:pt modelId="{7F1AA7AF-D972-4C6D-BC01-AA715DEEBD80}" type="pres">
      <dgm:prSet presAssocID="{50272051-777B-492E-B71F-4716F65A34C8}" presName="ParentAccent8" presStyleLbl="alignNode1" presStyleIdx="7" presStyleCnt="27"/>
      <dgm:spPr/>
      <dgm:t>
        <a:bodyPr/>
        <a:lstStyle/>
        <a:p>
          <a:endParaRPr lang="bg-BG"/>
        </a:p>
      </dgm:t>
    </dgm:pt>
    <dgm:pt modelId="{3FE5F623-E859-4318-BEB8-5DF86EF4E618}" type="pres">
      <dgm:prSet presAssocID="{50272051-777B-492E-B71F-4716F65A34C8}" presName="ParentAccent9" presStyleLbl="alignNode1" presStyleIdx="8" presStyleCnt="27"/>
      <dgm:spPr/>
      <dgm:t>
        <a:bodyPr/>
        <a:lstStyle/>
        <a:p>
          <a:endParaRPr lang="bg-BG"/>
        </a:p>
      </dgm:t>
    </dgm:pt>
    <dgm:pt modelId="{0366C9DD-E6DF-4109-A265-31727E52BAD6}" type="pres">
      <dgm:prSet presAssocID="{50272051-777B-492E-B71F-4716F65A34C8}" presName="ParentAccent10" presStyleLbl="alignNode1" presStyleIdx="9" presStyleCnt="27"/>
      <dgm:spPr/>
      <dgm:t>
        <a:bodyPr/>
        <a:lstStyle/>
        <a:p>
          <a:endParaRPr lang="bg-BG"/>
        </a:p>
      </dgm:t>
    </dgm:pt>
    <dgm:pt modelId="{FC6E68BD-9305-4BC8-9E4F-4A7753FD094E}" type="pres">
      <dgm:prSet presAssocID="{50272051-777B-492E-B71F-4716F65A34C8}" presName="Parent" presStyleLbl="alignNode1" presStyleIdx="10" presStyleCnt="27" custScaleX="114125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DE05F5F-30BE-4137-B621-DAEA98193333}" type="pres">
      <dgm:prSet presAssocID="{6502F255-CE63-4F09-BCFD-E76C0AAF083B}" presName="Child1Accent1" presStyleLbl="alignNode1" presStyleIdx="11" presStyleCnt="27"/>
      <dgm:spPr/>
      <dgm:t>
        <a:bodyPr/>
        <a:lstStyle/>
        <a:p>
          <a:endParaRPr lang="bg-BG"/>
        </a:p>
      </dgm:t>
    </dgm:pt>
    <dgm:pt modelId="{33DF5CC4-13A2-45A5-A86B-A1FFE503E69D}" type="pres">
      <dgm:prSet presAssocID="{6502F255-CE63-4F09-BCFD-E76C0AAF083B}" presName="Child1Accent2" presStyleLbl="alignNode1" presStyleIdx="12" presStyleCnt="27"/>
      <dgm:spPr/>
      <dgm:t>
        <a:bodyPr/>
        <a:lstStyle/>
        <a:p>
          <a:endParaRPr lang="bg-BG"/>
        </a:p>
      </dgm:t>
    </dgm:pt>
    <dgm:pt modelId="{2939A44B-8053-4FA3-80A8-C6481E1355F9}" type="pres">
      <dgm:prSet presAssocID="{6502F255-CE63-4F09-BCFD-E76C0AAF083B}" presName="Child1Accent3" presStyleLbl="alignNode1" presStyleIdx="13" presStyleCnt="27"/>
      <dgm:spPr/>
      <dgm:t>
        <a:bodyPr/>
        <a:lstStyle/>
        <a:p>
          <a:endParaRPr lang="bg-BG"/>
        </a:p>
      </dgm:t>
    </dgm:pt>
    <dgm:pt modelId="{AC3CFC1E-9484-4560-A5F8-87FB2E6516A9}" type="pres">
      <dgm:prSet presAssocID="{6502F255-CE63-4F09-BCFD-E76C0AAF083B}" presName="Child1Accent4" presStyleLbl="alignNode1" presStyleIdx="14" presStyleCnt="27"/>
      <dgm:spPr/>
      <dgm:t>
        <a:bodyPr/>
        <a:lstStyle/>
        <a:p>
          <a:endParaRPr lang="bg-BG"/>
        </a:p>
      </dgm:t>
    </dgm:pt>
    <dgm:pt modelId="{2296B227-7181-45C6-8800-72517A99D648}" type="pres">
      <dgm:prSet presAssocID="{6502F255-CE63-4F09-BCFD-E76C0AAF083B}" presName="Child1Accent5" presStyleLbl="alignNode1" presStyleIdx="15" presStyleCnt="27"/>
      <dgm:spPr/>
      <dgm:t>
        <a:bodyPr/>
        <a:lstStyle/>
        <a:p>
          <a:endParaRPr lang="bg-BG"/>
        </a:p>
      </dgm:t>
    </dgm:pt>
    <dgm:pt modelId="{F851A487-0050-48E8-8182-348BCDED1B07}" type="pres">
      <dgm:prSet presAssocID="{6502F255-CE63-4F09-BCFD-E76C0AAF083B}" presName="Child1Accent6" presStyleLbl="alignNode1" presStyleIdx="16" presStyleCnt="27"/>
      <dgm:spPr/>
      <dgm:t>
        <a:bodyPr/>
        <a:lstStyle/>
        <a:p>
          <a:endParaRPr lang="bg-BG"/>
        </a:p>
      </dgm:t>
    </dgm:pt>
    <dgm:pt modelId="{7F116EB7-DC82-474F-90C6-D4446D7D651E}" type="pres">
      <dgm:prSet presAssocID="{6502F255-CE63-4F09-BCFD-E76C0AAF083B}" presName="Child1Accent7" presStyleLbl="alignNode1" presStyleIdx="17" presStyleCnt="27"/>
      <dgm:spPr/>
      <dgm:t>
        <a:bodyPr/>
        <a:lstStyle/>
        <a:p>
          <a:endParaRPr lang="bg-BG"/>
        </a:p>
      </dgm:t>
    </dgm:pt>
    <dgm:pt modelId="{5C0B5A4E-12AA-45FD-A48A-D087FA120752}" type="pres">
      <dgm:prSet presAssocID="{6502F255-CE63-4F09-BCFD-E76C0AAF083B}" presName="Child1Accent8" presStyleLbl="alignNode1" presStyleIdx="18" presStyleCnt="27"/>
      <dgm:spPr/>
      <dgm:t>
        <a:bodyPr/>
        <a:lstStyle/>
        <a:p>
          <a:endParaRPr lang="bg-BG"/>
        </a:p>
      </dgm:t>
    </dgm:pt>
    <dgm:pt modelId="{363158FA-4FBB-4CFF-AD5C-AA69DFD96AB6}" type="pres">
      <dgm:prSet presAssocID="{6502F255-CE63-4F09-BCFD-E76C0AAF083B}" presName="Child1Accent9" presStyleLbl="alignNode1" presStyleIdx="19" presStyleCnt="27"/>
      <dgm:spPr/>
      <dgm:t>
        <a:bodyPr/>
        <a:lstStyle/>
        <a:p>
          <a:endParaRPr lang="bg-BG"/>
        </a:p>
      </dgm:t>
    </dgm:pt>
    <dgm:pt modelId="{C274B4D7-D5EE-4554-B0A9-F26F5BBC2332}" type="pres">
      <dgm:prSet presAssocID="{6502F255-CE63-4F09-BCFD-E76C0AAF083B}" presName="Child1" presStyleLbl="revTx" presStyleIdx="0" presStyleCnt="2" custScaleX="167404" custLinFactNeighborX="5794" custLinFactNeighborY="-2283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25D753B-2734-436C-9BC8-5DCDED8BB497}" type="pres">
      <dgm:prSet presAssocID="{801AA994-4A98-4071-8B6F-BC0C703272E0}" presName="Child2Accent1" presStyleLbl="alignNode1" presStyleIdx="20" presStyleCnt="27" custLinFactNeighborX="35433" custLinFactNeighborY="43983"/>
      <dgm:spPr/>
      <dgm:t>
        <a:bodyPr/>
        <a:lstStyle/>
        <a:p>
          <a:endParaRPr lang="bg-BG"/>
        </a:p>
      </dgm:t>
    </dgm:pt>
    <dgm:pt modelId="{55F32AF5-51C7-4A1A-B26D-8EF1E0F19D90}" type="pres">
      <dgm:prSet presAssocID="{801AA994-4A98-4071-8B6F-BC0C703272E0}" presName="Child2Accent2" presStyleLbl="alignNode1" presStyleIdx="21" presStyleCnt="27" custLinFactNeighborX="70866" custLinFactNeighborY="88039"/>
      <dgm:spPr/>
      <dgm:t>
        <a:bodyPr/>
        <a:lstStyle/>
        <a:p>
          <a:endParaRPr lang="bg-BG"/>
        </a:p>
      </dgm:t>
    </dgm:pt>
    <dgm:pt modelId="{47244CB6-2C9B-4F41-92E5-9A9903AE646E}" type="pres">
      <dgm:prSet presAssocID="{801AA994-4A98-4071-8B6F-BC0C703272E0}" presName="Child2Accent3" presStyleLbl="alignNode1" presStyleIdx="22" presStyleCnt="27" custLinFactNeighborX="70866" custLinFactNeighborY="88039"/>
      <dgm:spPr/>
      <dgm:t>
        <a:bodyPr/>
        <a:lstStyle/>
        <a:p>
          <a:endParaRPr lang="bg-BG"/>
        </a:p>
      </dgm:t>
    </dgm:pt>
    <dgm:pt modelId="{1EB40EFC-4539-48E8-A831-1380DA56EF2C}" type="pres">
      <dgm:prSet presAssocID="{801AA994-4A98-4071-8B6F-BC0C703272E0}" presName="Child2Accent4" presStyleLbl="alignNode1" presStyleIdx="23" presStyleCnt="27" custLinFactNeighborX="70866" custLinFactNeighborY="88039"/>
      <dgm:spPr/>
      <dgm:t>
        <a:bodyPr/>
        <a:lstStyle/>
        <a:p>
          <a:endParaRPr lang="bg-BG"/>
        </a:p>
      </dgm:t>
    </dgm:pt>
    <dgm:pt modelId="{1281FAF4-CFA2-4EF7-9E74-412C848C12B7}" type="pres">
      <dgm:prSet presAssocID="{801AA994-4A98-4071-8B6F-BC0C703272E0}" presName="Child2Accent5" presStyleLbl="alignNode1" presStyleIdx="24" presStyleCnt="27" custLinFactNeighborX="70866" custLinFactNeighborY="88039"/>
      <dgm:spPr/>
      <dgm:t>
        <a:bodyPr/>
        <a:lstStyle/>
        <a:p>
          <a:endParaRPr lang="bg-BG"/>
        </a:p>
      </dgm:t>
    </dgm:pt>
    <dgm:pt modelId="{662D13AF-0A80-4DEE-9CD0-E010B09F2AD0}" type="pres">
      <dgm:prSet presAssocID="{801AA994-4A98-4071-8B6F-BC0C703272E0}" presName="Child2Accent6" presStyleLbl="alignNode1" presStyleIdx="25" presStyleCnt="27" custLinFactNeighborX="70866" custLinFactNeighborY="88039"/>
      <dgm:spPr/>
      <dgm:t>
        <a:bodyPr/>
        <a:lstStyle/>
        <a:p>
          <a:endParaRPr lang="bg-BG"/>
        </a:p>
      </dgm:t>
    </dgm:pt>
    <dgm:pt modelId="{56BFEBED-DA31-4C78-8CBE-E189A127502E}" type="pres">
      <dgm:prSet presAssocID="{801AA994-4A98-4071-8B6F-BC0C703272E0}" presName="Child2Accent7" presStyleLbl="alignNode1" presStyleIdx="26" presStyleCnt="27" custLinFactNeighborX="70866" custLinFactNeighborY="88039"/>
      <dgm:spPr/>
      <dgm:t>
        <a:bodyPr/>
        <a:lstStyle/>
        <a:p>
          <a:endParaRPr lang="bg-BG"/>
        </a:p>
      </dgm:t>
    </dgm:pt>
    <dgm:pt modelId="{E62B54E9-4133-44B6-917A-475F2E35DBB6}" type="pres">
      <dgm:prSet presAssocID="{801AA994-4A98-4071-8B6F-BC0C703272E0}" presName="Child2" presStyleLbl="revTx" presStyleIdx="1" presStyleCnt="2" custAng="0" custScaleX="286671" custScaleY="156516" custLinFactX="5272" custLinFactY="100000" custLinFactNeighborX="100000" custLinFactNeighborY="12219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B58E5F3-872E-4E10-A618-1604AD7D00D5}" type="presOf" srcId="{801AA994-4A98-4071-8B6F-BC0C703272E0}" destId="{E62B54E9-4133-44B6-917A-475F2E35DBB6}" srcOrd="0" destOrd="0" presId="urn:microsoft.com/office/officeart/2011/layout/ConvergingText"/>
    <dgm:cxn modelId="{2E96A1E9-58E7-422A-BE41-E3E0905E44AC}" srcId="{50272051-777B-492E-B71F-4716F65A34C8}" destId="{6502F255-CE63-4F09-BCFD-E76C0AAF083B}" srcOrd="0" destOrd="0" parTransId="{3B220FF6-FB3B-437F-9EEE-E0CBD9385B25}" sibTransId="{4725E9F1-1F0B-49A6-9EBC-0354FAF1E19A}"/>
    <dgm:cxn modelId="{56ADD284-F657-4550-960F-9DBA68BE3653}" type="presOf" srcId="{DF7B67CB-B392-4A98-BABA-8EFE4BF107DC}" destId="{3BC8E37A-FF04-4E7A-8D9D-50F7FB12D810}" srcOrd="0" destOrd="0" presId="urn:microsoft.com/office/officeart/2011/layout/ConvergingText"/>
    <dgm:cxn modelId="{1267466A-5255-48DC-ADF7-96E3B6155F2B}" srcId="{DF7B67CB-B392-4A98-BABA-8EFE4BF107DC}" destId="{50272051-777B-492E-B71F-4716F65A34C8}" srcOrd="0" destOrd="0" parTransId="{854ACC08-53EA-4DF8-83D8-B93A042CF79E}" sibTransId="{A74E39EB-EC2F-46E4-BE89-054037844881}"/>
    <dgm:cxn modelId="{B0746C99-C42D-4F50-970A-5F5CC9CD71BD}" srcId="{50272051-777B-492E-B71F-4716F65A34C8}" destId="{801AA994-4A98-4071-8B6F-BC0C703272E0}" srcOrd="1" destOrd="0" parTransId="{8697BCB2-488A-414E-89AB-B978DE3E362E}" sibTransId="{5E3F1282-3AEB-4C5F-91F3-839B18E78F11}"/>
    <dgm:cxn modelId="{A2B757A7-564C-461A-BD3B-4AD218F531C2}" type="presOf" srcId="{50272051-777B-492E-B71F-4716F65A34C8}" destId="{FC6E68BD-9305-4BC8-9E4F-4A7753FD094E}" srcOrd="0" destOrd="0" presId="urn:microsoft.com/office/officeart/2011/layout/ConvergingText"/>
    <dgm:cxn modelId="{CB85F5CC-6E1A-4694-93C7-40F10023DFF0}" type="presOf" srcId="{6502F255-CE63-4F09-BCFD-E76C0AAF083B}" destId="{C274B4D7-D5EE-4554-B0A9-F26F5BBC2332}" srcOrd="0" destOrd="0" presId="urn:microsoft.com/office/officeart/2011/layout/ConvergingText"/>
    <dgm:cxn modelId="{981B3AE2-A152-498A-A0D6-F49CD75854C6}" type="presParOf" srcId="{3BC8E37A-FF04-4E7A-8D9D-50F7FB12D810}" destId="{590BCDA7-B782-41DD-A92B-A9E346EF5294}" srcOrd="0" destOrd="0" presId="urn:microsoft.com/office/officeart/2011/layout/ConvergingText"/>
    <dgm:cxn modelId="{0B609D21-D874-4F34-BF8B-DC6878547C91}" type="presParOf" srcId="{590BCDA7-B782-41DD-A92B-A9E346EF5294}" destId="{12FC9D75-C163-480E-BB3F-D14F8036629B}" srcOrd="0" destOrd="0" presId="urn:microsoft.com/office/officeart/2011/layout/ConvergingText"/>
    <dgm:cxn modelId="{3C936543-8FAB-47B0-86F5-2B2D6F9EA5E5}" type="presParOf" srcId="{590BCDA7-B782-41DD-A92B-A9E346EF5294}" destId="{C232B65D-362D-4CD3-B632-B19EA3224951}" srcOrd="1" destOrd="0" presId="urn:microsoft.com/office/officeart/2011/layout/ConvergingText"/>
    <dgm:cxn modelId="{9FD00BBF-1B22-4BBB-8A86-E8E3765B6F3C}" type="presParOf" srcId="{590BCDA7-B782-41DD-A92B-A9E346EF5294}" destId="{AB3072C7-4023-427C-B8A3-DABB28F44C1E}" srcOrd="2" destOrd="0" presId="urn:microsoft.com/office/officeart/2011/layout/ConvergingText"/>
    <dgm:cxn modelId="{34D3E401-58AE-495D-8CD8-00797F18E02B}" type="presParOf" srcId="{590BCDA7-B782-41DD-A92B-A9E346EF5294}" destId="{91F2243C-5283-419F-A3C8-76665A22A0B7}" srcOrd="3" destOrd="0" presId="urn:microsoft.com/office/officeart/2011/layout/ConvergingText"/>
    <dgm:cxn modelId="{3513A96E-5EEF-4102-BABA-9E8D9569608E}" type="presParOf" srcId="{590BCDA7-B782-41DD-A92B-A9E346EF5294}" destId="{308E7FC5-AB8E-4B40-94A6-A2B5AC702A6F}" srcOrd="4" destOrd="0" presId="urn:microsoft.com/office/officeart/2011/layout/ConvergingText"/>
    <dgm:cxn modelId="{BF9F602D-E529-4FA1-A7A5-160F32EBB9FB}" type="presParOf" srcId="{590BCDA7-B782-41DD-A92B-A9E346EF5294}" destId="{D2D87D9E-0C65-4582-B204-A87EF2AA6A38}" srcOrd="5" destOrd="0" presId="urn:microsoft.com/office/officeart/2011/layout/ConvergingText"/>
    <dgm:cxn modelId="{A1A147EE-5CCC-4DB6-90FA-A1C448C0D549}" type="presParOf" srcId="{590BCDA7-B782-41DD-A92B-A9E346EF5294}" destId="{6F7ED370-50F1-4356-96E4-49B54E4C5903}" srcOrd="6" destOrd="0" presId="urn:microsoft.com/office/officeart/2011/layout/ConvergingText"/>
    <dgm:cxn modelId="{224CBFB9-DFFF-42E1-92EB-87592A22F4E7}" type="presParOf" srcId="{590BCDA7-B782-41DD-A92B-A9E346EF5294}" destId="{7F1AA7AF-D972-4C6D-BC01-AA715DEEBD80}" srcOrd="7" destOrd="0" presId="urn:microsoft.com/office/officeart/2011/layout/ConvergingText"/>
    <dgm:cxn modelId="{38162C7E-9B3B-4A1D-B6D7-1AE7742A698C}" type="presParOf" srcId="{590BCDA7-B782-41DD-A92B-A9E346EF5294}" destId="{3FE5F623-E859-4318-BEB8-5DF86EF4E618}" srcOrd="8" destOrd="0" presId="urn:microsoft.com/office/officeart/2011/layout/ConvergingText"/>
    <dgm:cxn modelId="{91CF1958-DEF5-43AE-8518-B0346518B9B1}" type="presParOf" srcId="{590BCDA7-B782-41DD-A92B-A9E346EF5294}" destId="{0366C9DD-E6DF-4109-A265-31727E52BAD6}" srcOrd="9" destOrd="0" presId="urn:microsoft.com/office/officeart/2011/layout/ConvergingText"/>
    <dgm:cxn modelId="{455EA8EC-72E2-42B4-A465-2FA839D9CE47}" type="presParOf" srcId="{590BCDA7-B782-41DD-A92B-A9E346EF5294}" destId="{FC6E68BD-9305-4BC8-9E4F-4A7753FD094E}" srcOrd="10" destOrd="0" presId="urn:microsoft.com/office/officeart/2011/layout/ConvergingText"/>
    <dgm:cxn modelId="{4C8133E3-8147-4904-BCB2-81B6EB4EB77F}" type="presParOf" srcId="{590BCDA7-B782-41DD-A92B-A9E346EF5294}" destId="{2DE05F5F-30BE-4137-B621-DAEA98193333}" srcOrd="11" destOrd="0" presId="urn:microsoft.com/office/officeart/2011/layout/ConvergingText"/>
    <dgm:cxn modelId="{77467C0E-6AC0-477E-883A-E4A6FBF5D1B2}" type="presParOf" srcId="{590BCDA7-B782-41DD-A92B-A9E346EF5294}" destId="{33DF5CC4-13A2-45A5-A86B-A1FFE503E69D}" srcOrd="12" destOrd="0" presId="urn:microsoft.com/office/officeart/2011/layout/ConvergingText"/>
    <dgm:cxn modelId="{BCB535AA-10F5-48C3-9426-23C1204E92BD}" type="presParOf" srcId="{590BCDA7-B782-41DD-A92B-A9E346EF5294}" destId="{2939A44B-8053-4FA3-80A8-C6481E1355F9}" srcOrd="13" destOrd="0" presId="urn:microsoft.com/office/officeart/2011/layout/ConvergingText"/>
    <dgm:cxn modelId="{B6FBA1EB-F0A6-4CCE-930F-F1E85AE6FC5D}" type="presParOf" srcId="{590BCDA7-B782-41DD-A92B-A9E346EF5294}" destId="{AC3CFC1E-9484-4560-A5F8-87FB2E6516A9}" srcOrd="14" destOrd="0" presId="urn:microsoft.com/office/officeart/2011/layout/ConvergingText"/>
    <dgm:cxn modelId="{4F1B4D83-B21D-4BB7-A960-738EC3D3179C}" type="presParOf" srcId="{590BCDA7-B782-41DD-A92B-A9E346EF5294}" destId="{2296B227-7181-45C6-8800-72517A99D648}" srcOrd="15" destOrd="0" presId="urn:microsoft.com/office/officeart/2011/layout/ConvergingText"/>
    <dgm:cxn modelId="{6D88E5AA-1DA8-4BB4-8519-491E60682272}" type="presParOf" srcId="{590BCDA7-B782-41DD-A92B-A9E346EF5294}" destId="{F851A487-0050-48E8-8182-348BCDED1B07}" srcOrd="16" destOrd="0" presId="urn:microsoft.com/office/officeart/2011/layout/ConvergingText"/>
    <dgm:cxn modelId="{ABDE56F5-AD96-4629-97F5-DCB2CC03DD2F}" type="presParOf" srcId="{590BCDA7-B782-41DD-A92B-A9E346EF5294}" destId="{7F116EB7-DC82-474F-90C6-D4446D7D651E}" srcOrd="17" destOrd="0" presId="urn:microsoft.com/office/officeart/2011/layout/ConvergingText"/>
    <dgm:cxn modelId="{D8AC351A-AA63-4876-AB44-7B6B984A6BB6}" type="presParOf" srcId="{590BCDA7-B782-41DD-A92B-A9E346EF5294}" destId="{5C0B5A4E-12AA-45FD-A48A-D087FA120752}" srcOrd="18" destOrd="0" presId="urn:microsoft.com/office/officeart/2011/layout/ConvergingText"/>
    <dgm:cxn modelId="{58A9D4E9-498D-4487-9095-3BBF549AEEFF}" type="presParOf" srcId="{590BCDA7-B782-41DD-A92B-A9E346EF5294}" destId="{363158FA-4FBB-4CFF-AD5C-AA69DFD96AB6}" srcOrd="19" destOrd="0" presId="urn:microsoft.com/office/officeart/2011/layout/ConvergingText"/>
    <dgm:cxn modelId="{77FC3BCB-175A-4BD5-96F3-09ADAAA54CFE}" type="presParOf" srcId="{590BCDA7-B782-41DD-A92B-A9E346EF5294}" destId="{C274B4D7-D5EE-4554-B0A9-F26F5BBC2332}" srcOrd="20" destOrd="0" presId="urn:microsoft.com/office/officeart/2011/layout/ConvergingText"/>
    <dgm:cxn modelId="{E19A918B-5910-4320-B075-1EF6C468E27A}" type="presParOf" srcId="{590BCDA7-B782-41DD-A92B-A9E346EF5294}" destId="{525D753B-2734-436C-9BC8-5DCDED8BB497}" srcOrd="21" destOrd="0" presId="urn:microsoft.com/office/officeart/2011/layout/ConvergingText"/>
    <dgm:cxn modelId="{BD5E5D06-D840-4A8B-BDD2-0AD42BE4AC0E}" type="presParOf" srcId="{590BCDA7-B782-41DD-A92B-A9E346EF5294}" destId="{55F32AF5-51C7-4A1A-B26D-8EF1E0F19D90}" srcOrd="22" destOrd="0" presId="urn:microsoft.com/office/officeart/2011/layout/ConvergingText"/>
    <dgm:cxn modelId="{F13EB1C2-69DF-4119-A209-415385FD6823}" type="presParOf" srcId="{590BCDA7-B782-41DD-A92B-A9E346EF5294}" destId="{47244CB6-2C9B-4F41-92E5-9A9903AE646E}" srcOrd="23" destOrd="0" presId="urn:microsoft.com/office/officeart/2011/layout/ConvergingText"/>
    <dgm:cxn modelId="{8FC5F7ED-691D-432B-90AC-A4BF5903AFD5}" type="presParOf" srcId="{590BCDA7-B782-41DD-A92B-A9E346EF5294}" destId="{1EB40EFC-4539-48E8-A831-1380DA56EF2C}" srcOrd="24" destOrd="0" presId="urn:microsoft.com/office/officeart/2011/layout/ConvergingText"/>
    <dgm:cxn modelId="{FB505FDB-CA20-47EC-AFD7-5ABD45A31E87}" type="presParOf" srcId="{590BCDA7-B782-41DD-A92B-A9E346EF5294}" destId="{1281FAF4-CFA2-4EF7-9E74-412C848C12B7}" srcOrd="25" destOrd="0" presId="urn:microsoft.com/office/officeart/2011/layout/ConvergingText"/>
    <dgm:cxn modelId="{907DE9F1-E2C8-4CF0-B7AB-02693784E8FB}" type="presParOf" srcId="{590BCDA7-B782-41DD-A92B-A9E346EF5294}" destId="{662D13AF-0A80-4DEE-9CD0-E010B09F2AD0}" srcOrd="26" destOrd="0" presId="urn:microsoft.com/office/officeart/2011/layout/ConvergingText"/>
    <dgm:cxn modelId="{067DD927-1601-49EA-85E8-F4F76903F3F3}" type="presParOf" srcId="{590BCDA7-B782-41DD-A92B-A9E346EF5294}" destId="{56BFEBED-DA31-4C78-8CBE-E189A127502E}" srcOrd="27" destOrd="0" presId="urn:microsoft.com/office/officeart/2011/layout/ConvergingText"/>
    <dgm:cxn modelId="{61AF3D19-A57B-4AC0-A9D3-7C16A7CD765E}" type="presParOf" srcId="{590BCDA7-B782-41DD-A92B-A9E346EF5294}" destId="{E62B54E9-4133-44B6-917A-475F2E35DBB6}" srcOrd="28" destOrd="0" presId="urn:microsoft.com/office/officeart/2011/layout/ConvergingTex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E95C3-FC46-4C45-B1AB-25826B45C86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bg-BG"/>
        </a:p>
      </dgm:t>
    </dgm:pt>
    <dgm:pt modelId="{AEC19F36-4009-4192-9909-C5CF9052D6B1}">
      <dgm:prSet phldrT="[Text]" custT="1"/>
      <dgm:spPr/>
      <dgm:t>
        <a:bodyPr/>
        <a:lstStyle/>
        <a:p>
          <a:r>
            <a:rPr lang="bg-BG" sz="2400" b="1" dirty="0" smtClean="0"/>
            <a:t>Човешки </a:t>
          </a:r>
        </a:p>
        <a:p>
          <a:r>
            <a:rPr lang="bg-BG" sz="2400" b="1" dirty="0" smtClean="0"/>
            <a:t>капитал</a:t>
          </a:r>
          <a:endParaRPr lang="bg-BG" sz="2400" b="1" dirty="0"/>
        </a:p>
      </dgm:t>
    </dgm:pt>
    <dgm:pt modelId="{4300083D-C6C0-4DEB-8C89-BDA4880F37A5}" type="parTrans" cxnId="{B0B36779-0662-4222-8A46-A65DC442F7B7}">
      <dgm:prSet/>
      <dgm:spPr/>
      <dgm:t>
        <a:bodyPr/>
        <a:lstStyle/>
        <a:p>
          <a:endParaRPr lang="bg-BG"/>
        </a:p>
      </dgm:t>
    </dgm:pt>
    <dgm:pt modelId="{D8649540-BEF3-45A9-BABD-1CCC643827EE}" type="sibTrans" cxnId="{B0B36779-0662-4222-8A46-A65DC442F7B7}">
      <dgm:prSet/>
      <dgm:spPr/>
      <dgm:t>
        <a:bodyPr/>
        <a:lstStyle/>
        <a:p>
          <a:endParaRPr lang="bg-BG"/>
        </a:p>
      </dgm:t>
    </dgm:pt>
    <dgm:pt modelId="{73F85D2F-602B-46C2-B60B-044F4E0B4BE7}">
      <dgm:prSet phldrT="[Text]" custT="1"/>
      <dgm:spPr/>
      <dgm:t>
        <a:bodyPr/>
        <a:lstStyle/>
        <a:p>
          <a:r>
            <a:rPr lang="bg-BG" sz="2400" b="1" dirty="0" smtClean="0"/>
            <a:t>Насищане и достъп до пазара</a:t>
          </a:r>
          <a:endParaRPr lang="bg-BG" sz="2400" b="1" dirty="0"/>
        </a:p>
      </dgm:t>
    </dgm:pt>
    <dgm:pt modelId="{196A8033-CFD8-4E2E-9EEB-5547BE6472EE}" type="parTrans" cxnId="{2633D14E-590F-402B-B63A-49348577E8A4}">
      <dgm:prSet/>
      <dgm:spPr/>
      <dgm:t>
        <a:bodyPr/>
        <a:lstStyle/>
        <a:p>
          <a:endParaRPr lang="bg-BG"/>
        </a:p>
      </dgm:t>
    </dgm:pt>
    <dgm:pt modelId="{836BE742-ED5C-451C-9612-202B1F99FF1D}" type="sibTrans" cxnId="{2633D14E-590F-402B-B63A-49348577E8A4}">
      <dgm:prSet/>
      <dgm:spPr/>
      <dgm:t>
        <a:bodyPr/>
        <a:lstStyle/>
        <a:p>
          <a:endParaRPr lang="bg-BG"/>
        </a:p>
      </dgm:t>
    </dgm:pt>
    <dgm:pt modelId="{8C74F68A-CAFB-4DF9-BB53-A13190082B5E}">
      <dgm:prSet phldrT="[Text]" custT="1"/>
      <dgm:spPr/>
      <dgm:t>
        <a:bodyPr/>
        <a:lstStyle/>
        <a:p>
          <a:r>
            <a:rPr lang="bg-BG" sz="2400" b="1" dirty="0" smtClean="0"/>
            <a:t>Финансов капитал</a:t>
          </a:r>
          <a:endParaRPr lang="bg-BG" sz="2400" b="1" dirty="0"/>
        </a:p>
      </dgm:t>
    </dgm:pt>
    <dgm:pt modelId="{8977C0FD-0EE5-4679-B449-F27EE451AD65}" type="parTrans" cxnId="{11C1428D-C708-4B72-AAAF-46ED10F030DF}">
      <dgm:prSet/>
      <dgm:spPr/>
      <dgm:t>
        <a:bodyPr/>
        <a:lstStyle/>
        <a:p>
          <a:endParaRPr lang="bg-BG"/>
        </a:p>
      </dgm:t>
    </dgm:pt>
    <dgm:pt modelId="{5B0CD2FF-FB94-478F-B2D3-5E7EDD6B776D}" type="sibTrans" cxnId="{11C1428D-C708-4B72-AAAF-46ED10F030DF}">
      <dgm:prSet/>
      <dgm:spPr/>
      <dgm:t>
        <a:bodyPr/>
        <a:lstStyle/>
        <a:p>
          <a:endParaRPr lang="bg-BG"/>
        </a:p>
      </dgm:t>
    </dgm:pt>
    <dgm:pt modelId="{33AD8050-0A52-4D32-AE05-718BE8901797}">
      <dgm:prSet phldrT="[Text]" custT="1"/>
      <dgm:spPr/>
      <dgm:t>
        <a:bodyPr/>
        <a:lstStyle/>
        <a:p>
          <a:r>
            <a:rPr lang="bg-BG" sz="2400" b="1" dirty="0" smtClean="0"/>
            <a:t>Дигитални технологии</a:t>
          </a:r>
          <a:endParaRPr lang="bg-BG" sz="2400" b="1" dirty="0"/>
        </a:p>
      </dgm:t>
    </dgm:pt>
    <dgm:pt modelId="{3A9C0851-C35F-4D62-89A6-BA7CFDF5F4BF}" type="parTrans" cxnId="{790C122A-B40C-4506-A4AF-0792537BC5DF}">
      <dgm:prSet/>
      <dgm:spPr/>
      <dgm:t>
        <a:bodyPr/>
        <a:lstStyle/>
        <a:p>
          <a:endParaRPr lang="bg-BG"/>
        </a:p>
      </dgm:t>
    </dgm:pt>
    <dgm:pt modelId="{80EDF447-187A-493D-AA1B-86AD5D7DDFCF}" type="sibTrans" cxnId="{790C122A-B40C-4506-A4AF-0792537BC5DF}">
      <dgm:prSet/>
      <dgm:spPr/>
      <dgm:t>
        <a:bodyPr/>
        <a:lstStyle/>
        <a:p>
          <a:endParaRPr lang="bg-BG"/>
        </a:p>
      </dgm:t>
    </dgm:pt>
    <dgm:pt modelId="{30C7B884-99EC-477A-96FB-2E97EA765DB8}">
      <dgm:prSet phldrT="[Text]" custT="1"/>
      <dgm:spPr/>
      <dgm:t>
        <a:bodyPr/>
        <a:lstStyle/>
        <a:p>
          <a:r>
            <a:rPr lang="bg-BG" sz="2000" b="1" dirty="0" smtClean="0"/>
            <a:t>Добра регулационна среда и добро управление</a:t>
          </a:r>
          <a:endParaRPr lang="bg-BG" sz="2000" b="1" dirty="0"/>
        </a:p>
      </dgm:t>
    </dgm:pt>
    <dgm:pt modelId="{CD4BBC4F-764E-463C-A766-5E9883862BF8}" type="parTrans" cxnId="{1645A9AB-1308-4675-906E-38B638F997DE}">
      <dgm:prSet/>
      <dgm:spPr/>
      <dgm:t>
        <a:bodyPr/>
        <a:lstStyle/>
        <a:p>
          <a:endParaRPr lang="bg-BG"/>
        </a:p>
      </dgm:t>
    </dgm:pt>
    <dgm:pt modelId="{1CA0F956-C416-4510-836F-089860F0DF9B}" type="sibTrans" cxnId="{1645A9AB-1308-4675-906E-38B638F997DE}">
      <dgm:prSet/>
      <dgm:spPr/>
      <dgm:t>
        <a:bodyPr/>
        <a:lstStyle/>
        <a:p>
          <a:endParaRPr lang="bg-BG"/>
        </a:p>
      </dgm:t>
    </dgm:pt>
    <dgm:pt modelId="{E4A9C5B1-13D2-45D4-B73D-9E8CC1E757FE}" type="pres">
      <dgm:prSet presAssocID="{FC1E95C3-FC46-4C45-B1AB-25826B45C8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64D3AA2-F1FA-45FE-922C-4AD6C2A5830E}" type="pres">
      <dgm:prSet presAssocID="{AEC19F36-4009-4192-9909-C5CF9052D6B1}" presName="node" presStyleLbl="node1" presStyleIdx="0" presStyleCnt="5" custScaleX="140368" custScaleY="98106" custRadScaleRad="104881" custRadScaleInc="179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700EC09-E1E1-4D0E-9CD9-CABF438387FA}" type="pres">
      <dgm:prSet presAssocID="{D8649540-BEF3-45A9-BABD-1CCC643827EE}" presName="sibTrans" presStyleLbl="sibTrans2D1" presStyleIdx="0" presStyleCnt="5" custScaleX="200684" custLinFactNeighborX="48448" custLinFactNeighborY="-34793"/>
      <dgm:spPr>
        <a:prstGeom prst="leftRightArrow">
          <a:avLst/>
        </a:prstGeom>
      </dgm:spPr>
      <dgm:t>
        <a:bodyPr/>
        <a:lstStyle/>
        <a:p>
          <a:endParaRPr lang="bg-BG"/>
        </a:p>
      </dgm:t>
    </dgm:pt>
    <dgm:pt modelId="{0E965962-4212-4868-A184-0EC54C0F3820}" type="pres">
      <dgm:prSet presAssocID="{D8649540-BEF3-45A9-BABD-1CCC643827EE}" presName="connectorText" presStyleLbl="sibTrans2D1" presStyleIdx="0" presStyleCnt="5"/>
      <dgm:spPr/>
      <dgm:t>
        <a:bodyPr/>
        <a:lstStyle/>
        <a:p>
          <a:endParaRPr lang="bg-BG"/>
        </a:p>
      </dgm:t>
    </dgm:pt>
    <dgm:pt modelId="{A3980C8A-E642-4611-A8BE-C4A258A5EB47}" type="pres">
      <dgm:prSet presAssocID="{73F85D2F-602B-46C2-B60B-044F4E0B4BE7}" presName="node" presStyleLbl="node1" presStyleIdx="1" presStyleCnt="5" custScaleX="139543" custScaleY="99002" custRadScaleRad="127096" custRadScaleInc="185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9A8B507-BA97-4F2E-86A8-06AE85B0AAD4}" type="pres">
      <dgm:prSet presAssocID="{836BE742-ED5C-451C-9612-202B1F99FF1D}" presName="sibTrans" presStyleLbl="sibTrans2D1" presStyleIdx="1" presStyleCnt="5" custScaleX="208301"/>
      <dgm:spPr>
        <a:prstGeom prst="leftRightArrow">
          <a:avLst/>
        </a:prstGeom>
      </dgm:spPr>
      <dgm:t>
        <a:bodyPr/>
        <a:lstStyle/>
        <a:p>
          <a:endParaRPr lang="bg-BG"/>
        </a:p>
      </dgm:t>
    </dgm:pt>
    <dgm:pt modelId="{45C24CC6-70C4-4D90-BFC4-26BCFDCDDD13}" type="pres">
      <dgm:prSet presAssocID="{836BE742-ED5C-451C-9612-202B1F99FF1D}" presName="connectorText" presStyleLbl="sibTrans2D1" presStyleIdx="1" presStyleCnt="5"/>
      <dgm:spPr/>
      <dgm:t>
        <a:bodyPr/>
        <a:lstStyle/>
        <a:p>
          <a:endParaRPr lang="bg-BG"/>
        </a:p>
      </dgm:t>
    </dgm:pt>
    <dgm:pt modelId="{9E2B1FD4-6D02-410D-9046-24D8BAA92A63}" type="pres">
      <dgm:prSet presAssocID="{8C74F68A-CAFB-4DF9-BB53-A13190082B5E}" presName="node" presStyleLbl="node1" presStyleIdx="2" presStyleCnt="5" custScaleX="142406" custScaleY="80021" custRadScaleRad="112736" custRadScaleInc="-5321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5CCFD8-E661-4C94-9D9A-6A21994F4291}" type="pres">
      <dgm:prSet presAssocID="{5B0CD2FF-FB94-478F-B2D3-5E7EDD6B776D}" presName="sibTrans" presStyleLbl="sibTrans2D1" presStyleIdx="2" presStyleCnt="5" custScaleX="176481"/>
      <dgm:spPr>
        <a:prstGeom prst="leftRightArrow">
          <a:avLst/>
        </a:prstGeom>
      </dgm:spPr>
      <dgm:t>
        <a:bodyPr/>
        <a:lstStyle/>
        <a:p>
          <a:endParaRPr lang="bg-BG"/>
        </a:p>
      </dgm:t>
    </dgm:pt>
    <dgm:pt modelId="{1DEB5D64-D69D-4625-A1D4-A2896DA6FD22}" type="pres">
      <dgm:prSet presAssocID="{5B0CD2FF-FB94-478F-B2D3-5E7EDD6B776D}" presName="connectorText" presStyleLbl="sibTrans2D1" presStyleIdx="2" presStyleCnt="5"/>
      <dgm:spPr/>
      <dgm:t>
        <a:bodyPr/>
        <a:lstStyle/>
        <a:p>
          <a:endParaRPr lang="bg-BG"/>
        </a:p>
      </dgm:t>
    </dgm:pt>
    <dgm:pt modelId="{8DC4D997-AAC1-4484-82CF-DE2C2C8E786B}" type="pres">
      <dgm:prSet presAssocID="{33AD8050-0A52-4D32-AE05-718BE8901797}" presName="node" presStyleLbl="node1" presStyleIdx="3" presStyleCnt="5" custScaleX="135375" custScaleY="97020" custRadScaleRad="92988" custRadScaleInc="1299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0A75BF4-2C9A-40AC-AE5F-EF3552C03691}" type="pres">
      <dgm:prSet presAssocID="{80EDF447-187A-493D-AA1B-86AD5D7DDFCF}" presName="sibTrans" presStyleLbl="sibTrans2D1" presStyleIdx="3" presStyleCnt="5" custScaleX="201901" custLinFactNeighborX="-18546" custLinFactNeighborY="3478"/>
      <dgm:spPr>
        <a:prstGeom prst="leftRightArrow">
          <a:avLst/>
        </a:prstGeom>
      </dgm:spPr>
      <dgm:t>
        <a:bodyPr/>
        <a:lstStyle/>
        <a:p>
          <a:endParaRPr lang="bg-BG"/>
        </a:p>
      </dgm:t>
    </dgm:pt>
    <dgm:pt modelId="{5004B434-9FB8-46A0-BC91-FA39A81027EC}" type="pres">
      <dgm:prSet presAssocID="{80EDF447-187A-493D-AA1B-86AD5D7DDFCF}" presName="connectorText" presStyleLbl="sibTrans2D1" presStyleIdx="3" presStyleCnt="5"/>
      <dgm:spPr/>
      <dgm:t>
        <a:bodyPr/>
        <a:lstStyle/>
        <a:p>
          <a:endParaRPr lang="bg-BG"/>
        </a:p>
      </dgm:t>
    </dgm:pt>
    <dgm:pt modelId="{261C1F34-B9B9-4222-8332-366D7AECEDD1}" type="pres">
      <dgm:prSet presAssocID="{30C7B884-99EC-477A-96FB-2E97EA765DB8}" presName="node" presStyleLbl="node1" presStyleIdx="4" presStyleCnt="5" custScaleX="138458" custScaleY="90541" custRadScaleRad="116084" custRadScaleInc="-668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A9F2E2C-ABB0-4651-91DB-BC984D800D38}" type="pres">
      <dgm:prSet presAssocID="{1CA0F956-C416-4510-836F-089860F0DF9B}" presName="sibTrans" presStyleLbl="sibTrans2D1" presStyleIdx="4" presStyleCnt="5" custScaleX="211524" custLinFactNeighborX="-13639" custLinFactNeighborY="-17638"/>
      <dgm:spPr>
        <a:prstGeom prst="leftRightArrow">
          <a:avLst/>
        </a:prstGeom>
      </dgm:spPr>
      <dgm:t>
        <a:bodyPr/>
        <a:lstStyle/>
        <a:p>
          <a:endParaRPr lang="bg-BG"/>
        </a:p>
      </dgm:t>
    </dgm:pt>
    <dgm:pt modelId="{B6533E0D-B411-446E-8BCE-EC3B1BEFE5DC}" type="pres">
      <dgm:prSet presAssocID="{1CA0F956-C416-4510-836F-089860F0DF9B}" presName="connectorText" presStyleLbl="sibTrans2D1" presStyleIdx="4" presStyleCnt="5"/>
      <dgm:spPr/>
      <dgm:t>
        <a:bodyPr/>
        <a:lstStyle/>
        <a:p>
          <a:endParaRPr lang="bg-BG"/>
        </a:p>
      </dgm:t>
    </dgm:pt>
  </dgm:ptLst>
  <dgm:cxnLst>
    <dgm:cxn modelId="{11C1428D-C708-4B72-AAAF-46ED10F030DF}" srcId="{FC1E95C3-FC46-4C45-B1AB-25826B45C86B}" destId="{8C74F68A-CAFB-4DF9-BB53-A13190082B5E}" srcOrd="2" destOrd="0" parTransId="{8977C0FD-0EE5-4679-B449-F27EE451AD65}" sibTransId="{5B0CD2FF-FB94-478F-B2D3-5E7EDD6B776D}"/>
    <dgm:cxn modelId="{2D2861BC-4603-40FC-B98A-30CB755AB2C5}" type="presOf" srcId="{5B0CD2FF-FB94-478F-B2D3-5E7EDD6B776D}" destId="{955CCFD8-E661-4C94-9D9A-6A21994F4291}" srcOrd="0" destOrd="0" presId="urn:microsoft.com/office/officeart/2005/8/layout/cycle2"/>
    <dgm:cxn modelId="{1216F95C-2AB1-4ED1-B8BD-EAE0720707C3}" type="presOf" srcId="{AEC19F36-4009-4192-9909-C5CF9052D6B1}" destId="{564D3AA2-F1FA-45FE-922C-4AD6C2A5830E}" srcOrd="0" destOrd="0" presId="urn:microsoft.com/office/officeart/2005/8/layout/cycle2"/>
    <dgm:cxn modelId="{FE12BCC7-0016-47E3-A653-0062DE578786}" type="presOf" srcId="{836BE742-ED5C-451C-9612-202B1F99FF1D}" destId="{09A8B507-BA97-4F2E-86A8-06AE85B0AAD4}" srcOrd="0" destOrd="0" presId="urn:microsoft.com/office/officeart/2005/8/layout/cycle2"/>
    <dgm:cxn modelId="{81612F14-D6B1-4890-9EFC-516ECDCCF14D}" type="presOf" srcId="{8C74F68A-CAFB-4DF9-BB53-A13190082B5E}" destId="{9E2B1FD4-6D02-410D-9046-24D8BAA92A63}" srcOrd="0" destOrd="0" presId="urn:microsoft.com/office/officeart/2005/8/layout/cycle2"/>
    <dgm:cxn modelId="{AD519CE3-CCCF-4381-859A-FE8F949B7BD8}" type="presOf" srcId="{1CA0F956-C416-4510-836F-089860F0DF9B}" destId="{B6533E0D-B411-446E-8BCE-EC3B1BEFE5DC}" srcOrd="1" destOrd="0" presId="urn:microsoft.com/office/officeart/2005/8/layout/cycle2"/>
    <dgm:cxn modelId="{8ACFC4FE-C34C-4FED-BB1B-DB8C6E31AADE}" type="presOf" srcId="{33AD8050-0A52-4D32-AE05-718BE8901797}" destId="{8DC4D997-AAC1-4484-82CF-DE2C2C8E786B}" srcOrd="0" destOrd="0" presId="urn:microsoft.com/office/officeart/2005/8/layout/cycle2"/>
    <dgm:cxn modelId="{570F4D4C-6F90-4C94-AE03-ACCED1C9C615}" type="presOf" srcId="{80EDF447-187A-493D-AA1B-86AD5D7DDFCF}" destId="{40A75BF4-2C9A-40AC-AE5F-EF3552C03691}" srcOrd="0" destOrd="0" presId="urn:microsoft.com/office/officeart/2005/8/layout/cycle2"/>
    <dgm:cxn modelId="{1645A9AB-1308-4675-906E-38B638F997DE}" srcId="{FC1E95C3-FC46-4C45-B1AB-25826B45C86B}" destId="{30C7B884-99EC-477A-96FB-2E97EA765DB8}" srcOrd="4" destOrd="0" parTransId="{CD4BBC4F-764E-463C-A766-5E9883862BF8}" sibTransId="{1CA0F956-C416-4510-836F-089860F0DF9B}"/>
    <dgm:cxn modelId="{A322B2FE-F4BD-48FA-9D25-F3E1411E63E6}" type="presOf" srcId="{80EDF447-187A-493D-AA1B-86AD5D7DDFCF}" destId="{5004B434-9FB8-46A0-BC91-FA39A81027EC}" srcOrd="1" destOrd="0" presId="urn:microsoft.com/office/officeart/2005/8/layout/cycle2"/>
    <dgm:cxn modelId="{F894DF8C-E941-4B02-AA1C-741DC9CCEFF4}" type="presOf" srcId="{FC1E95C3-FC46-4C45-B1AB-25826B45C86B}" destId="{E4A9C5B1-13D2-45D4-B73D-9E8CC1E757FE}" srcOrd="0" destOrd="0" presId="urn:microsoft.com/office/officeart/2005/8/layout/cycle2"/>
    <dgm:cxn modelId="{E92D3DC2-C94A-4BF2-B485-A20BAAC35585}" type="presOf" srcId="{836BE742-ED5C-451C-9612-202B1F99FF1D}" destId="{45C24CC6-70C4-4D90-BFC4-26BCFDCDDD13}" srcOrd="1" destOrd="0" presId="urn:microsoft.com/office/officeart/2005/8/layout/cycle2"/>
    <dgm:cxn modelId="{4BF347E3-B6C5-48EF-B40D-1AA59FA49750}" type="presOf" srcId="{1CA0F956-C416-4510-836F-089860F0DF9B}" destId="{7A9F2E2C-ABB0-4651-91DB-BC984D800D38}" srcOrd="0" destOrd="0" presId="urn:microsoft.com/office/officeart/2005/8/layout/cycle2"/>
    <dgm:cxn modelId="{0BD275F2-E4C6-4B94-8295-5322E76B4B9C}" type="presOf" srcId="{30C7B884-99EC-477A-96FB-2E97EA765DB8}" destId="{261C1F34-B9B9-4222-8332-366D7AECEDD1}" srcOrd="0" destOrd="0" presId="urn:microsoft.com/office/officeart/2005/8/layout/cycle2"/>
    <dgm:cxn modelId="{790C122A-B40C-4506-A4AF-0792537BC5DF}" srcId="{FC1E95C3-FC46-4C45-B1AB-25826B45C86B}" destId="{33AD8050-0A52-4D32-AE05-718BE8901797}" srcOrd="3" destOrd="0" parTransId="{3A9C0851-C35F-4D62-89A6-BA7CFDF5F4BF}" sibTransId="{80EDF447-187A-493D-AA1B-86AD5D7DDFCF}"/>
    <dgm:cxn modelId="{2633D14E-590F-402B-B63A-49348577E8A4}" srcId="{FC1E95C3-FC46-4C45-B1AB-25826B45C86B}" destId="{73F85D2F-602B-46C2-B60B-044F4E0B4BE7}" srcOrd="1" destOrd="0" parTransId="{196A8033-CFD8-4E2E-9EEB-5547BE6472EE}" sibTransId="{836BE742-ED5C-451C-9612-202B1F99FF1D}"/>
    <dgm:cxn modelId="{1EF2383F-9413-4C0C-A290-ED97EEE405D2}" type="presOf" srcId="{D8649540-BEF3-45A9-BABD-1CCC643827EE}" destId="{0E965962-4212-4868-A184-0EC54C0F3820}" srcOrd="1" destOrd="0" presId="urn:microsoft.com/office/officeart/2005/8/layout/cycle2"/>
    <dgm:cxn modelId="{9491AED8-010D-4F8E-8343-3EDB07E08AFB}" type="presOf" srcId="{5B0CD2FF-FB94-478F-B2D3-5E7EDD6B776D}" destId="{1DEB5D64-D69D-4625-A1D4-A2896DA6FD22}" srcOrd="1" destOrd="0" presId="urn:microsoft.com/office/officeart/2005/8/layout/cycle2"/>
    <dgm:cxn modelId="{B0B36779-0662-4222-8A46-A65DC442F7B7}" srcId="{FC1E95C3-FC46-4C45-B1AB-25826B45C86B}" destId="{AEC19F36-4009-4192-9909-C5CF9052D6B1}" srcOrd="0" destOrd="0" parTransId="{4300083D-C6C0-4DEB-8C89-BDA4880F37A5}" sibTransId="{D8649540-BEF3-45A9-BABD-1CCC643827EE}"/>
    <dgm:cxn modelId="{E90B7345-A644-4459-83DF-3F1DD4286F6A}" type="presOf" srcId="{73F85D2F-602B-46C2-B60B-044F4E0B4BE7}" destId="{A3980C8A-E642-4611-A8BE-C4A258A5EB47}" srcOrd="0" destOrd="0" presId="urn:microsoft.com/office/officeart/2005/8/layout/cycle2"/>
    <dgm:cxn modelId="{2A7B37FC-4B66-4A78-AA76-D2CCE67D1359}" type="presOf" srcId="{D8649540-BEF3-45A9-BABD-1CCC643827EE}" destId="{B700EC09-E1E1-4D0E-9CD9-CABF438387FA}" srcOrd="0" destOrd="0" presId="urn:microsoft.com/office/officeart/2005/8/layout/cycle2"/>
    <dgm:cxn modelId="{B4D6E09C-F7FF-4596-889A-5C3E15EFF6E1}" type="presParOf" srcId="{E4A9C5B1-13D2-45D4-B73D-9E8CC1E757FE}" destId="{564D3AA2-F1FA-45FE-922C-4AD6C2A5830E}" srcOrd="0" destOrd="0" presId="urn:microsoft.com/office/officeart/2005/8/layout/cycle2"/>
    <dgm:cxn modelId="{F9DD6DFC-8CEA-4258-9B20-AA5114E31FF3}" type="presParOf" srcId="{E4A9C5B1-13D2-45D4-B73D-9E8CC1E757FE}" destId="{B700EC09-E1E1-4D0E-9CD9-CABF438387FA}" srcOrd="1" destOrd="0" presId="urn:microsoft.com/office/officeart/2005/8/layout/cycle2"/>
    <dgm:cxn modelId="{524A5665-AF38-4302-92C2-C1D484DC2F13}" type="presParOf" srcId="{B700EC09-E1E1-4D0E-9CD9-CABF438387FA}" destId="{0E965962-4212-4868-A184-0EC54C0F3820}" srcOrd="0" destOrd="0" presId="urn:microsoft.com/office/officeart/2005/8/layout/cycle2"/>
    <dgm:cxn modelId="{698591AE-7D6F-4C54-AF10-A70F88AAB409}" type="presParOf" srcId="{E4A9C5B1-13D2-45D4-B73D-9E8CC1E757FE}" destId="{A3980C8A-E642-4611-A8BE-C4A258A5EB47}" srcOrd="2" destOrd="0" presId="urn:microsoft.com/office/officeart/2005/8/layout/cycle2"/>
    <dgm:cxn modelId="{EF9CCFFA-8C20-4CDD-9DCC-FCC21AD5D1AF}" type="presParOf" srcId="{E4A9C5B1-13D2-45D4-B73D-9E8CC1E757FE}" destId="{09A8B507-BA97-4F2E-86A8-06AE85B0AAD4}" srcOrd="3" destOrd="0" presId="urn:microsoft.com/office/officeart/2005/8/layout/cycle2"/>
    <dgm:cxn modelId="{0C1EE3DF-8DD7-41CE-9EA8-27D3718A229C}" type="presParOf" srcId="{09A8B507-BA97-4F2E-86A8-06AE85B0AAD4}" destId="{45C24CC6-70C4-4D90-BFC4-26BCFDCDDD13}" srcOrd="0" destOrd="0" presId="urn:microsoft.com/office/officeart/2005/8/layout/cycle2"/>
    <dgm:cxn modelId="{81FD2BDE-3AC7-4B5E-A1AB-49B1AF7EB604}" type="presParOf" srcId="{E4A9C5B1-13D2-45D4-B73D-9E8CC1E757FE}" destId="{9E2B1FD4-6D02-410D-9046-24D8BAA92A63}" srcOrd="4" destOrd="0" presId="urn:microsoft.com/office/officeart/2005/8/layout/cycle2"/>
    <dgm:cxn modelId="{3775D43A-FD6E-4B55-9143-74724830B14A}" type="presParOf" srcId="{E4A9C5B1-13D2-45D4-B73D-9E8CC1E757FE}" destId="{955CCFD8-E661-4C94-9D9A-6A21994F4291}" srcOrd="5" destOrd="0" presId="urn:microsoft.com/office/officeart/2005/8/layout/cycle2"/>
    <dgm:cxn modelId="{1F164C76-74CD-4A54-8890-74EE026E2EFE}" type="presParOf" srcId="{955CCFD8-E661-4C94-9D9A-6A21994F4291}" destId="{1DEB5D64-D69D-4625-A1D4-A2896DA6FD22}" srcOrd="0" destOrd="0" presId="urn:microsoft.com/office/officeart/2005/8/layout/cycle2"/>
    <dgm:cxn modelId="{44DABA10-446E-4F50-9D94-FEDA39D1CB10}" type="presParOf" srcId="{E4A9C5B1-13D2-45D4-B73D-9E8CC1E757FE}" destId="{8DC4D997-AAC1-4484-82CF-DE2C2C8E786B}" srcOrd="6" destOrd="0" presId="urn:microsoft.com/office/officeart/2005/8/layout/cycle2"/>
    <dgm:cxn modelId="{F000D52B-6C8E-406F-9E35-E29A82A6B2C6}" type="presParOf" srcId="{E4A9C5B1-13D2-45D4-B73D-9E8CC1E757FE}" destId="{40A75BF4-2C9A-40AC-AE5F-EF3552C03691}" srcOrd="7" destOrd="0" presId="urn:microsoft.com/office/officeart/2005/8/layout/cycle2"/>
    <dgm:cxn modelId="{B51FC46D-2896-447C-9CDB-B9CFFE36B9CB}" type="presParOf" srcId="{40A75BF4-2C9A-40AC-AE5F-EF3552C03691}" destId="{5004B434-9FB8-46A0-BC91-FA39A81027EC}" srcOrd="0" destOrd="0" presId="urn:microsoft.com/office/officeart/2005/8/layout/cycle2"/>
    <dgm:cxn modelId="{F6362601-4193-4D96-B76A-030AF0FD7711}" type="presParOf" srcId="{E4A9C5B1-13D2-45D4-B73D-9E8CC1E757FE}" destId="{261C1F34-B9B9-4222-8332-366D7AECEDD1}" srcOrd="8" destOrd="0" presId="urn:microsoft.com/office/officeart/2005/8/layout/cycle2"/>
    <dgm:cxn modelId="{B57EC7CC-7A4C-4DE2-BD9F-08BF66F92417}" type="presParOf" srcId="{E4A9C5B1-13D2-45D4-B73D-9E8CC1E757FE}" destId="{7A9F2E2C-ABB0-4651-91DB-BC984D800D38}" srcOrd="9" destOrd="0" presId="urn:microsoft.com/office/officeart/2005/8/layout/cycle2"/>
    <dgm:cxn modelId="{12A791C5-C605-4919-89F8-7D0854DB84B5}" type="presParOf" srcId="{7A9F2E2C-ABB0-4651-91DB-BC984D800D38}" destId="{B6533E0D-B411-446E-8BCE-EC3B1BEFE5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4C1B43-89C9-4562-83CB-65728EED44C3}" type="doc">
      <dgm:prSet loTypeId="urn:microsoft.com/office/officeart/2005/8/layout/hList9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bg-BG"/>
        </a:p>
      </dgm:t>
    </dgm:pt>
    <dgm:pt modelId="{92718428-3F1A-4359-8A5A-646379A5045B}">
      <dgm:prSet phldrT="[Text]"/>
      <dgm:spPr/>
      <dgm:t>
        <a:bodyPr/>
        <a:lstStyle/>
        <a:p>
          <a:r>
            <a:rPr lang="bg-BG" dirty="0" smtClean="0"/>
            <a:t>ИКТ</a:t>
          </a:r>
          <a:endParaRPr lang="bg-BG" dirty="0"/>
        </a:p>
      </dgm:t>
    </dgm:pt>
    <dgm:pt modelId="{C7794818-E0F5-45E7-94E8-3384EEF39FC6}" type="parTrans" cxnId="{84683093-FA02-4632-BE36-2FC04D611993}">
      <dgm:prSet/>
      <dgm:spPr/>
      <dgm:t>
        <a:bodyPr/>
        <a:lstStyle/>
        <a:p>
          <a:endParaRPr lang="bg-BG"/>
        </a:p>
      </dgm:t>
    </dgm:pt>
    <dgm:pt modelId="{EEA4EA3E-6306-4598-AAA7-E83D8F012626}" type="sibTrans" cxnId="{84683093-FA02-4632-BE36-2FC04D611993}">
      <dgm:prSet/>
      <dgm:spPr/>
      <dgm:t>
        <a:bodyPr/>
        <a:lstStyle/>
        <a:p>
          <a:endParaRPr lang="bg-BG"/>
        </a:p>
      </dgm:t>
    </dgm:pt>
    <dgm:pt modelId="{A16784AA-83E7-41D5-99E4-F36CDD36318B}">
      <dgm:prSet phldrT="[Text]" custT="1"/>
      <dgm:spPr/>
      <dgm:t>
        <a:bodyPr/>
        <a:lstStyle/>
        <a:p>
          <a:r>
            <a:rPr lang="bg-BG" sz="2400" dirty="0" smtClean="0"/>
            <a:t>Цел: София се развива като </a:t>
          </a:r>
          <a:r>
            <a:rPr lang="bg-BG" sz="2400" b="1" dirty="0" smtClean="0"/>
            <a:t>столица на новия дигитален пазар</a:t>
          </a:r>
          <a:r>
            <a:rPr lang="bg-BG" sz="2400" dirty="0" smtClean="0"/>
            <a:t> в регионален и европейски мащаб. </a:t>
          </a:r>
          <a:endParaRPr lang="bg-BG" sz="2400" dirty="0"/>
        </a:p>
      </dgm:t>
    </dgm:pt>
    <dgm:pt modelId="{09B8FF9E-4F63-4839-A112-F8E97551CFDF}" type="parTrans" cxnId="{9A5854B5-4FD1-4A61-836C-3369E8F82A4C}">
      <dgm:prSet/>
      <dgm:spPr/>
      <dgm:t>
        <a:bodyPr/>
        <a:lstStyle/>
        <a:p>
          <a:endParaRPr lang="bg-BG"/>
        </a:p>
      </dgm:t>
    </dgm:pt>
    <dgm:pt modelId="{F20CE0F5-CEBA-4BB2-A8BA-C5CDA7FDB42D}" type="sibTrans" cxnId="{9A5854B5-4FD1-4A61-836C-3369E8F82A4C}">
      <dgm:prSet/>
      <dgm:spPr/>
      <dgm:t>
        <a:bodyPr/>
        <a:lstStyle/>
        <a:p>
          <a:endParaRPr lang="bg-BG"/>
        </a:p>
      </dgm:t>
    </dgm:pt>
    <dgm:pt modelId="{15B8179F-1C18-459D-9E2F-A7B4BB9198AF}">
      <dgm:prSet phldrT="[Text]"/>
      <dgm:spPr/>
      <dgm:t>
        <a:bodyPr/>
        <a:lstStyle/>
        <a:p>
          <a:r>
            <a:rPr lang="bg-BG" dirty="0" smtClean="0"/>
            <a:t>КТИ</a:t>
          </a:r>
          <a:endParaRPr lang="bg-BG" dirty="0"/>
        </a:p>
      </dgm:t>
    </dgm:pt>
    <dgm:pt modelId="{10F098CF-99B3-4029-A2CA-2E26D8150627}" type="parTrans" cxnId="{192EE108-84E3-4D0E-A9BD-C1912C434E90}">
      <dgm:prSet/>
      <dgm:spPr/>
      <dgm:t>
        <a:bodyPr/>
        <a:lstStyle/>
        <a:p>
          <a:endParaRPr lang="bg-BG"/>
        </a:p>
      </dgm:t>
    </dgm:pt>
    <dgm:pt modelId="{3B66BF33-1169-431D-A25E-687C040A760F}" type="sibTrans" cxnId="{192EE108-84E3-4D0E-A9BD-C1912C434E90}">
      <dgm:prSet/>
      <dgm:spPr/>
      <dgm:t>
        <a:bodyPr/>
        <a:lstStyle/>
        <a:p>
          <a:endParaRPr lang="bg-BG"/>
        </a:p>
      </dgm:t>
    </dgm:pt>
    <dgm:pt modelId="{F75DA725-28FF-4480-84C8-DA0AB8FFBB71}">
      <dgm:prSet phldrT="[Text]" custT="1"/>
      <dgm:spPr/>
      <dgm:t>
        <a:bodyPr/>
        <a:lstStyle/>
        <a:p>
          <a:r>
            <a:rPr lang="bg-BG" sz="2000" dirty="0" smtClean="0"/>
            <a:t>Цел: София заема </a:t>
          </a:r>
          <a:r>
            <a:rPr lang="bg-BG" sz="2000" b="1" dirty="0" smtClean="0"/>
            <a:t>водещо място за производство и разпространение на кино в Югоизточна Европа и водещо място в Европа за производство на компютърни и видеоигри, мобилни приложения и сходни дигитални продукти и услуги за културно и историческо наследство и градска среда.</a:t>
          </a:r>
          <a:endParaRPr lang="bg-BG" sz="2000" dirty="0"/>
        </a:p>
      </dgm:t>
    </dgm:pt>
    <dgm:pt modelId="{9269BD6E-0777-4F9E-AEAC-38E5D60A6801}" type="parTrans" cxnId="{D4322F7C-979D-4023-A2B9-3F8FA7967A34}">
      <dgm:prSet/>
      <dgm:spPr/>
      <dgm:t>
        <a:bodyPr/>
        <a:lstStyle/>
        <a:p>
          <a:endParaRPr lang="bg-BG"/>
        </a:p>
      </dgm:t>
    </dgm:pt>
    <dgm:pt modelId="{8E5F5E46-FEDA-4C8A-9778-D8CF3B33E2B7}" type="sibTrans" cxnId="{D4322F7C-979D-4023-A2B9-3F8FA7967A34}">
      <dgm:prSet/>
      <dgm:spPr/>
      <dgm:t>
        <a:bodyPr/>
        <a:lstStyle/>
        <a:p>
          <a:endParaRPr lang="bg-BG"/>
        </a:p>
      </dgm:t>
    </dgm:pt>
    <dgm:pt modelId="{240E4B29-D0D7-4D30-BF27-EE67F9D9F60B}" type="pres">
      <dgm:prSet presAssocID="{A14C1B43-89C9-4562-83CB-65728EED44C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ADFC2A71-2413-4317-935C-2DD3E2813284}" type="pres">
      <dgm:prSet presAssocID="{92718428-3F1A-4359-8A5A-646379A5045B}" presName="posSpace" presStyleCnt="0"/>
      <dgm:spPr/>
    </dgm:pt>
    <dgm:pt modelId="{A1E8E1AF-EEBE-452C-A03F-7B1672222CD7}" type="pres">
      <dgm:prSet presAssocID="{92718428-3F1A-4359-8A5A-646379A5045B}" presName="vertFlow" presStyleCnt="0"/>
      <dgm:spPr/>
    </dgm:pt>
    <dgm:pt modelId="{9A014B88-A69E-4B39-98C8-497B0A37273C}" type="pres">
      <dgm:prSet presAssocID="{92718428-3F1A-4359-8A5A-646379A5045B}" presName="topSpace" presStyleCnt="0"/>
      <dgm:spPr/>
    </dgm:pt>
    <dgm:pt modelId="{CED3CE5E-98A7-49BA-AAA5-35FB1047A110}" type="pres">
      <dgm:prSet presAssocID="{92718428-3F1A-4359-8A5A-646379A5045B}" presName="firstComp" presStyleCnt="0"/>
      <dgm:spPr/>
    </dgm:pt>
    <dgm:pt modelId="{FDD78798-6722-43AD-9ABF-F0225A5FAA3E}" type="pres">
      <dgm:prSet presAssocID="{92718428-3F1A-4359-8A5A-646379A5045B}" presName="firstChild" presStyleLbl="bgAccFollowNode1" presStyleIdx="0" presStyleCnt="2" custScaleX="117234" custScaleY="178025" custLinFactNeighborX="-9647" custLinFactNeighborY="6171"/>
      <dgm:spPr/>
      <dgm:t>
        <a:bodyPr/>
        <a:lstStyle/>
        <a:p>
          <a:endParaRPr lang="bg-BG"/>
        </a:p>
      </dgm:t>
    </dgm:pt>
    <dgm:pt modelId="{50375886-9532-4FE7-A4AC-8F644FE1A966}" type="pres">
      <dgm:prSet presAssocID="{92718428-3F1A-4359-8A5A-646379A5045B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AF09E32-2077-4D87-8827-BC2CAC683712}" type="pres">
      <dgm:prSet presAssocID="{92718428-3F1A-4359-8A5A-646379A5045B}" presName="negSpace" presStyleCnt="0"/>
      <dgm:spPr/>
    </dgm:pt>
    <dgm:pt modelId="{56E40579-53FD-4223-AF23-F0B03A620761}" type="pres">
      <dgm:prSet presAssocID="{92718428-3F1A-4359-8A5A-646379A5045B}" presName="circle" presStyleLbl="node1" presStyleIdx="0" presStyleCnt="2" custLinFactNeighborX="32805" custLinFactNeighborY="-56392"/>
      <dgm:spPr/>
      <dgm:t>
        <a:bodyPr/>
        <a:lstStyle/>
        <a:p>
          <a:endParaRPr lang="bg-BG"/>
        </a:p>
      </dgm:t>
    </dgm:pt>
    <dgm:pt modelId="{513EC81E-47D2-4E88-B85D-86A3A0DFB352}" type="pres">
      <dgm:prSet presAssocID="{EEA4EA3E-6306-4598-AAA7-E83D8F012626}" presName="transSpace" presStyleCnt="0"/>
      <dgm:spPr/>
    </dgm:pt>
    <dgm:pt modelId="{1937A349-5831-4453-B45C-ABE7C775EEA4}" type="pres">
      <dgm:prSet presAssocID="{15B8179F-1C18-459D-9E2F-A7B4BB9198AF}" presName="posSpace" presStyleCnt="0"/>
      <dgm:spPr/>
    </dgm:pt>
    <dgm:pt modelId="{36C6F24C-EF64-4B92-9F67-C1202A655646}" type="pres">
      <dgm:prSet presAssocID="{15B8179F-1C18-459D-9E2F-A7B4BB9198AF}" presName="vertFlow" presStyleCnt="0"/>
      <dgm:spPr/>
    </dgm:pt>
    <dgm:pt modelId="{637F4646-BF47-489F-BA07-30C81FDCCE99}" type="pres">
      <dgm:prSet presAssocID="{15B8179F-1C18-459D-9E2F-A7B4BB9198AF}" presName="topSpace" presStyleCnt="0"/>
      <dgm:spPr/>
    </dgm:pt>
    <dgm:pt modelId="{CFAE9A38-C74A-471C-8DDE-BD5AE127C405}" type="pres">
      <dgm:prSet presAssocID="{15B8179F-1C18-459D-9E2F-A7B4BB9198AF}" presName="firstComp" presStyleCnt="0"/>
      <dgm:spPr/>
    </dgm:pt>
    <dgm:pt modelId="{F04F1621-1104-4A3B-A529-0584A0C91D4C}" type="pres">
      <dgm:prSet presAssocID="{15B8179F-1C18-459D-9E2F-A7B4BB9198AF}" presName="firstChild" presStyleLbl="bgAccFollowNode1" presStyleIdx="1" presStyleCnt="2" custScaleX="141556" custScaleY="181610" custLinFactNeighborX="-37231" custLinFactNeighborY="7029"/>
      <dgm:spPr/>
      <dgm:t>
        <a:bodyPr/>
        <a:lstStyle/>
        <a:p>
          <a:endParaRPr lang="bg-BG"/>
        </a:p>
      </dgm:t>
    </dgm:pt>
    <dgm:pt modelId="{B0BA75D4-7DF0-49F6-BFBB-3F91C89E1B07}" type="pres">
      <dgm:prSet presAssocID="{15B8179F-1C18-459D-9E2F-A7B4BB9198AF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F833203-C1B5-4B61-8D52-141F7BA4D638}" type="pres">
      <dgm:prSet presAssocID="{15B8179F-1C18-459D-9E2F-A7B4BB9198AF}" presName="negSpace" presStyleCnt="0"/>
      <dgm:spPr/>
    </dgm:pt>
    <dgm:pt modelId="{FBADFA69-F11A-4B24-86E7-DC3B87BB4FBB}" type="pres">
      <dgm:prSet presAssocID="{15B8179F-1C18-459D-9E2F-A7B4BB9198AF}" presName="circle" presStyleLbl="node1" presStyleIdx="1" presStyleCnt="2" custLinFactNeighborX="-23028" custLinFactNeighborY="-59638"/>
      <dgm:spPr/>
      <dgm:t>
        <a:bodyPr/>
        <a:lstStyle/>
        <a:p>
          <a:endParaRPr lang="bg-BG"/>
        </a:p>
      </dgm:t>
    </dgm:pt>
  </dgm:ptLst>
  <dgm:cxnLst>
    <dgm:cxn modelId="{58A233BA-431E-4BBA-9565-FB1428A7DBDA}" type="presOf" srcId="{A16784AA-83E7-41D5-99E4-F36CDD36318B}" destId="{50375886-9532-4FE7-A4AC-8F644FE1A966}" srcOrd="1" destOrd="0" presId="urn:microsoft.com/office/officeart/2005/8/layout/hList9"/>
    <dgm:cxn modelId="{4F49DC83-41CF-488F-9F33-85E0B2D6BB06}" type="presOf" srcId="{15B8179F-1C18-459D-9E2F-A7B4BB9198AF}" destId="{FBADFA69-F11A-4B24-86E7-DC3B87BB4FBB}" srcOrd="0" destOrd="0" presId="urn:microsoft.com/office/officeart/2005/8/layout/hList9"/>
    <dgm:cxn modelId="{2B30230D-A93E-4DA6-938F-999EF3BEE73A}" type="presOf" srcId="{F75DA725-28FF-4480-84C8-DA0AB8FFBB71}" destId="{B0BA75D4-7DF0-49F6-BFBB-3F91C89E1B07}" srcOrd="1" destOrd="0" presId="urn:microsoft.com/office/officeart/2005/8/layout/hList9"/>
    <dgm:cxn modelId="{192EE108-84E3-4D0E-A9BD-C1912C434E90}" srcId="{A14C1B43-89C9-4562-83CB-65728EED44C3}" destId="{15B8179F-1C18-459D-9E2F-A7B4BB9198AF}" srcOrd="1" destOrd="0" parTransId="{10F098CF-99B3-4029-A2CA-2E26D8150627}" sibTransId="{3B66BF33-1169-431D-A25E-687C040A760F}"/>
    <dgm:cxn modelId="{9A5854B5-4FD1-4A61-836C-3369E8F82A4C}" srcId="{92718428-3F1A-4359-8A5A-646379A5045B}" destId="{A16784AA-83E7-41D5-99E4-F36CDD36318B}" srcOrd="0" destOrd="0" parTransId="{09B8FF9E-4F63-4839-A112-F8E97551CFDF}" sibTransId="{F20CE0F5-CEBA-4BB2-A8BA-C5CDA7FDB42D}"/>
    <dgm:cxn modelId="{7582EAD2-37F9-412D-B09F-1C8F78983B68}" type="presOf" srcId="{F75DA725-28FF-4480-84C8-DA0AB8FFBB71}" destId="{F04F1621-1104-4A3B-A529-0584A0C91D4C}" srcOrd="0" destOrd="0" presId="urn:microsoft.com/office/officeart/2005/8/layout/hList9"/>
    <dgm:cxn modelId="{760D6321-87CD-4FDF-9D2F-586B0B68F00A}" type="presOf" srcId="{A16784AA-83E7-41D5-99E4-F36CDD36318B}" destId="{FDD78798-6722-43AD-9ABF-F0225A5FAA3E}" srcOrd="0" destOrd="0" presId="urn:microsoft.com/office/officeart/2005/8/layout/hList9"/>
    <dgm:cxn modelId="{3A81CD3E-9EB5-4552-A093-2D87665EBD65}" type="presOf" srcId="{92718428-3F1A-4359-8A5A-646379A5045B}" destId="{56E40579-53FD-4223-AF23-F0B03A620761}" srcOrd="0" destOrd="0" presId="urn:microsoft.com/office/officeart/2005/8/layout/hList9"/>
    <dgm:cxn modelId="{D4322F7C-979D-4023-A2B9-3F8FA7967A34}" srcId="{15B8179F-1C18-459D-9E2F-A7B4BB9198AF}" destId="{F75DA725-28FF-4480-84C8-DA0AB8FFBB71}" srcOrd="0" destOrd="0" parTransId="{9269BD6E-0777-4F9E-AEAC-38E5D60A6801}" sibTransId="{8E5F5E46-FEDA-4C8A-9778-D8CF3B33E2B7}"/>
    <dgm:cxn modelId="{F10BDF60-6838-4869-A993-C20205017648}" type="presOf" srcId="{A14C1B43-89C9-4562-83CB-65728EED44C3}" destId="{240E4B29-D0D7-4D30-BF27-EE67F9D9F60B}" srcOrd="0" destOrd="0" presId="urn:microsoft.com/office/officeart/2005/8/layout/hList9"/>
    <dgm:cxn modelId="{84683093-FA02-4632-BE36-2FC04D611993}" srcId="{A14C1B43-89C9-4562-83CB-65728EED44C3}" destId="{92718428-3F1A-4359-8A5A-646379A5045B}" srcOrd="0" destOrd="0" parTransId="{C7794818-E0F5-45E7-94E8-3384EEF39FC6}" sibTransId="{EEA4EA3E-6306-4598-AAA7-E83D8F012626}"/>
    <dgm:cxn modelId="{A779E7B7-2E33-461B-8F56-00185167D8DD}" type="presParOf" srcId="{240E4B29-D0D7-4D30-BF27-EE67F9D9F60B}" destId="{ADFC2A71-2413-4317-935C-2DD3E2813284}" srcOrd="0" destOrd="0" presId="urn:microsoft.com/office/officeart/2005/8/layout/hList9"/>
    <dgm:cxn modelId="{6AAB8556-D581-4FB0-83F1-A9738E3E5BEE}" type="presParOf" srcId="{240E4B29-D0D7-4D30-BF27-EE67F9D9F60B}" destId="{A1E8E1AF-EEBE-452C-A03F-7B1672222CD7}" srcOrd="1" destOrd="0" presId="urn:microsoft.com/office/officeart/2005/8/layout/hList9"/>
    <dgm:cxn modelId="{21F7C9FB-10D5-4F7C-9B94-06BB65C4429F}" type="presParOf" srcId="{A1E8E1AF-EEBE-452C-A03F-7B1672222CD7}" destId="{9A014B88-A69E-4B39-98C8-497B0A37273C}" srcOrd="0" destOrd="0" presId="urn:microsoft.com/office/officeart/2005/8/layout/hList9"/>
    <dgm:cxn modelId="{0BD532E5-C067-4DBE-A4BF-C24FFC5082D1}" type="presParOf" srcId="{A1E8E1AF-EEBE-452C-A03F-7B1672222CD7}" destId="{CED3CE5E-98A7-49BA-AAA5-35FB1047A110}" srcOrd="1" destOrd="0" presId="urn:microsoft.com/office/officeart/2005/8/layout/hList9"/>
    <dgm:cxn modelId="{02D3875E-CB43-412F-A5E5-D73AA9BE4649}" type="presParOf" srcId="{CED3CE5E-98A7-49BA-AAA5-35FB1047A110}" destId="{FDD78798-6722-43AD-9ABF-F0225A5FAA3E}" srcOrd="0" destOrd="0" presId="urn:microsoft.com/office/officeart/2005/8/layout/hList9"/>
    <dgm:cxn modelId="{CFB4FB7E-8D2C-4B72-A65B-0615D685CB90}" type="presParOf" srcId="{CED3CE5E-98A7-49BA-AAA5-35FB1047A110}" destId="{50375886-9532-4FE7-A4AC-8F644FE1A966}" srcOrd="1" destOrd="0" presId="urn:microsoft.com/office/officeart/2005/8/layout/hList9"/>
    <dgm:cxn modelId="{BB92C351-ECBF-4744-9304-9EA9AE109384}" type="presParOf" srcId="{240E4B29-D0D7-4D30-BF27-EE67F9D9F60B}" destId="{EAF09E32-2077-4D87-8827-BC2CAC683712}" srcOrd="2" destOrd="0" presId="urn:microsoft.com/office/officeart/2005/8/layout/hList9"/>
    <dgm:cxn modelId="{227FEA29-118C-4A54-854A-B2231AE59E41}" type="presParOf" srcId="{240E4B29-D0D7-4D30-BF27-EE67F9D9F60B}" destId="{56E40579-53FD-4223-AF23-F0B03A620761}" srcOrd="3" destOrd="0" presId="urn:microsoft.com/office/officeart/2005/8/layout/hList9"/>
    <dgm:cxn modelId="{9B8FFCB1-6004-4FC7-BF1A-37EDC5F2AC1B}" type="presParOf" srcId="{240E4B29-D0D7-4D30-BF27-EE67F9D9F60B}" destId="{513EC81E-47D2-4E88-B85D-86A3A0DFB352}" srcOrd="4" destOrd="0" presId="urn:microsoft.com/office/officeart/2005/8/layout/hList9"/>
    <dgm:cxn modelId="{7D3D7E29-F44A-450C-B47C-49DD347EB308}" type="presParOf" srcId="{240E4B29-D0D7-4D30-BF27-EE67F9D9F60B}" destId="{1937A349-5831-4453-B45C-ABE7C775EEA4}" srcOrd="5" destOrd="0" presId="urn:microsoft.com/office/officeart/2005/8/layout/hList9"/>
    <dgm:cxn modelId="{D8128BEA-2519-47B3-98F1-769920B5372B}" type="presParOf" srcId="{240E4B29-D0D7-4D30-BF27-EE67F9D9F60B}" destId="{36C6F24C-EF64-4B92-9F67-C1202A655646}" srcOrd="6" destOrd="0" presId="urn:microsoft.com/office/officeart/2005/8/layout/hList9"/>
    <dgm:cxn modelId="{D23B7ADA-C797-418D-AA73-48733DA5070F}" type="presParOf" srcId="{36C6F24C-EF64-4B92-9F67-C1202A655646}" destId="{637F4646-BF47-489F-BA07-30C81FDCCE99}" srcOrd="0" destOrd="0" presId="urn:microsoft.com/office/officeart/2005/8/layout/hList9"/>
    <dgm:cxn modelId="{F6E47D55-1343-40FA-90D3-F67E8429A453}" type="presParOf" srcId="{36C6F24C-EF64-4B92-9F67-C1202A655646}" destId="{CFAE9A38-C74A-471C-8DDE-BD5AE127C405}" srcOrd="1" destOrd="0" presId="urn:microsoft.com/office/officeart/2005/8/layout/hList9"/>
    <dgm:cxn modelId="{BDBB6A0D-6081-4B0D-BC33-DC9AF1301203}" type="presParOf" srcId="{CFAE9A38-C74A-471C-8DDE-BD5AE127C405}" destId="{F04F1621-1104-4A3B-A529-0584A0C91D4C}" srcOrd="0" destOrd="0" presId="urn:microsoft.com/office/officeart/2005/8/layout/hList9"/>
    <dgm:cxn modelId="{F974A6E0-FC0E-4E89-9177-86C60F75A6EE}" type="presParOf" srcId="{CFAE9A38-C74A-471C-8DDE-BD5AE127C405}" destId="{B0BA75D4-7DF0-49F6-BFBB-3F91C89E1B07}" srcOrd="1" destOrd="0" presId="urn:microsoft.com/office/officeart/2005/8/layout/hList9"/>
    <dgm:cxn modelId="{C4FB9FE9-7404-4CD8-B447-F5E1B44ED0DB}" type="presParOf" srcId="{240E4B29-D0D7-4D30-BF27-EE67F9D9F60B}" destId="{3F833203-C1B5-4B61-8D52-141F7BA4D638}" srcOrd="7" destOrd="0" presId="urn:microsoft.com/office/officeart/2005/8/layout/hList9"/>
    <dgm:cxn modelId="{A141121E-D144-4C08-891B-7C896F3B260A}" type="presParOf" srcId="{240E4B29-D0D7-4D30-BF27-EE67F9D9F60B}" destId="{FBADFA69-F11A-4B24-86E7-DC3B87BB4FB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E12206-1E61-4BE2-95A6-0839844903C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7F5E17-8759-4874-8501-9AD70049CC46}">
      <dgm:prSet phldrT="[Text]" custT="1"/>
      <dgm:spPr>
        <a:xfrm>
          <a:off x="341831" y="2218253"/>
          <a:ext cx="2672232" cy="1096449"/>
        </a:xfrm>
        <a:noFill/>
        <a:ln>
          <a:noFill/>
        </a:ln>
        <a:effectLst/>
      </dgm:spPr>
      <dgm:t>
        <a:bodyPr/>
        <a:lstStyle/>
        <a:p>
          <a:pPr algn="just"/>
          <a:r>
            <a:rPr lang="bg-BG" sz="1800" b="1" dirty="0">
              <a:solidFill>
                <a:srgbClr val="0070C0"/>
              </a:solidFill>
              <a:latin typeface="Calibri"/>
              <a:ea typeface="+mn-ea"/>
              <a:cs typeface="+mn-cs"/>
            </a:rPr>
            <a:t>Етап 1</a:t>
          </a:r>
          <a:r>
            <a:rPr lang="bg-BG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: </a:t>
          </a:r>
          <a:endParaRPr lang="bg-BG" sz="18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just"/>
          <a:r>
            <a:rPr lang="bg-BG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Със </a:t>
          </a:r>
          <a:r>
            <a:rPr lang="bg-BG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заповед на кмета на СО СО-РД-09-01-412/16.12.2014г. бе създадена работна група, която подготви предложение за структура и обхват на стратегията, които бяха обсъдени на </a:t>
          </a:r>
          <a:r>
            <a:rPr lang="bg-BG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8 </a:t>
          </a:r>
          <a:r>
            <a:rPr lang="bg-BG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дискусии с представители на бизнеса и академичната общност. </a:t>
          </a:r>
        </a:p>
        <a:p>
          <a:pPr algn="just"/>
          <a:r>
            <a:rPr lang="bg-BG" sz="1800" dirty="0">
              <a:solidFill>
                <a:srgbClr val="0070C0"/>
              </a:solidFill>
              <a:latin typeface="Calibri"/>
              <a:ea typeface="+mn-ea"/>
              <a:cs typeface="+mn-cs"/>
            </a:rPr>
            <a:t>Период: януари - март, 2015г. </a:t>
          </a:r>
        </a:p>
        <a:p>
          <a:pPr algn="just"/>
          <a:endParaRPr lang="bg-BG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B774020-762F-4852-91BB-5F474DED38D1}" type="parTrans" cxnId="{826444B8-FCD7-48BD-A70E-1D037C75ADAD}">
      <dgm:prSet/>
      <dgm:spPr/>
      <dgm:t>
        <a:bodyPr/>
        <a:lstStyle/>
        <a:p>
          <a:endParaRPr lang="bg-BG"/>
        </a:p>
      </dgm:t>
    </dgm:pt>
    <dgm:pt modelId="{E7908015-D478-4371-B305-67AA12DA4801}" type="sibTrans" cxnId="{826444B8-FCD7-48BD-A70E-1D037C75ADAD}">
      <dgm:prSet/>
      <dgm:spPr/>
      <dgm:t>
        <a:bodyPr/>
        <a:lstStyle/>
        <a:p>
          <a:endParaRPr lang="bg-BG"/>
        </a:p>
      </dgm:t>
    </dgm:pt>
    <dgm:pt modelId="{8854CB96-715B-4C2E-8854-1586522482DC}">
      <dgm:prSet phldrT="[Text]" custT="1"/>
      <dgm:spPr>
        <a:xfrm>
          <a:off x="661595" y="293654"/>
          <a:ext cx="2523471" cy="738126"/>
        </a:xfrm>
        <a:noFill/>
        <a:ln>
          <a:noFill/>
        </a:ln>
        <a:effectLst/>
      </dgm:spPr>
      <dgm:t>
        <a:bodyPr/>
        <a:lstStyle/>
        <a:p>
          <a:pPr algn="just"/>
          <a:r>
            <a:rPr lang="bg-BG" sz="1800" dirty="0">
              <a:solidFill>
                <a:srgbClr val="0070C0"/>
              </a:solidFill>
              <a:latin typeface="Calibri"/>
              <a:ea typeface="+mn-ea"/>
              <a:cs typeface="+mn-cs"/>
            </a:rPr>
            <a:t>Етап 2:  </a:t>
          </a:r>
          <a:endParaRPr lang="bg-BG" sz="1800" dirty="0" smtClean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algn="just"/>
          <a:r>
            <a:rPr lang="bg-BG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Работната </a:t>
          </a:r>
          <a:r>
            <a:rPr lang="bg-BG" sz="18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група изготви проект на ИСИС на София, който представи за дискусии с заинтересованите страни и ПК към СОС. Бяха организирани 18 дискусии, включително и с международни експерти.</a:t>
          </a:r>
        </a:p>
        <a:p>
          <a:pPr algn="just"/>
          <a:r>
            <a:rPr lang="bg-BG" sz="1800" dirty="0">
              <a:solidFill>
                <a:srgbClr val="0070C0"/>
              </a:solidFill>
              <a:latin typeface="Calibri"/>
              <a:ea typeface="+mn-ea"/>
              <a:cs typeface="+mn-cs"/>
            </a:rPr>
            <a:t>Период: април - юли, 2015г. </a:t>
          </a:r>
        </a:p>
      </dgm:t>
    </dgm:pt>
    <dgm:pt modelId="{86BFB956-756F-4BF8-AD5E-F7E25A623131}" type="parTrans" cxnId="{91D7D55A-C669-4C78-8D03-B4920CE24C78}">
      <dgm:prSet/>
      <dgm:spPr/>
      <dgm:t>
        <a:bodyPr/>
        <a:lstStyle/>
        <a:p>
          <a:endParaRPr lang="bg-BG"/>
        </a:p>
      </dgm:t>
    </dgm:pt>
    <dgm:pt modelId="{6037FEF9-C5E8-41F1-A3CF-7EEAFA726968}" type="sibTrans" cxnId="{91D7D55A-C669-4C78-8D03-B4920CE24C78}">
      <dgm:prSet/>
      <dgm:spPr/>
      <dgm:t>
        <a:bodyPr/>
        <a:lstStyle/>
        <a:p>
          <a:endParaRPr lang="bg-BG"/>
        </a:p>
      </dgm:t>
    </dgm:pt>
    <dgm:pt modelId="{040D5F22-F100-4971-81A2-BC57E7738EE6}">
      <dgm:prSet phldrT="[Text]" custT="1"/>
      <dgm:spPr>
        <a:xfrm>
          <a:off x="3428823" y="1008399"/>
          <a:ext cx="2541989" cy="1049016"/>
        </a:xfrm>
        <a:noFill/>
        <a:ln>
          <a:noFill/>
        </a:ln>
        <a:effectLst/>
      </dgm:spPr>
      <dgm:t>
        <a:bodyPr/>
        <a:lstStyle/>
        <a:p>
          <a:pPr algn="just"/>
          <a:r>
            <a:rPr lang="bg-BG" sz="1800" dirty="0">
              <a:solidFill>
                <a:srgbClr val="0070C0"/>
              </a:solidFill>
              <a:latin typeface="Calibri"/>
              <a:ea typeface="+mn-ea"/>
              <a:cs typeface="+mn-cs"/>
            </a:rPr>
            <a:t>Етап 3: </a:t>
          </a:r>
          <a:endParaRPr lang="bg-BG" sz="1800" dirty="0" smtClean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algn="just"/>
          <a:r>
            <a:rPr lang="bg-BG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Изготвяне </a:t>
          </a:r>
          <a:r>
            <a:rPr lang="bg-BG" sz="18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на финален вариант на ИСИС на София, обсъждане в </a:t>
          </a:r>
          <a:r>
            <a:rPr lang="bg-BG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7 </a:t>
          </a:r>
          <a:r>
            <a:rPr lang="bg-BG" sz="18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работни срещи, онлайн консултиране и представяне в ресорните постоянни комисии на СОС. </a:t>
          </a:r>
          <a:endParaRPr lang="bg-BG" sz="18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algn="just"/>
          <a:r>
            <a:rPr lang="bg-BG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Финалният </a:t>
          </a:r>
          <a:r>
            <a:rPr lang="bg-BG" sz="18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вариант на </a:t>
          </a:r>
          <a:r>
            <a:rPr lang="bg-BG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стратегията е предложен за обществено обсъждане и внесен за </a:t>
          </a:r>
          <a:r>
            <a:rPr lang="bg-BG" sz="18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приемане от СОС.</a:t>
          </a:r>
        </a:p>
        <a:p>
          <a:pPr algn="l"/>
          <a:r>
            <a:rPr lang="bg-BG" sz="1800" dirty="0">
              <a:solidFill>
                <a:srgbClr val="0070C0"/>
              </a:solidFill>
              <a:latin typeface="Calibri"/>
              <a:ea typeface="+mn-ea"/>
              <a:cs typeface="+mn-cs"/>
            </a:rPr>
            <a:t>Период: август - </a:t>
          </a:r>
          <a:r>
            <a:rPr lang="bg-BG" sz="18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ноември, </a:t>
          </a:r>
          <a:r>
            <a:rPr lang="bg-BG" sz="1800" dirty="0">
              <a:solidFill>
                <a:srgbClr val="0070C0"/>
              </a:solidFill>
              <a:latin typeface="Calibri"/>
              <a:ea typeface="+mn-ea"/>
              <a:cs typeface="+mn-cs"/>
            </a:rPr>
            <a:t>2015г</a:t>
          </a:r>
          <a:r>
            <a:rPr lang="bg-BG" sz="18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.</a:t>
          </a:r>
        </a:p>
        <a:p>
          <a:pPr algn="l"/>
          <a:r>
            <a:rPr lang="en-US" sz="18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http://sofia-da.eu</a:t>
          </a:r>
          <a:endParaRPr lang="bg-BG" sz="1800" dirty="0" smtClean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28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office@sofia-da.eu</a:t>
          </a:r>
          <a:endParaRPr lang="bg-BG" sz="28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8C1D928F-DACB-4A2D-8A2E-F818BA90B2A8}" type="parTrans" cxnId="{2F7C4069-D76C-418B-9097-5B5D5DB122F4}">
      <dgm:prSet/>
      <dgm:spPr/>
      <dgm:t>
        <a:bodyPr/>
        <a:lstStyle/>
        <a:p>
          <a:endParaRPr lang="bg-BG"/>
        </a:p>
      </dgm:t>
    </dgm:pt>
    <dgm:pt modelId="{B04ED26D-345B-49BD-A7A2-E2A8FC6D94B1}" type="sibTrans" cxnId="{2F7C4069-D76C-418B-9097-5B5D5DB122F4}">
      <dgm:prSet/>
      <dgm:spPr/>
      <dgm:t>
        <a:bodyPr/>
        <a:lstStyle/>
        <a:p>
          <a:endParaRPr lang="bg-BG"/>
        </a:p>
      </dgm:t>
    </dgm:pt>
    <dgm:pt modelId="{51A80C98-CB1C-4695-82B9-047DC13F1F0C}" type="pres">
      <dgm:prSet presAssocID="{C5E12206-1E61-4BE2-95A6-0839844903CB}" presName="arrowDiagram" presStyleCnt="0">
        <dgm:presLayoutVars>
          <dgm:chMax val="5"/>
          <dgm:dir/>
          <dgm:resizeHandles val="exact"/>
        </dgm:presLayoutVars>
      </dgm:prSet>
      <dgm:spPr/>
    </dgm:pt>
    <dgm:pt modelId="{6AF24E5A-293F-4760-960D-E8B34CA50A35}" type="pres">
      <dgm:prSet presAssocID="{C5E12206-1E61-4BE2-95A6-0839844903CB}" presName="arrow" presStyleLbl="bgShp" presStyleIdx="0" presStyleCnt="1" custScaleX="107143" custLinFactNeighborX="-1276" custLinFactNeighborY="1871"/>
      <dgm:spPr>
        <a:xfrm>
          <a:off x="69005" y="0"/>
          <a:ext cx="5729004" cy="3341915"/>
        </a:xfrm>
        <a:prstGeom prst="swooshArrow">
          <a:avLst>
            <a:gd name="adj1" fmla="val 25000"/>
            <a:gd name="adj2" fmla="val 25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650E5CD4-D963-467F-8BCD-FD72A0D9DBD7}" type="pres">
      <dgm:prSet presAssocID="{C5E12206-1E61-4BE2-95A6-0839844903CB}" presName="arrowDiagram3" presStyleCnt="0"/>
      <dgm:spPr/>
    </dgm:pt>
    <dgm:pt modelId="{C136FC23-160E-45AA-818B-EAAD35F1C99B}" type="pres">
      <dgm:prSet presAssocID="{137F5E17-8759-4874-8501-9AD70049CC46}" presName="bullet3a" presStyleLbl="node1" presStyleIdx="0" presStyleCnt="3" custLinFactNeighborX="25271" custLinFactNeighborY="-60716"/>
      <dgm:spPr>
        <a:xfrm>
          <a:off x="952851" y="2072545"/>
          <a:ext cx="139023" cy="13902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D566217C-8678-4927-B2D4-8699AA274930}" type="pres">
      <dgm:prSet presAssocID="{137F5E17-8759-4874-8501-9AD70049CC46}" presName="textBox3a" presStyleLbl="revTx" presStyleIdx="0" presStyleCnt="3" custScaleX="214488" custScaleY="125426" custLinFactNeighborX="-1748" custLinFactNeighborY="-619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bg-BG"/>
        </a:p>
      </dgm:t>
    </dgm:pt>
    <dgm:pt modelId="{FB08B002-433A-4DA3-98DC-D6FEFA500620}" type="pres">
      <dgm:prSet presAssocID="{8854CB96-715B-4C2E-8854-1586522482DC}" presName="bullet3b" presStyleLbl="node1" presStyleIdx="1" presStyleCnt="3" custLinFactNeighborX="29198" custLinFactNeighborY="3000"/>
      <dgm:spPr>
        <a:xfrm>
          <a:off x="2256203" y="1207754"/>
          <a:ext cx="251312" cy="251312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28C8895B-4939-4A97-9757-99D751527BF3}" type="pres">
      <dgm:prSet presAssocID="{8854CB96-715B-4C2E-8854-1586522482DC}" presName="textBox3b" presStyleLbl="revTx" presStyleIdx="1" presStyleCnt="3" custScaleX="196640" custScaleY="66012" custLinFactNeighborX="-84034" custLinFactNeighborY="-9557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bg-BG"/>
        </a:p>
      </dgm:t>
    </dgm:pt>
    <dgm:pt modelId="{7EE587A9-AE64-495A-85B1-CFE2AC976528}" type="pres">
      <dgm:prSet presAssocID="{040D5F22-F100-4971-81A2-BC57E7738EE6}" presName="bullet3c" presStyleLbl="node1" presStyleIdx="2" presStyleCnt="3" custLinFactX="100000" custLinFactNeighborX="154191" custLinFactNeighborY="-61939"/>
      <dgm:spPr>
        <a:xfrm>
          <a:off x="3895279" y="638673"/>
          <a:ext cx="347559" cy="34755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F40BB07B-5C6F-48E6-ACA6-5C68F3D6753C}" type="pres">
      <dgm:prSet presAssocID="{040D5F22-F100-4971-81A2-BC57E7738EE6}" presName="textBox3c" presStyleLbl="revTx" presStyleIdx="2" presStyleCnt="3" custScaleX="188729" custScaleY="84660" custLinFactNeighborX="13572" custLinFactNeighborY="-2648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bg-BG"/>
        </a:p>
      </dgm:t>
    </dgm:pt>
  </dgm:ptLst>
  <dgm:cxnLst>
    <dgm:cxn modelId="{A59F7A24-CF17-4ADE-BF59-750505A6ECA8}" type="presOf" srcId="{8854CB96-715B-4C2E-8854-1586522482DC}" destId="{28C8895B-4939-4A97-9757-99D751527BF3}" srcOrd="0" destOrd="0" presId="urn:microsoft.com/office/officeart/2005/8/layout/arrow2"/>
    <dgm:cxn modelId="{0EB2CE31-60ED-404F-95A6-80C4AF60A898}" type="presOf" srcId="{040D5F22-F100-4971-81A2-BC57E7738EE6}" destId="{F40BB07B-5C6F-48E6-ACA6-5C68F3D6753C}" srcOrd="0" destOrd="0" presId="urn:microsoft.com/office/officeart/2005/8/layout/arrow2"/>
    <dgm:cxn modelId="{FA609864-2986-40A9-A9C5-F1AF6DB03CE4}" type="presOf" srcId="{C5E12206-1E61-4BE2-95A6-0839844903CB}" destId="{51A80C98-CB1C-4695-82B9-047DC13F1F0C}" srcOrd="0" destOrd="0" presId="urn:microsoft.com/office/officeart/2005/8/layout/arrow2"/>
    <dgm:cxn modelId="{826444B8-FCD7-48BD-A70E-1D037C75ADAD}" srcId="{C5E12206-1E61-4BE2-95A6-0839844903CB}" destId="{137F5E17-8759-4874-8501-9AD70049CC46}" srcOrd="0" destOrd="0" parTransId="{6B774020-762F-4852-91BB-5F474DED38D1}" sibTransId="{E7908015-D478-4371-B305-67AA12DA4801}"/>
    <dgm:cxn modelId="{91D7D55A-C669-4C78-8D03-B4920CE24C78}" srcId="{C5E12206-1E61-4BE2-95A6-0839844903CB}" destId="{8854CB96-715B-4C2E-8854-1586522482DC}" srcOrd="1" destOrd="0" parTransId="{86BFB956-756F-4BF8-AD5E-F7E25A623131}" sibTransId="{6037FEF9-C5E8-41F1-A3CF-7EEAFA726968}"/>
    <dgm:cxn modelId="{213DEEA2-0B6F-475F-BCB3-A911A1F293F5}" type="presOf" srcId="{137F5E17-8759-4874-8501-9AD70049CC46}" destId="{D566217C-8678-4927-B2D4-8699AA274930}" srcOrd="0" destOrd="0" presId="urn:microsoft.com/office/officeart/2005/8/layout/arrow2"/>
    <dgm:cxn modelId="{2F7C4069-D76C-418B-9097-5B5D5DB122F4}" srcId="{C5E12206-1E61-4BE2-95A6-0839844903CB}" destId="{040D5F22-F100-4971-81A2-BC57E7738EE6}" srcOrd="2" destOrd="0" parTransId="{8C1D928F-DACB-4A2D-8A2E-F818BA90B2A8}" sibTransId="{B04ED26D-345B-49BD-A7A2-E2A8FC6D94B1}"/>
    <dgm:cxn modelId="{B314EF22-121D-4F0F-9128-DB0A4449EC15}" type="presParOf" srcId="{51A80C98-CB1C-4695-82B9-047DC13F1F0C}" destId="{6AF24E5A-293F-4760-960D-E8B34CA50A35}" srcOrd="0" destOrd="0" presId="urn:microsoft.com/office/officeart/2005/8/layout/arrow2"/>
    <dgm:cxn modelId="{2CAF0380-1327-4763-8C41-C769A9547639}" type="presParOf" srcId="{51A80C98-CB1C-4695-82B9-047DC13F1F0C}" destId="{650E5CD4-D963-467F-8BCD-FD72A0D9DBD7}" srcOrd="1" destOrd="0" presId="urn:microsoft.com/office/officeart/2005/8/layout/arrow2"/>
    <dgm:cxn modelId="{33BDE54F-A7BC-4A02-94E2-14641204C690}" type="presParOf" srcId="{650E5CD4-D963-467F-8BCD-FD72A0D9DBD7}" destId="{C136FC23-160E-45AA-818B-EAAD35F1C99B}" srcOrd="0" destOrd="0" presId="urn:microsoft.com/office/officeart/2005/8/layout/arrow2"/>
    <dgm:cxn modelId="{FDC20CD2-8BFD-4E1A-855D-DC9EFB184A28}" type="presParOf" srcId="{650E5CD4-D963-467F-8BCD-FD72A0D9DBD7}" destId="{D566217C-8678-4927-B2D4-8699AA274930}" srcOrd="1" destOrd="0" presId="urn:microsoft.com/office/officeart/2005/8/layout/arrow2"/>
    <dgm:cxn modelId="{8BC0F3EF-B0DF-4EFD-A726-57415A6FF5F1}" type="presParOf" srcId="{650E5CD4-D963-467F-8BCD-FD72A0D9DBD7}" destId="{FB08B002-433A-4DA3-98DC-D6FEFA500620}" srcOrd="2" destOrd="0" presId="urn:microsoft.com/office/officeart/2005/8/layout/arrow2"/>
    <dgm:cxn modelId="{D7783AA8-4646-4539-AE36-6156DB47A132}" type="presParOf" srcId="{650E5CD4-D963-467F-8BCD-FD72A0D9DBD7}" destId="{28C8895B-4939-4A97-9757-99D751527BF3}" srcOrd="3" destOrd="0" presId="urn:microsoft.com/office/officeart/2005/8/layout/arrow2"/>
    <dgm:cxn modelId="{E0436C28-C495-4CDB-8195-CA802CFD3E0D}" type="presParOf" srcId="{650E5CD4-D963-467F-8BCD-FD72A0D9DBD7}" destId="{7EE587A9-AE64-495A-85B1-CFE2AC976528}" srcOrd="4" destOrd="0" presId="urn:microsoft.com/office/officeart/2005/8/layout/arrow2"/>
    <dgm:cxn modelId="{83401A13-40FF-46E3-84B5-0A1C8D808730}" type="presParOf" srcId="{650E5CD4-D963-467F-8BCD-FD72A0D9DBD7}" destId="{F40BB07B-5C6F-48E6-ACA6-5C68F3D6753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C9D75-C163-480E-BB3F-D14F8036629B}">
      <dsp:nvSpPr>
        <dsp:cNvPr id="0" name=""/>
        <dsp:cNvSpPr/>
      </dsp:nvSpPr>
      <dsp:spPr>
        <a:xfrm>
          <a:off x="8168887" y="27095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32B65D-362D-4CD3-B632-B19EA3224951}">
      <dsp:nvSpPr>
        <dsp:cNvPr id="0" name=""/>
        <dsp:cNvSpPr/>
      </dsp:nvSpPr>
      <dsp:spPr>
        <a:xfrm>
          <a:off x="7834644" y="27095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9686"/>
                <a:satOff val="-878"/>
                <a:lumOff val="115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9686"/>
                <a:satOff val="-878"/>
                <a:lumOff val="115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9686"/>
                <a:satOff val="-878"/>
                <a:lumOff val="11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3072C7-4023-427C-B8A3-DABB28F44C1E}">
      <dsp:nvSpPr>
        <dsp:cNvPr id="0" name=""/>
        <dsp:cNvSpPr/>
      </dsp:nvSpPr>
      <dsp:spPr>
        <a:xfrm>
          <a:off x="7546770" y="2692096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9373"/>
                <a:satOff val="-1756"/>
                <a:lumOff val="231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9373"/>
                <a:satOff val="-1756"/>
                <a:lumOff val="231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9373"/>
                <a:satOff val="-1756"/>
                <a:lumOff val="23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F2243C-5283-419F-A3C8-76665A22A0B7}">
      <dsp:nvSpPr>
        <dsp:cNvPr id="0" name=""/>
        <dsp:cNvSpPr/>
      </dsp:nvSpPr>
      <dsp:spPr>
        <a:xfrm>
          <a:off x="7166794" y="27095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29059"/>
                <a:satOff val="-2634"/>
                <a:lumOff val="347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29059"/>
                <a:satOff val="-2634"/>
                <a:lumOff val="347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29059"/>
                <a:satOff val="-2634"/>
                <a:lumOff val="34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8E7FC5-AB8E-4B40-94A6-A2B5AC702A6F}">
      <dsp:nvSpPr>
        <dsp:cNvPr id="0" name=""/>
        <dsp:cNvSpPr/>
      </dsp:nvSpPr>
      <dsp:spPr>
        <a:xfrm>
          <a:off x="6832551" y="27095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38745"/>
                <a:satOff val="-3511"/>
                <a:lumOff val="463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38745"/>
                <a:satOff val="-3511"/>
                <a:lumOff val="463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38745"/>
                <a:satOff val="-3511"/>
                <a:lumOff val="46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D87D9E-0C65-4582-B204-A87EF2AA6A38}">
      <dsp:nvSpPr>
        <dsp:cNvPr id="0" name=""/>
        <dsp:cNvSpPr/>
      </dsp:nvSpPr>
      <dsp:spPr>
        <a:xfrm>
          <a:off x="6315937" y="2618373"/>
          <a:ext cx="364743" cy="365038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48432"/>
                <a:satOff val="-4389"/>
                <a:lumOff val="579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48432"/>
                <a:satOff val="-4389"/>
                <a:lumOff val="579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48432"/>
                <a:satOff val="-4389"/>
                <a:lumOff val="57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7ED370-50F1-4356-96E4-49B54E4C5903}">
      <dsp:nvSpPr>
        <dsp:cNvPr id="0" name=""/>
        <dsp:cNvSpPr/>
      </dsp:nvSpPr>
      <dsp:spPr>
        <a:xfrm>
          <a:off x="7871500" y="2332821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58118"/>
                <a:satOff val="-5267"/>
                <a:lumOff val="695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58118"/>
                <a:satOff val="-5267"/>
                <a:lumOff val="695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58118"/>
                <a:satOff val="-5267"/>
                <a:lumOff val="69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AA7AF-D972-4C6D-BC01-AA715DEEBD80}">
      <dsp:nvSpPr>
        <dsp:cNvPr id="0" name=""/>
        <dsp:cNvSpPr/>
      </dsp:nvSpPr>
      <dsp:spPr>
        <a:xfrm>
          <a:off x="7871500" y="3088993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67804"/>
                <a:satOff val="-6145"/>
                <a:lumOff val="810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67804"/>
                <a:satOff val="-6145"/>
                <a:lumOff val="810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67804"/>
                <a:satOff val="-6145"/>
                <a:lumOff val="81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E5F623-E859-4318-BEB8-5DF86EF4E618}">
      <dsp:nvSpPr>
        <dsp:cNvPr id="0" name=""/>
        <dsp:cNvSpPr/>
      </dsp:nvSpPr>
      <dsp:spPr>
        <a:xfrm>
          <a:off x="8034173" y="2496594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77491"/>
                <a:satOff val="-7023"/>
                <a:lumOff val="92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77491"/>
                <a:satOff val="-7023"/>
                <a:lumOff val="92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77491"/>
                <a:satOff val="-7023"/>
                <a:lumOff val="92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66C9DD-E6DF-4109-A265-31727E52BAD6}">
      <dsp:nvSpPr>
        <dsp:cNvPr id="0" name=""/>
        <dsp:cNvSpPr/>
      </dsp:nvSpPr>
      <dsp:spPr>
        <a:xfrm>
          <a:off x="8044976" y="2926121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87177"/>
                <a:satOff val="-7901"/>
                <a:lumOff val="1042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87177"/>
                <a:satOff val="-7901"/>
                <a:lumOff val="1042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87177"/>
                <a:satOff val="-7901"/>
                <a:lumOff val="104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6E68BD-9305-4BC8-9E4F-4A7753FD094E}">
      <dsp:nvSpPr>
        <dsp:cNvPr id="0" name=""/>
        <dsp:cNvSpPr/>
      </dsp:nvSpPr>
      <dsp:spPr>
        <a:xfrm>
          <a:off x="4187690" y="1877498"/>
          <a:ext cx="2107427" cy="184678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96864"/>
                <a:satOff val="-8778"/>
                <a:lumOff val="1158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96864"/>
                <a:satOff val="-8778"/>
                <a:lumOff val="1158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96864"/>
                <a:satOff val="-8778"/>
                <a:lumOff val="115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/>
            <a:t>ИНОВАЦИОННА ЕКОСИСТЕМА</a:t>
          </a:r>
        </a:p>
      </dsp:txBody>
      <dsp:txXfrm>
        <a:off x="4496316" y="2147954"/>
        <a:ext cx="1490175" cy="1305875"/>
      </dsp:txXfrm>
    </dsp:sp>
    <dsp:sp modelId="{2DE05F5F-30BE-4137-B621-DAEA98193333}">
      <dsp:nvSpPr>
        <dsp:cNvPr id="0" name=""/>
        <dsp:cNvSpPr/>
      </dsp:nvSpPr>
      <dsp:spPr>
        <a:xfrm>
          <a:off x="4180215" y="1719725"/>
          <a:ext cx="364743" cy="365038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06550"/>
                <a:satOff val="-9656"/>
                <a:lumOff val="1274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06550"/>
                <a:satOff val="-9656"/>
                <a:lumOff val="1274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06550"/>
                <a:satOff val="-9656"/>
                <a:lumOff val="127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DF5CC4-13A2-45A5-A86B-A1FFE503E69D}">
      <dsp:nvSpPr>
        <dsp:cNvPr id="0" name=""/>
        <dsp:cNvSpPr/>
      </dsp:nvSpPr>
      <dsp:spPr>
        <a:xfrm>
          <a:off x="3946372" y="15271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16236"/>
                <a:satOff val="-10534"/>
                <a:lumOff val="1390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16236"/>
                <a:satOff val="-10534"/>
                <a:lumOff val="1390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16236"/>
                <a:satOff val="-10534"/>
                <a:lumOff val="13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39A44B-8053-4FA3-80A8-C6481E1355F9}">
      <dsp:nvSpPr>
        <dsp:cNvPr id="0" name=""/>
        <dsp:cNvSpPr/>
      </dsp:nvSpPr>
      <dsp:spPr>
        <a:xfrm>
          <a:off x="3556846" y="15271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25923"/>
                <a:satOff val="-11412"/>
                <a:lumOff val="1506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25923"/>
                <a:satOff val="-11412"/>
                <a:lumOff val="1506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25923"/>
                <a:satOff val="-11412"/>
                <a:lumOff val="150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3CFC1E-9484-4560-A5F8-87FB2E6516A9}">
      <dsp:nvSpPr>
        <dsp:cNvPr id="0" name=""/>
        <dsp:cNvSpPr/>
      </dsp:nvSpPr>
      <dsp:spPr>
        <a:xfrm>
          <a:off x="3167319" y="15271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35609"/>
                <a:satOff val="-12290"/>
                <a:lumOff val="1621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35609"/>
                <a:satOff val="-12290"/>
                <a:lumOff val="1621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35609"/>
                <a:satOff val="-12290"/>
                <a:lumOff val="162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96B227-7181-45C6-8800-72517A99D648}">
      <dsp:nvSpPr>
        <dsp:cNvPr id="0" name=""/>
        <dsp:cNvSpPr/>
      </dsp:nvSpPr>
      <dsp:spPr>
        <a:xfrm>
          <a:off x="2777793" y="15271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45295"/>
                <a:satOff val="-13168"/>
                <a:lumOff val="1737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45295"/>
                <a:satOff val="-13168"/>
                <a:lumOff val="1737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45295"/>
                <a:satOff val="-13168"/>
                <a:lumOff val="173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51A487-0050-48E8-8182-348BCDED1B07}">
      <dsp:nvSpPr>
        <dsp:cNvPr id="0" name=""/>
        <dsp:cNvSpPr/>
      </dsp:nvSpPr>
      <dsp:spPr>
        <a:xfrm>
          <a:off x="2387631" y="15271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54982"/>
                <a:satOff val="-14046"/>
                <a:lumOff val="1853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54982"/>
                <a:satOff val="-14046"/>
                <a:lumOff val="1853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54982"/>
                <a:satOff val="-14046"/>
                <a:lumOff val="185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16EB7-DC82-474F-90C6-D4446D7D651E}">
      <dsp:nvSpPr>
        <dsp:cNvPr id="0" name=""/>
        <dsp:cNvSpPr/>
      </dsp:nvSpPr>
      <dsp:spPr>
        <a:xfrm>
          <a:off x="1998105" y="1527158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64668"/>
                <a:satOff val="-14923"/>
                <a:lumOff val="1969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64668"/>
                <a:satOff val="-14923"/>
                <a:lumOff val="1969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64668"/>
                <a:satOff val="-14923"/>
                <a:lumOff val="196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74B4D7-D5EE-4554-B0A9-F26F5BBC2332}">
      <dsp:nvSpPr>
        <dsp:cNvPr id="0" name=""/>
        <dsp:cNvSpPr/>
      </dsp:nvSpPr>
      <dsp:spPr>
        <a:xfrm>
          <a:off x="1400265" y="949418"/>
          <a:ext cx="3578475" cy="46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bg1"/>
              </a:solidFill>
            </a:rPr>
            <a:t>ИНФОРМАТИКА И ИКТ</a:t>
          </a:r>
          <a:endParaRPr lang="bg-BG" sz="2400" b="1" kern="1200" dirty="0">
            <a:solidFill>
              <a:schemeClr val="bg1"/>
            </a:solidFill>
          </a:endParaRPr>
        </a:p>
      </dsp:txBody>
      <dsp:txXfrm>
        <a:off x="1400265" y="949418"/>
        <a:ext cx="3578475" cy="469120"/>
      </dsp:txXfrm>
    </dsp:sp>
    <dsp:sp modelId="{525D753B-2734-436C-9BC8-5DCDED8BB497}">
      <dsp:nvSpPr>
        <dsp:cNvPr id="0" name=""/>
        <dsp:cNvSpPr/>
      </dsp:nvSpPr>
      <dsp:spPr>
        <a:xfrm>
          <a:off x="4309454" y="3662578"/>
          <a:ext cx="364743" cy="365038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193727"/>
                <a:satOff val="-17557"/>
                <a:lumOff val="2316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193727"/>
                <a:satOff val="-17557"/>
                <a:lumOff val="2316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193727"/>
                <a:satOff val="-17557"/>
                <a:lumOff val="231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F32AF5-51C7-4A1A-B26D-8EF1E0F19D90}">
      <dsp:nvSpPr>
        <dsp:cNvPr id="0" name=""/>
        <dsp:cNvSpPr/>
      </dsp:nvSpPr>
      <dsp:spPr>
        <a:xfrm>
          <a:off x="4075611" y="4034217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203413"/>
                <a:satOff val="-18435"/>
                <a:lumOff val="2432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203413"/>
                <a:satOff val="-18435"/>
                <a:lumOff val="2432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203413"/>
                <a:satOff val="-18435"/>
                <a:lumOff val="243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244CB6-2C9B-4F41-92E5-9A9903AE646E}">
      <dsp:nvSpPr>
        <dsp:cNvPr id="0" name=""/>
        <dsp:cNvSpPr/>
      </dsp:nvSpPr>
      <dsp:spPr>
        <a:xfrm>
          <a:off x="3686085" y="4034217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213100"/>
                <a:satOff val="-19313"/>
                <a:lumOff val="2548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213100"/>
                <a:satOff val="-19313"/>
                <a:lumOff val="2548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213100"/>
                <a:satOff val="-19313"/>
                <a:lumOff val="254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B40EFC-4539-48E8-A831-1380DA56EF2C}">
      <dsp:nvSpPr>
        <dsp:cNvPr id="0" name=""/>
        <dsp:cNvSpPr/>
      </dsp:nvSpPr>
      <dsp:spPr>
        <a:xfrm>
          <a:off x="3296559" y="4034217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222786"/>
                <a:satOff val="-20190"/>
                <a:lumOff val="2664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222786"/>
                <a:satOff val="-20190"/>
                <a:lumOff val="2664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222786"/>
                <a:satOff val="-20190"/>
                <a:lumOff val="266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81FAF4-CFA2-4EF7-9E74-412C848C12B7}">
      <dsp:nvSpPr>
        <dsp:cNvPr id="0" name=""/>
        <dsp:cNvSpPr/>
      </dsp:nvSpPr>
      <dsp:spPr>
        <a:xfrm>
          <a:off x="2907033" y="4034217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232472"/>
                <a:satOff val="-21068"/>
                <a:lumOff val="2780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232472"/>
                <a:satOff val="-21068"/>
                <a:lumOff val="2780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232472"/>
                <a:satOff val="-21068"/>
                <a:lumOff val="278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2D13AF-0A80-4DEE-9CD0-E010B09F2AD0}">
      <dsp:nvSpPr>
        <dsp:cNvPr id="0" name=""/>
        <dsp:cNvSpPr/>
      </dsp:nvSpPr>
      <dsp:spPr>
        <a:xfrm>
          <a:off x="2516871" y="4034217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242159"/>
                <a:satOff val="-21946"/>
                <a:lumOff val="2896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242159"/>
                <a:satOff val="-21946"/>
                <a:lumOff val="2896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242159"/>
                <a:satOff val="-21946"/>
                <a:lumOff val="289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BFEBED-DA31-4C78-8CBE-E189A127502E}">
      <dsp:nvSpPr>
        <dsp:cNvPr id="0" name=""/>
        <dsp:cNvSpPr/>
      </dsp:nvSpPr>
      <dsp:spPr>
        <a:xfrm>
          <a:off x="2127345" y="4034217"/>
          <a:ext cx="182371" cy="182369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251845"/>
                <a:satOff val="-22824"/>
                <a:lumOff val="3012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251845"/>
                <a:satOff val="-22824"/>
                <a:lumOff val="3012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251845"/>
                <a:satOff val="-22824"/>
                <a:lumOff val="301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2B54E9-4133-44B6-917A-475F2E35DBB6}">
      <dsp:nvSpPr>
        <dsp:cNvPr id="0" name=""/>
        <dsp:cNvSpPr/>
      </dsp:nvSpPr>
      <dsp:spPr>
        <a:xfrm>
          <a:off x="2224967" y="4312520"/>
          <a:ext cx="6127960" cy="734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bg1"/>
              </a:solidFill>
            </a:rPr>
            <a:t>НОВИ ТЕХНОЛОГИИ В КРЕАТИВНИТЕ И РЕКРЕАТИВНИ ИНДУСТРИИ</a:t>
          </a:r>
          <a:endParaRPr lang="bg-BG" sz="2400" b="1" kern="1200" dirty="0">
            <a:solidFill>
              <a:schemeClr val="bg1"/>
            </a:solidFill>
          </a:endParaRPr>
        </a:p>
      </dsp:txBody>
      <dsp:txXfrm>
        <a:off x="2224967" y="4312520"/>
        <a:ext cx="6127960" cy="734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D3AA2-F1FA-45FE-922C-4AD6C2A5830E}">
      <dsp:nvSpPr>
        <dsp:cNvPr id="0" name=""/>
        <dsp:cNvSpPr/>
      </dsp:nvSpPr>
      <dsp:spPr>
        <a:xfrm>
          <a:off x="3511407" y="0"/>
          <a:ext cx="2380324" cy="16636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/>
            <a:t>Човешки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/>
            <a:t>капитал</a:t>
          </a:r>
          <a:endParaRPr lang="bg-BG" sz="2400" b="1" kern="1200" dirty="0"/>
        </a:p>
      </dsp:txBody>
      <dsp:txXfrm>
        <a:off x="3859997" y="243637"/>
        <a:ext cx="1683144" cy="1176382"/>
      </dsp:txXfrm>
    </dsp:sp>
    <dsp:sp modelId="{B700EC09-E1E1-4D0E-9CD9-CABF438387FA}">
      <dsp:nvSpPr>
        <dsp:cNvPr id="0" name=""/>
        <dsp:cNvSpPr/>
      </dsp:nvSpPr>
      <dsp:spPr>
        <a:xfrm rot="1671846">
          <a:off x="5773251" y="1028951"/>
          <a:ext cx="847417" cy="572323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400" kern="1200"/>
        </a:p>
      </dsp:txBody>
      <dsp:txXfrm>
        <a:off x="5783204" y="1103292"/>
        <a:ext cx="675720" cy="343393"/>
      </dsp:txXfrm>
    </dsp:sp>
    <dsp:sp modelId="{A3980C8A-E642-4611-A8BE-C4A258A5EB47}">
      <dsp:nvSpPr>
        <dsp:cNvPr id="0" name=""/>
        <dsp:cNvSpPr/>
      </dsp:nvSpPr>
      <dsp:spPr>
        <a:xfrm>
          <a:off x="6120688" y="1368155"/>
          <a:ext cx="2366334" cy="16788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/>
            <a:t>Насищане и достъп до пазара</a:t>
          </a:r>
          <a:endParaRPr lang="bg-BG" sz="2400" b="1" kern="1200" dirty="0"/>
        </a:p>
      </dsp:txBody>
      <dsp:txXfrm>
        <a:off x="6467230" y="1614017"/>
        <a:ext cx="1673250" cy="1187126"/>
      </dsp:txXfrm>
    </dsp:sp>
    <dsp:sp modelId="{09A8B507-BA97-4F2E-86A8-06AE85B0AAD4}">
      <dsp:nvSpPr>
        <dsp:cNvPr id="0" name=""/>
        <dsp:cNvSpPr/>
      </dsp:nvSpPr>
      <dsp:spPr>
        <a:xfrm rot="6343576">
          <a:off x="6559414" y="3094757"/>
          <a:ext cx="828101" cy="572323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400" kern="1200"/>
        </a:p>
      </dsp:txBody>
      <dsp:txXfrm rot="10800000">
        <a:off x="6668531" y="3126587"/>
        <a:ext cx="656404" cy="343393"/>
      </dsp:txXfrm>
    </dsp:sp>
    <dsp:sp modelId="{9E2B1FD4-6D02-410D-9046-24D8BAA92A63}">
      <dsp:nvSpPr>
        <dsp:cNvPr id="0" name=""/>
        <dsp:cNvSpPr/>
      </dsp:nvSpPr>
      <dsp:spPr>
        <a:xfrm>
          <a:off x="5472617" y="3744420"/>
          <a:ext cx="2414884" cy="13569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/>
            <a:t>Финансов капитал</a:t>
          </a:r>
          <a:endParaRPr lang="bg-BG" sz="2400" b="1" kern="1200" dirty="0"/>
        </a:p>
      </dsp:txBody>
      <dsp:txXfrm>
        <a:off x="5826269" y="3943144"/>
        <a:ext cx="1707580" cy="959527"/>
      </dsp:txXfrm>
    </dsp:sp>
    <dsp:sp modelId="{955CCFD8-E661-4C94-9D9A-6A21994F4291}">
      <dsp:nvSpPr>
        <dsp:cNvPr id="0" name=""/>
        <dsp:cNvSpPr/>
      </dsp:nvSpPr>
      <dsp:spPr>
        <a:xfrm rot="10662854">
          <a:off x="4554519" y="4203532"/>
          <a:ext cx="904747" cy="572323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400" kern="1200"/>
        </a:p>
      </dsp:txBody>
      <dsp:txXfrm rot="10800000">
        <a:off x="4726148" y="4314573"/>
        <a:ext cx="733050" cy="343393"/>
      </dsp:txXfrm>
    </dsp:sp>
    <dsp:sp modelId="{8DC4D997-AAC1-4484-82CF-DE2C2C8E786B}">
      <dsp:nvSpPr>
        <dsp:cNvPr id="0" name=""/>
        <dsp:cNvSpPr/>
      </dsp:nvSpPr>
      <dsp:spPr>
        <a:xfrm>
          <a:off x="2215260" y="3732687"/>
          <a:ext cx="2295654" cy="1645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/>
            <a:t>Дигитални технологии</a:t>
          </a:r>
          <a:endParaRPr lang="bg-BG" sz="2400" b="1" kern="1200" dirty="0"/>
        </a:p>
      </dsp:txBody>
      <dsp:txXfrm>
        <a:off x="2551451" y="3973627"/>
        <a:ext cx="1623272" cy="1163360"/>
      </dsp:txXfrm>
    </dsp:sp>
    <dsp:sp modelId="{40A75BF4-2C9A-40AC-AE5F-EF3552C03691}">
      <dsp:nvSpPr>
        <dsp:cNvPr id="0" name=""/>
        <dsp:cNvSpPr/>
      </dsp:nvSpPr>
      <dsp:spPr>
        <a:xfrm rot="14596961">
          <a:off x="2306003" y="3175531"/>
          <a:ext cx="839089" cy="572323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400" kern="1200"/>
        </a:p>
      </dsp:txBody>
      <dsp:txXfrm rot="10800000">
        <a:off x="2430448" y="3366679"/>
        <a:ext cx="667392" cy="343393"/>
      </dsp:txXfrm>
    </dsp:sp>
    <dsp:sp modelId="{261C1F34-B9B9-4222-8332-366D7AECEDD1}">
      <dsp:nvSpPr>
        <dsp:cNvPr id="0" name=""/>
        <dsp:cNvSpPr/>
      </dsp:nvSpPr>
      <dsp:spPr>
        <a:xfrm>
          <a:off x="1080070" y="1584181"/>
          <a:ext cx="2347935" cy="15353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/>
            <a:t>Добра регулационна среда и добро управление</a:t>
          </a:r>
          <a:endParaRPr lang="bg-BG" sz="2000" b="1" kern="1200" dirty="0"/>
        </a:p>
      </dsp:txBody>
      <dsp:txXfrm>
        <a:off x="1423917" y="1809031"/>
        <a:ext cx="1660241" cy="1085671"/>
      </dsp:txXfrm>
    </dsp:sp>
    <dsp:sp modelId="{7A9F2E2C-ABB0-4651-91DB-BC984D800D38}">
      <dsp:nvSpPr>
        <dsp:cNvPr id="0" name=""/>
        <dsp:cNvSpPr/>
      </dsp:nvSpPr>
      <dsp:spPr>
        <a:xfrm rot="19689460">
          <a:off x="2921604" y="1223255"/>
          <a:ext cx="932513" cy="572323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400" kern="1200"/>
        </a:p>
      </dsp:txBody>
      <dsp:txXfrm>
        <a:off x="2934524" y="1383012"/>
        <a:ext cx="760816" cy="343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78798-6722-43AD-9ABF-F0225A5FAA3E}">
      <dsp:nvSpPr>
        <dsp:cNvPr id="0" name=""/>
        <dsp:cNvSpPr/>
      </dsp:nvSpPr>
      <dsp:spPr>
        <a:xfrm>
          <a:off x="69287" y="1828994"/>
          <a:ext cx="3470590" cy="299849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Цел: София се развива като </a:t>
          </a:r>
          <a:r>
            <a:rPr lang="bg-BG" sz="2400" b="1" kern="1200" dirty="0" smtClean="0"/>
            <a:t>столица на новия дигитален пазар</a:t>
          </a:r>
          <a:r>
            <a:rPr lang="bg-BG" sz="2400" kern="1200" dirty="0" smtClean="0"/>
            <a:t> в регионален и европейски мащаб. </a:t>
          </a:r>
          <a:endParaRPr lang="bg-BG" sz="2400" kern="1200" dirty="0"/>
        </a:p>
      </dsp:txBody>
      <dsp:txXfrm>
        <a:off x="624581" y="1828994"/>
        <a:ext cx="2915295" cy="2998492"/>
      </dsp:txXfrm>
    </dsp:sp>
    <dsp:sp modelId="{56E40579-53FD-4223-AF23-F0B03A620761}">
      <dsp:nvSpPr>
        <dsp:cNvPr id="0" name=""/>
        <dsp:cNvSpPr/>
      </dsp:nvSpPr>
      <dsp:spPr>
        <a:xfrm>
          <a:off x="781882" y="102327"/>
          <a:ext cx="1683468" cy="16834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5600" kern="1200" dirty="0" smtClean="0"/>
            <a:t>ИКТ</a:t>
          </a:r>
          <a:endParaRPr lang="bg-BG" sz="5600" kern="1200" dirty="0"/>
        </a:p>
      </dsp:txBody>
      <dsp:txXfrm>
        <a:off x="1028420" y="348865"/>
        <a:ext cx="1190392" cy="1190392"/>
      </dsp:txXfrm>
    </dsp:sp>
    <dsp:sp modelId="{F04F1621-1104-4A3B-A529-0584A0C91D4C}">
      <dsp:nvSpPr>
        <dsp:cNvPr id="0" name=""/>
        <dsp:cNvSpPr/>
      </dsp:nvSpPr>
      <dsp:spPr>
        <a:xfrm>
          <a:off x="4178085" y="1843446"/>
          <a:ext cx="5060026" cy="30588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Цел: София заема </a:t>
          </a:r>
          <a:r>
            <a:rPr lang="bg-BG" sz="2000" b="1" kern="1200" dirty="0" smtClean="0"/>
            <a:t>водещо място за производство и разпространение на кино в Югоизточна Европа и водещо място в Европа за производство на компютърни и видеоигри, мобилни приложения и сходни дигитални продукти и услуги за културно и историческо наследство и градска среда.</a:t>
          </a:r>
          <a:endParaRPr lang="bg-BG" sz="2000" kern="1200" dirty="0"/>
        </a:p>
      </dsp:txBody>
      <dsp:txXfrm>
        <a:off x="4987689" y="1843446"/>
        <a:ext cx="4250421" cy="3058875"/>
      </dsp:txXfrm>
    </dsp:sp>
    <dsp:sp modelId="{FBADFA69-F11A-4B24-86E7-DC3B87BB4FBB}">
      <dsp:nvSpPr>
        <dsp:cNvPr id="0" name=""/>
        <dsp:cNvSpPr/>
      </dsp:nvSpPr>
      <dsp:spPr>
        <a:xfrm>
          <a:off x="5805345" y="47681"/>
          <a:ext cx="1683468" cy="16834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5600" kern="1200" dirty="0" smtClean="0"/>
            <a:t>КТИ</a:t>
          </a:r>
          <a:endParaRPr lang="bg-BG" sz="5600" kern="1200" dirty="0"/>
        </a:p>
      </dsp:txBody>
      <dsp:txXfrm>
        <a:off x="6051883" y="294219"/>
        <a:ext cx="1190392" cy="11903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24E5A-293F-4760-960D-E8B34CA50A35}">
      <dsp:nvSpPr>
        <dsp:cNvPr id="0" name=""/>
        <dsp:cNvSpPr/>
      </dsp:nvSpPr>
      <dsp:spPr>
        <a:xfrm>
          <a:off x="-336885" y="150658"/>
          <a:ext cx="10106372" cy="5895376"/>
        </a:xfrm>
        <a:prstGeom prst="swooshArrow">
          <a:avLst>
            <a:gd name="adj1" fmla="val 25000"/>
            <a:gd name="adj2" fmla="val 25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6FC23-160E-45AA-818B-EAAD35F1C99B}">
      <dsp:nvSpPr>
        <dsp:cNvPr id="0" name=""/>
        <dsp:cNvSpPr/>
      </dsp:nvSpPr>
      <dsp:spPr>
        <a:xfrm>
          <a:off x="1259916" y="3960440"/>
          <a:ext cx="245247" cy="245247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6217C-8678-4927-B2D4-8699AA274930}">
      <dsp:nvSpPr>
        <dsp:cNvPr id="0" name=""/>
        <dsp:cNvSpPr/>
      </dsp:nvSpPr>
      <dsp:spPr>
        <a:xfrm>
          <a:off x="24040" y="3909752"/>
          <a:ext cx="4714009" cy="2136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52" tIns="0" rIns="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Етап 1</a:t>
          </a:r>
          <a:r>
            <a:rPr lang="bg-BG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: </a:t>
          </a:r>
          <a:endParaRPr lang="bg-BG" sz="18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Със </a:t>
          </a:r>
          <a:r>
            <a:rPr lang="bg-BG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заповед на кмета на СО СО-РД-09-01-412/16.12.2014г. бе създадена работна група, която подготви предложение за структура и обхват на стратегията, които бяха обсъдени на </a:t>
          </a:r>
          <a:r>
            <a:rPr lang="bg-BG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8 </a:t>
          </a:r>
          <a:r>
            <a:rPr lang="bg-BG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дискусии с представители на бизнеса и академичната общност.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Период: януари - март, 2015г.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4040" y="3909752"/>
        <a:ext cx="4714009" cy="2136962"/>
      </dsp:txXfrm>
    </dsp:sp>
    <dsp:sp modelId="{FB08B002-433A-4DA3-98DC-D6FEFA500620}">
      <dsp:nvSpPr>
        <dsp:cNvPr id="0" name=""/>
        <dsp:cNvSpPr/>
      </dsp:nvSpPr>
      <dsp:spPr>
        <a:xfrm>
          <a:off x="3492166" y="2520281"/>
          <a:ext cx="443332" cy="443332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8895B-4939-4A97-9757-99D751527BF3}">
      <dsp:nvSpPr>
        <dsp:cNvPr id="0" name=""/>
        <dsp:cNvSpPr/>
      </dsp:nvSpPr>
      <dsp:spPr>
        <a:xfrm>
          <a:off x="588126" y="208520"/>
          <a:ext cx="4451584" cy="2117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13" tIns="0" rIns="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Етап 2:  </a:t>
          </a:r>
          <a:endParaRPr lang="bg-BG" sz="1800" kern="1200" dirty="0" smtClean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Работната </a:t>
          </a:r>
          <a:r>
            <a:rPr lang="bg-BG" sz="18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група изготви проект на ИСИС на София, който представи за дискусии с заинтересованите страни и ПК към СОС. Бяха организирани 18 дискусии, включително и с международни експерти.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Период: април - юли, 2015г. </a:t>
          </a:r>
        </a:p>
      </dsp:txBody>
      <dsp:txXfrm>
        <a:off x="588126" y="208520"/>
        <a:ext cx="4451584" cy="2117060"/>
      </dsp:txXfrm>
    </dsp:sp>
    <dsp:sp modelId="{7EE587A9-AE64-495A-85B1-CFE2AC976528}">
      <dsp:nvSpPr>
        <dsp:cNvPr id="0" name=""/>
        <dsp:cNvSpPr/>
      </dsp:nvSpPr>
      <dsp:spPr>
        <a:xfrm>
          <a:off x="7524614" y="1152126"/>
          <a:ext cx="613119" cy="61311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BB07B-5C6F-48E6-ACA6-5C68F3D6753C}">
      <dsp:nvSpPr>
        <dsp:cNvPr id="0" name=""/>
        <dsp:cNvSpPr/>
      </dsp:nvSpPr>
      <dsp:spPr>
        <a:xfrm>
          <a:off x="5268345" y="1067746"/>
          <a:ext cx="4272493" cy="346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879" tIns="0" rIns="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Етап 3: </a:t>
          </a:r>
          <a:endParaRPr lang="bg-BG" sz="1800" kern="1200" dirty="0" smtClean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Изготвяне </a:t>
          </a:r>
          <a:r>
            <a:rPr lang="bg-BG" sz="18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на финален вариант на ИСИС на София, обсъждане в </a:t>
          </a:r>
          <a:r>
            <a:rPr lang="bg-BG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7 </a:t>
          </a:r>
          <a:r>
            <a:rPr lang="bg-BG" sz="18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работни срещи, онлайн консултиране и представяне в ресорните постоянни комисии на СОС. </a:t>
          </a:r>
          <a:endParaRPr lang="bg-BG" sz="1800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Финалният </a:t>
          </a:r>
          <a:r>
            <a:rPr lang="bg-BG" sz="18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вариант на </a:t>
          </a:r>
          <a:r>
            <a:rPr lang="bg-BG" sz="18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стратегията е предложен за обществено обсъждане и внесен за </a:t>
          </a:r>
          <a:r>
            <a:rPr lang="bg-BG" sz="18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приемане от СОС.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Период: август - </a:t>
          </a:r>
          <a:r>
            <a:rPr lang="bg-BG" sz="18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ноември, </a:t>
          </a:r>
          <a:r>
            <a:rPr lang="bg-BG" sz="1800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2015г</a:t>
          </a:r>
          <a:r>
            <a:rPr lang="bg-BG" sz="18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http://sofia-da.eu</a:t>
          </a:r>
          <a:endParaRPr lang="bg-BG" sz="1800" kern="1200" dirty="0" smtClean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office@sofia-da.eu</a:t>
          </a:r>
          <a:endParaRPr lang="bg-BG" sz="28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</dsp:txBody>
      <dsp:txXfrm>
        <a:off x="5268345" y="1067746"/>
        <a:ext cx="4272493" cy="3468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>
                <a:ea typeface="New MingLiu" charset="-12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>
                <a:ea typeface="New MingLiu" charset="-120"/>
                <a:cs typeface="+mn-cs"/>
              </a:defRPr>
            </a:lvl1pPr>
          </a:lstStyle>
          <a:p>
            <a:pPr>
              <a:defRPr/>
            </a:pPr>
            <a:fld id="{B717E9E1-4D4A-40D6-9E5D-525F533D0284}" type="datetimeFigureOut">
              <a:rPr lang="en-US"/>
              <a:pPr>
                <a:defRPr/>
              </a:pPr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>
                <a:ea typeface="New MingLiu" charset="-12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>
                <a:ea typeface="New MingLiu" charset="-120"/>
                <a:cs typeface="+mn-cs"/>
              </a:defRPr>
            </a:lvl1pPr>
          </a:lstStyle>
          <a:p>
            <a:pPr>
              <a:defRPr/>
            </a:pPr>
            <a:fld id="{0739FC18-B8A9-407B-BB9A-6E585837C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59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>
                <a:ea typeface="New MingLiu" charset="-12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>
                <a:ea typeface="New MingLiu" charset="-120"/>
                <a:cs typeface="+mn-cs"/>
              </a:defRPr>
            </a:lvl1pPr>
          </a:lstStyle>
          <a:p>
            <a:pPr>
              <a:defRPr/>
            </a:pPr>
            <a:fld id="{FF6EADD9-389A-4F55-9855-CFB2C3FE614E}" type="datetimeFigureOut">
              <a:rPr lang="en-US"/>
              <a:pPr>
                <a:defRPr/>
              </a:pPr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44538"/>
            <a:ext cx="48164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</p:spPr>
        <p:txBody>
          <a:bodyPr vert="horz" lIns="91420" tIns="45709" rIns="91420" bIns="4570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>
                <a:ea typeface="New MingLiu" charset="-12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>
                <a:ea typeface="New MingLiu" charset="-120"/>
                <a:cs typeface="+mn-cs"/>
              </a:defRPr>
            </a:lvl1pPr>
          </a:lstStyle>
          <a:p>
            <a:pPr>
              <a:defRPr/>
            </a:pPr>
            <a:fld id="{A320F084-F18F-4DE6-B1F0-88EA0E8FB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altLang="bg-BG" smtClean="0">
              <a:latin typeface="Arial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eaLnBrk="1" hangingPunct="1"/>
            <a:fld id="{607BFF5D-F13A-4530-A222-2EE2C54B0401}" type="slidenum">
              <a:rPr lang="en-US" altLang="bg-BG" smtClean="0">
                <a:latin typeface="Arial" pitchFamily="34" charset="0"/>
              </a:rPr>
              <a:pPr eaLnBrk="1" hangingPunct="1"/>
              <a:t>2</a:t>
            </a:fld>
            <a:endParaRPr lang="en-US" altLang="bg-BG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64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ictur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/>
          <a:stretch>
            <a:fillRect/>
          </a:stretch>
        </p:blipFill>
        <p:spPr bwMode="auto">
          <a:xfrm>
            <a:off x="0" y="1438275"/>
            <a:ext cx="10058400" cy="63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8939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eaVert" lIns="101882" tIns="50941" rIns="101882" bIns="5094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098817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  <a:prstGeom prst="rect">
            <a:avLst/>
          </a:prstGeom>
        </p:spPr>
        <p:txBody>
          <a:bodyPr vert="eaVert" lIns="101882" tIns="50941" rIns="101882" bIns="50941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 lIns="101882" tIns="50941" rIns="101882" bIns="5094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145966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2920" y="311257"/>
            <a:ext cx="9052560" cy="6631728"/>
          </a:xfrm>
          <a:prstGeom prst="rect">
            <a:avLst/>
          </a:prstGeom>
        </p:spPr>
        <p:txBody>
          <a:bodyPr lIns="101882" tIns="50941" rIns="101882" bIns="5094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694530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lIns="101882" tIns="50941" rIns="101882" bIns="50941"/>
          <a:lstStyle/>
          <a:p>
            <a:pPr lvl="0"/>
            <a:r>
              <a:rPr lang="en-US" noProof="0" smtClean="0"/>
              <a:t>Click icon to add table</a:t>
            </a:r>
            <a:endParaRPr lang="bg-BG" noProof="0" smtClean="0"/>
          </a:p>
        </p:txBody>
      </p:sp>
    </p:spTree>
    <p:extLst>
      <p:ext uri="{BB962C8B-B14F-4D97-AF65-F5344CB8AC3E}">
        <p14:creationId xmlns:p14="http://schemas.microsoft.com/office/powerpoint/2010/main" val="106795100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lIns="101882" tIns="50941" rIns="101882" bIns="5094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929796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</p:spPr>
        <p:txBody>
          <a:bodyPr lIns="101882" tIns="50941" rIns="101882" bIns="50941"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lIns="101882" tIns="50941" rIns="101882" bIns="50941"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397729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176969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  <a:prstGeom prst="rect">
            <a:avLst/>
          </a:prstGeom>
        </p:spPr>
        <p:txBody>
          <a:bodyPr lIns="101882" tIns="50941" rIns="101882" bIns="50941"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lIns="101882" tIns="50941" rIns="101882" bIns="50941"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31221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82" tIns="50941" rIns="101882" bIns="50941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045903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24244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 lIns="101882" tIns="50941" rIns="101882" bIns="50941"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710708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 lIns="101882" tIns="50941" rIns="101882" bIns="50941"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  <a:prstGeom prst="rect">
            <a:avLst/>
          </a:prstGeom>
        </p:spPr>
        <p:txBody>
          <a:bodyPr lIns="101882" tIns="50941" rIns="101882" bIns="50941"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2189807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998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</p:sldLayoutIdLst>
  <p:transition xmlns:p14="http://schemas.microsoft.com/office/powerpoint/2010/main">
    <p:fade/>
  </p:transition>
  <p:txStyles>
    <p:titleStyle>
      <a:lvl1pPr algn="l" defTabSz="1016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6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1016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1016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1016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  <a:cs typeface="Arial" charset="0"/>
        </a:defRPr>
      </a:lvl5pPr>
      <a:lvl6pPr marL="509412" algn="l" defTabSz="101705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  <a:cs typeface="Arial" charset="0"/>
        </a:defRPr>
      </a:lvl6pPr>
      <a:lvl7pPr marL="1018824" algn="l" defTabSz="101705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  <a:cs typeface="Arial" charset="0"/>
        </a:defRPr>
      </a:lvl7pPr>
      <a:lvl8pPr marL="1528237" algn="l" defTabSz="101705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  <a:cs typeface="Arial" charset="0"/>
        </a:defRPr>
      </a:lvl8pPr>
      <a:lvl9pPr marL="2037649" algn="l" defTabSz="101705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441325" indent="-441325" algn="l" defTabSz="1016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1017588" indent="-441325" algn="l" defTabSz="1016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3100">
          <a:solidFill>
            <a:schemeClr val="bg1"/>
          </a:solidFill>
          <a:latin typeface="+mn-lt"/>
        </a:defRPr>
      </a:lvl2pPr>
      <a:lvl3pPr marL="1401763" indent="-382588" algn="l" defTabSz="1016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700">
          <a:solidFill>
            <a:schemeClr val="bg1"/>
          </a:solidFill>
          <a:latin typeface="+mn-lt"/>
        </a:defRPr>
      </a:lvl3pPr>
      <a:lvl4pPr marL="1787525" indent="-384175" algn="l" defTabSz="1016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700">
          <a:solidFill>
            <a:schemeClr val="bg1"/>
          </a:solidFill>
          <a:latin typeface="+mn-lt"/>
        </a:defRPr>
      </a:lvl4pPr>
      <a:lvl5pPr marL="2162175" indent="-374650" algn="l" defTabSz="101600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700">
          <a:solidFill>
            <a:schemeClr val="bg1"/>
          </a:solidFill>
          <a:latin typeface="+mn-lt"/>
        </a:defRPr>
      </a:lvl5pPr>
      <a:lvl6pPr marL="2672646" indent="-374984" algn="l" defTabSz="1017056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700">
          <a:solidFill>
            <a:schemeClr val="bg1"/>
          </a:solidFill>
          <a:latin typeface="+mn-lt"/>
        </a:defRPr>
      </a:lvl6pPr>
      <a:lvl7pPr marL="3182058" indent="-374984" algn="l" defTabSz="1017056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700">
          <a:solidFill>
            <a:schemeClr val="bg1"/>
          </a:solidFill>
          <a:latin typeface="+mn-lt"/>
        </a:defRPr>
      </a:lvl7pPr>
      <a:lvl8pPr marL="3691471" indent="-374984" algn="l" defTabSz="1017056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700">
          <a:solidFill>
            <a:schemeClr val="bg1"/>
          </a:solidFill>
          <a:latin typeface="+mn-lt"/>
        </a:defRPr>
      </a:lvl8pPr>
      <a:lvl9pPr marL="4200883" indent="-374984" algn="l" defTabSz="1017056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700">
          <a:solidFill>
            <a:schemeClr val="bg1"/>
          </a:solidFill>
          <a:latin typeface="+mn-lt"/>
        </a:defRPr>
      </a:lvl9pPr>
    </p:bodyStyle>
    <p:otherStyle>
      <a:defPPr>
        <a:defRPr lang="bg-BG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http://www.sofia-da.eu/images/banners/strategia-baner-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816" y="1869976"/>
            <a:ext cx="772001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00808" y="285750"/>
            <a:ext cx="8552830" cy="8415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01882" tIns="50941" rIns="101882" bIns="50941">
            <a:spAutoFit/>
          </a:bodyPr>
          <a:lstStyle/>
          <a:p>
            <a:r>
              <a:rPr lang="bg-BG" sz="1600" b="1" cap="sm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ЕВРОПЕЙСКИ ДЕН НА ПРЕДПРИЕМАЧА</a:t>
            </a:r>
            <a:endParaRPr lang="bg-BG" sz="1600" dirty="0">
              <a:solidFill>
                <a:schemeClr val="bg1"/>
              </a:solidFill>
            </a:endParaRPr>
          </a:p>
          <a:p>
            <a:r>
              <a:rPr lang="bg-BG" sz="1600" b="1" dirty="0">
                <a:solidFill>
                  <a:schemeClr val="bg1"/>
                </a:solidFill>
              </a:rPr>
              <a:t>15-16  октомври 2015 г.,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bg-BG" sz="1600" b="1" dirty="0" smtClean="0">
                <a:solidFill>
                  <a:schemeClr val="bg1"/>
                </a:solidFill>
              </a:rPr>
              <a:t>ИНТЕР </a:t>
            </a:r>
            <a:r>
              <a:rPr lang="bg-BG" sz="1600" b="1" dirty="0">
                <a:solidFill>
                  <a:schemeClr val="bg1"/>
                </a:solidFill>
              </a:rPr>
              <a:t>ЕКСПО ЦЕНТЪР - СОФИЯ</a:t>
            </a:r>
            <a:endParaRPr lang="bg-BG" altLang="bg-BG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New MingLiu" charset="-12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565150" y="285750"/>
            <a:ext cx="8928100" cy="814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ИСИС НА СОФИЯ</a:t>
            </a:r>
          </a:p>
          <a:p>
            <a:pPr algn="ctr">
              <a:defRPr/>
            </a:pPr>
            <a:r>
              <a:rPr lang="bg-BG" alt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МОНИТОРИНГ И УПРАВЛЕНИЕ</a:t>
            </a:r>
            <a:endParaRPr lang="bg-BG" altLang="bg-BG" sz="2800" dirty="0">
              <a:solidFill>
                <a:schemeClr val="tx1"/>
              </a:solidFill>
              <a:ea typeface="New MingLiu" charset="-120"/>
              <a:cs typeface="+mn-cs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ounded Rectangle 1"/>
          <p:cNvSpPr>
            <a:spLocks/>
          </p:cNvSpPr>
          <p:nvPr/>
        </p:nvSpPr>
        <p:spPr bwMode="auto">
          <a:xfrm>
            <a:off x="3535363" y="1798638"/>
            <a:ext cx="3140075" cy="12954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algn="ctr" eaLnBrk="1" hangingPunct="1"/>
            <a:r>
              <a:rPr lang="bg-BG" altLang="ja-JP" sz="2800" b="1">
                <a:ea typeface="Calibri" pitchFamily="34" charset="0"/>
                <a:cs typeface="Times New Roman" pitchFamily="18" charset="0"/>
              </a:rPr>
              <a:t>БОРД ЗА ИНОВАЦИИ </a:t>
            </a:r>
          </a:p>
        </p:txBody>
      </p:sp>
      <p:sp>
        <p:nvSpPr>
          <p:cNvPr id="10245" name="Down Arrow 8"/>
          <p:cNvSpPr>
            <a:spLocks/>
          </p:cNvSpPr>
          <p:nvPr/>
        </p:nvSpPr>
        <p:spPr bwMode="auto">
          <a:xfrm>
            <a:off x="4956175" y="3035300"/>
            <a:ext cx="233363" cy="1198563"/>
          </a:xfrm>
          <a:prstGeom prst="downArrow">
            <a:avLst>
              <a:gd name="adj1" fmla="val 50000"/>
              <a:gd name="adj2" fmla="val 50076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eaLnBrk="1" hangingPunct="1"/>
            <a:endParaRPr lang="bg-BG" altLang="bg-BG"/>
          </a:p>
        </p:txBody>
      </p:sp>
      <p:sp>
        <p:nvSpPr>
          <p:cNvPr id="10246" name="Oval 12"/>
          <p:cNvSpPr>
            <a:spLocks/>
          </p:cNvSpPr>
          <p:nvPr/>
        </p:nvSpPr>
        <p:spPr bwMode="auto">
          <a:xfrm>
            <a:off x="3157538" y="4233863"/>
            <a:ext cx="3895725" cy="1681162"/>
          </a:xfrm>
          <a:prstGeom prst="ellipse">
            <a:avLst/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algn="ctr" eaLnBrk="1" hangingPunct="1"/>
            <a:r>
              <a:rPr lang="bg-BG" altLang="ja-JP" sz="2400">
                <a:ea typeface="Calibri" pitchFamily="34" charset="0"/>
                <a:cs typeface="Times New Roman" pitchFamily="18" charset="0"/>
              </a:rPr>
              <a:t>Секретариат (Асоциация за развитие на София)</a:t>
            </a:r>
          </a:p>
        </p:txBody>
      </p:sp>
      <p:cxnSp>
        <p:nvCxnSpPr>
          <p:cNvPr id="10247" name="Straight Arrow Connector 10"/>
          <p:cNvCxnSpPr>
            <a:cxnSpLocks/>
          </p:cNvCxnSpPr>
          <p:nvPr/>
        </p:nvCxnSpPr>
        <p:spPr bwMode="auto">
          <a:xfrm>
            <a:off x="7085013" y="2457450"/>
            <a:ext cx="722312" cy="11113"/>
          </a:xfrm>
          <a:prstGeom prst="straightConnector1">
            <a:avLst/>
          </a:prstGeom>
          <a:noFill/>
          <a:ln w="762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Arrow Connector 11"/>
          <p:cNvCxnSpPr>
            <a:cxnSpLocks/>
          </p:cNvCxnSpPr>
          <p:nvPr/>
        </p:nvCxnSpPr>
        <p:spPr bwMode="auto">
          <a:xfrm flipH="1" flipV="1">
            <a:off x="7053263" y="2806700"/>
            <a:ext cx="787400" cy="20638"/>
          </a:xfrm>
          <a:prstGeom prst="straightConnector1">
            <a:avLst/>
          </a:prstGeom>
          <a:noFill/>
          <a:ln w="762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Isosceles Triangle 6"/>
          <p:cNvSpPr>
            <a:spLocks/>
          </p:cNvSpPr>
          <p:nvPr/>
        </p:nvSpPr>
        <p:spPr bwMode="auto">
          <a:xfrm>
            <a:off x="6900863" y="1901825"/>
            <a:ext cx="3127375" cy="3968750"/>
          </a:xfrm>
          <a:prstGeom prst="triangle">
            <a:avLst>
              <a:gd name="adj" fmla="val 50000"/>
            </a:avLst>
          </a:prstGeom>
          <a:solidFill>
            <a:srgbClr val="4F81BD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algn="ctr" eaLnBrk="1" hangingPunct="1"/>
            <a:r>
              <a:rPr lang="bg-BG" altLang="ja-JP" sz="2000" b="1" dirty="0" smtClean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Консулта-тивен </a:t>
            </a:r>
            <a:r>
              <a:rPr lang="bg-BG" altLang="ja-JP" sz="2000" b="1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Бизнес Съвет</a:t>
            </a:r>
            <a:endParaRPr lang="bg-BG" altLang="ja-JP" sz="20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50" name="Isosceles Triangle 7"/>
          <p:cNvSpPr>
            <a:spLocks/>
          </p:cNvSpPr>
          <p:nvPr/>
        </p:nvSpPr>
        <p:spPr bwMode="auto">
          <a:xfrm>
            <a:off x="-6350" y="1857375"/>
            <a:ext cx="3163888" cy="4057650"/>
          </a:xfrm>
          <a:prstGeom prst="triangle">
            <a:avLst>
              <a:gd name="adj" fmla="val 50000"/>
            </a:avLst>
          </a:prstGeom>
          <a:solidFill>
            <a:srgbClr val="4F81BD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lIns="9144" rIns="9144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algn="ctr" eaLnBrk="1" hangingPunct="1"/>
            <a:r>
              <a:rPr lang="bg-BG" altLang="ja-JP" sz="2000" b="1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Експертен Съвет за </a:t>
            </a:r>
            <a:r>
              <a:rPr lang="bg-BG" altLang="ja-JP" sz="2000" b="1" dirty="0" smtClean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Наука, Технологии Иновации</a:t>
            </a:r>
            <a:endParaRPr lang="bg-BG" altLang="ja-JP" sz="2000" dirty="0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0251" name="Straight Arrow Connector 14"/>
          <p:cNvCxnSpPr>
            <a:cxnSpLocks/>
          </p:cNvCxnSpPr>
          <p:nvPr/>
        </p:nvCxnSpPr>
        <p:spPr bwMode="auto">
          <a:xfrm>
            <a:off x="2220913" y="2733675"/>
            <a:ext cx="722312" cy="11113"/>
          </a:xfrm>
          <a:prstGeom prst="straightConnector1">
            <a:avLst/>
          </a:prstGeom>
          <a:noFill/>
          <a:ln w="762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Arrow Connector 15"/>
          <p:cNvCxnSpPr>
            <a:cxnSpLocks/>
          </p:cNvCxnSpPr>
          <p:nvPr/>
        </p:nvCxnSpPr>
        <p:spPr bwMode="auto">
          <a:xfrm flipH="1" flipV="1">
            <a:off x="2189163" y="2301875"/>
            <a:ext cx="787400" cy="20638"/>
          </a:xfrm>
          <a:prstGeom prst="straightConnector1">
            <a:avLst/>
          </a:prstGeom>
          <a:noFill/>
          <a:ln w="762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152400" y="152400"/>
            <a:ext cx="1005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eaLnBrk="1" hangingPunct="1"/>
            <a:endParaRPr lang="bg-BG" altLang="bg-BG"/>
          </a:p>
        </p:txBody>
      </p:sp>
      <p:sp>
        <p:nvSpPr>
          <p:cNvPr id="10254" name="Rectangle 17"/>
          <p:cNvSpPr>
            <a:spLocks noChangeArrowheads="1"/>
          </p:cNvSpPr>
          <p:nvPr/>
        </p:nvSpPr>
        <p:spPr bwMode="auto">
          <a:xfrm>
            <a:off x="152400" y="609600"/>
            <a:ext cx="10058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eaLnBrk="1" hangingPunct="1"/>
            <a:endParaRPr lang="bg-BG" altLang="bg-BG"/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152400" y="609600"/>
            <a:ext cx="10058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eaLnBrk="1" hangingPunct="1"/>
            <a:endParaRPr lang="bg-BG" altLang="bg-BG" sz="1200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bg-BG" altLang="bg-BG" sz="12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Институционална организация на системата за подкрепа на иновациите </a:t>
            </a:r>
            <a:r>
              <a:rPr lang="bg-BG" altLang="bg-BG" sz="1200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bg-BG" altLang="bg-BG" sz="12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предложение за структура на БИ</a:t>
            </a:r>
            <a:endParaRPr lang="bg-BG" altLang="ja-JP" sz="600" dirty="0">
              <a:ea typeface="Calibri" pitchFamily="34" charset="0"/>
              <a:cs typeface="Times New Roman" pitchFamily="18" charset="0"/>
            </a:endParaRPr>
          </a:p>
          <a:p>
            <a:endParaRPr lang="bg-BG" altLang="ja-JP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56" name="Rectangle 22"/>
          <p:cNvSpPr>
            <a:spLocks noChangeArrowheads="1"/>
          </p:cNvSpPr>
          <p:nvPr/>
        </p:nvSpPr>
        <p:spPr bwMode="auto">
          <a:xfrm>
            <a:off x="152400" y="609600"/>
            <a:ext cx="10058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eaLnBrk="1" hangingPunct="1"/>
            <a:r>
              <a:rPr lang="bg-BG" altLang="ja-JP" sz="600"/>
              <a:t/>
            </a:r>
            <a:br>
              <a:rPr lang="bg-BG" altLang="ja-JP" sz="600"/>
            </a:br>
            <a:endParaRPr lang="bg-BG" altLang="ja-JP"/>
          </a:p>
          <a:p>
            <a:r>
              <a:rPr lang="bg-BG" altLang="ja-JP" sz="1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Фигура 5: Структура за управление </a:t>
            </a:r>
            <a:endParaRPr lang="bg-BG" altLang="ja-JP" sz="600"/>
          </a:p>
          <a:p>
            <a:endParaRPr lang="bg-BG" altLang="ja-JP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565150" y="285750"/>
            <a:ext cx="8928100" cy="814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ИСИС НА СОФИЯ</a:t>
            </a:r>
          </a:p>
          <a:p>
            <a:pPr algn="ctr">
              <a:defRPr/>
            </a:pPr>
            <a:r>
              <a:rPr lang="bg-BG" alt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ПРОЦЕС НА ИЗРАБОТВАНЕ</a:t>
            </a:r>
            <a:endParaRPr lang="bg-BG" altLang="bg-BG" sz="2800" dirty="0">
              <a:solidFill>
                <a:schemeClr val="tx1"/>
              </a:solidFill>
              <a:ea typeface="New MingLiu" charset="-120"/>
              <a:cs typeface="+mn-cs"/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44500530"/>
              </p:ext>
            </p:extLst>
          </p:nvPr>
        </p:nvGraphicFramePr>
        <p:xfrm>
          <a:off x="312899" y="1509936"/>
          <a:ext cx="943260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1500808" y="339805"/>
            <a:ext cx="77776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algn="ctr" eaLnBrk="1" hangingPunct="1"/>
            <a:r>
              <a:rPr lang="bg-BG" altLang="bg-BG" sz="2800" b="1" dirty="0">
                <a:solidFill>
                  <a:srgbClr val="3B43DF"/>
                </a:solidFill>
              </a:rPr>
              <a:t>РАБОТНА ГРУПА </a:t>
            </a:r>
          </a:p>
          <a:p>
            <a:pPr algn="ctr" eaLnBrk="1" hangingPunct="1"/>
            <a:r>
              <a:rPr lang="bg-BG" altLang="bg-BG" sz="2800" b="1" dirty="0" smtClean="0">
                <a:solidFill>
                  <a:srgbClr val="3B43DF"/>
                </a:solidFill>
              </a:rPr>
              <a:t>За разработването на ИСИС </a:t>
            </a:r>
            <a:r>
              <a:rPr lang="bg-BG" altLang="bg-BG" sz="2800" b="1" dirty="0">
                <a:solidFill>
                  <a:srgbClr val="3B43DF"/>
                </a:solidFill>
              </a:rPr>
              <a:t>НА </a:t>
            </a:r>
            <a:r>
              <a:rPr lang="bg-BG" altLang="bg-BG" sz="2800" b="1" dirty="0" smtClean="0">
                <a:solidFill>
                  <a:srgbClr val="3B43DF"/>
                </a:solidFill>
              </a:rPr>
              <a:t>СОФИЯ</a:t>
            </a:r>
            <a:endParaRPr lang="bg-BG" altLang="bg-BG" sz="2800" b="1" dirty="0">
              <a:solidFill>
                <a:srgbClr val="3B43DF"/>
              </a:solidFill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60648" y="1485900"/>
            <a:ext cx="9925744" cy="596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" rIns="91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/>
              <a:t>Проф. </a:t>
            </a:r>
            <a:r>
              <a:rPr lang="bg-BG" altLang="bg-BG" sz="2400" dirty="0" smtClean="0"/>
              <a:t>Костадин </a:t>
            </a:r>
            <a:r>
              <a:rPr lang="bg-BG" altLang="bg-BG" sz="2400" dirty="0"/>
              <a:t>Костадинов (председател), </a:t>
            </a:r>
            <a:r>
              <a:rPr lang="bg-BG" altLang="bg-BG" sz="2400" dirty="0" smtClean="0"/>
              <a:t>зам. министър</a:t>
            </a:r>
            <a:r>
              <a:rPr lang="bg-BG" altLang="bg-BG" sz="2400" dirty="0"/>
              <a:t>, МОН;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 smtClean="0"/>
              <a:t>Проф</a:t>
            </a:r>
            <a:r>
              <a:rPr lang="bg-BG" altLang="bg-BG" sz="2400" dirty="0"/>
              <a:t>. д-р Румен Николов, ръководител </a:t>
            </a:r>
            <a:r>
              <a:rPr lang="bg-BG" altLang="bg-BG" sz="2400" dirty="0" smtClean="0"/>
              <a:t>на катедра </a:t>
            </a:r>
            <a:r>
              <a:rPr lang="bg-BG" altLang="bg-BG" sz="2400" dirty="0"/>
              <a:t> „Компютърни науки</a:t>
            </a:r>
            <a:r>
              <a:rPr lang="bg-BG" altLang="bg-BG" sz="2400" dirty="0" smtClean="0"/>
              <a:t>”, УниБИТ</a:t>
            </a:r>
            <a:r>
              <a:rPr lang="bg-BG" altLang="bg-BG" sz="2400" dirty="0"/>
              <a:t>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 smtClean="0"/>
              <a:t>Доц</a:t>
            </a:r>
            <a:r>
              <a:rPr lang="bg-BG" altLang="bg-BG" sz="2400" dirty="0"/>
              <a:t>. Георги Райчевски, </a:t>
            </a:r>
            <a:r>
              <a:rPr lang="bg-BG" altLang="bg-BG" sz="2400" dirty="0" smtClean="0"/>
              <a:t>Програмен директор ГИС-Трансфер център  </a:t>
            </a:r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 smtClean="0"/>
              <a:t>Доц</a:t>
            </a:r>
            <a:r>
              <a:rPr lang="bg-BG" altLang="bg-BG" sz="2400" dirty="0"/>
              <a:t>. Д-р Евгени Евгениев, заместник-ректор </a:t>
            </a:r>
            <a:r>
              <a:rPr lang="bg-BG" altLang="bg-BG" sz="2400" dirty="0" smtClean="0"/>
              <a:t>ВУЗФ;</a:t>
            </a:r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 smtClean="0"/>
              <a:t>Д-р </a:t>
            </a:r>
            <a:r>
              <a:rPr lang="bg-BG" altLang="bg-BG" sz="2400" dirty="0"/>
              <a:t>Тодор Чобанов, заместник-кмет, СО;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 smtClean="0"/>
              <a:t>Любомир </a:t>
            </a:r>
            <a:r>
              <a:rPr lang="bg-BG" altLang="bg-BG" sz="2400" dirty="0"/>
              <a:t>Христов, заместник-кмет, СО;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 smtClean="0"/>
              <a:t>Ирина </a:t>
            </a:r>
            <a:r>
              <a:rPr lang="bg-BG" altLang="bg-BG" sz="2400" dirty="0"/>
              <a:t>Йорданова, председател на ПК по европейски въпроси и връзки с гражданското общество, СОС;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 smtClean="0"/>
              <a:t>Светлана </a:t>
            </a:r>
            <a:r>
              <a:rPr lang="bg-BG" altLang="bg-BG" sz="2400" dirty="0"/>
              <a:t>Ломева, директор, АРС;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 smtClean="0"/>
              <a:t>Севдалина </a:t>
            </a:r>
            <a:r>
              <a:rPr lang="bg-BG" altLang="bg-BG" sz="2400" dirty="0"/>
              <a:t>Войнова, програмен директор, АРС;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/>
              <a:t> </a:t>
            </a:r>
            <a:r>
              <a:rPr lang="bg-BG" altLang="bg-BG" sz="2400" dirty="0" smtClean="0"/>
              <a:t>Деница </a:t>
            </a:r>
            <a:r>
              <a:rPr lang="bg-BG" altLang="bg-BG" sz="2400" dirty="0"/>
              <a:t>Лозанова, програмен директор, АРС;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/>
              <a:t> </a:t>
            </a:r>
            <a:r>
              <a:rPr lang="bg-BG" altLang="bg-BG" sz="2400" dirty="0" smtClean="0"/>
              <a:t>Златина </a:t>
            </a:r>
            <a:r>
              <a:rPr lang="bg-BG" altLang="bg-BG" sz="2400" dirty="0"/>
              <a:t>Карова, директор, дирекция „Наука“, МОН; </a:t>
            </a:r>
            <a:endParaRPr lang="bg-BG" altLang="bg-BG" sz="2400" dirty="0" smtClean="0"/>
          </a:p>
          <a:p>
            <a:pPr marL="293688" indent="-293688" eaLnBrk="1" hangingPunct="1">
              <a:spcBef>
                <a:spcPts val="500"/>
              </a:spcBef>
              <a:buSzPct val="90000"/>
              <a:buFont typeface="+mj-lt"/>
              <a:buAutoNum type="arabicPeriod"/>
            </a:pPr>
            <a:r>
              <a:rPr lang="bg-BG" altLang="bg-BG" sz="2400" dirty="0"/>
              <a:t> </a:t>
            </a:r>
            <a:r>
              <a:rPr lang="bg-BG" altLang="bg-BG" sz="2400" dirty="0" smtClean="0"/>
              <a:t>Станислава </a:t>
            </a:r>
            <a:r>
              <a:rPr lang="bg-BG" altLang="bg-BG" sz="2400" dirty="0"/>
              <a:t>Стоянова, директор „</a:t>
            </a:r>
            <a:r>
              <a:rPr lang="bg-BG" altLang="bg-BG" sz="2400" dirty="0" smtClean="0"/>
              <a:t>Админ. </a:t>
            </a:r>
            <a:r>
              <a:rPr lang="bg-BG" altLang="bg-BG" sz="2400" dirty="0"/>
              <a:t>обслужване“, СОС.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71463" y="285750"/>
            <a:ext cx="9782175" cy="965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bg-BG" altLang="bg-BG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New MingLiu" charset="-120"/>
                <a:cs typeface="+mn-cs"/>
              </a:rPr>
              <a:t>ИСИС НА СОФИЯ</a:t>
            </a:r>
          </a:p>
          <a:p>
            <a:pPr algn="ctr">
              <a:defRPr/>
            </a:pPr>
            <a:r>
              <a:rPr lang="bg-BG" altLang="bg-BG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New MingLiu" charset="-120"/>
                <a:cs typeface="+mn-cs"/>
              </a:rPr>
              <a:t>КОНТЕКСТ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4237038" y="1571625"/>
            <a:ext cx="5638800" cy="50273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bg-BG" sz="1600" b="1" dirty="0">
                <a:solidFill>
                  <a:schemeClr val="bg1"/>
                </a:solidFill>
                <a:cs typeface="Arial" pitchFamily="34" charset="0"/>
              </a:rPr>
              <a:t>ИСИС на София </a:t>
            </a:r>
            <a:r>
              <a:rPr lang="bg-BG" sz="1600" b="1" dirty="0" smtClean="0">
                <a:solidFill>
                  <a:schemeClr val="bg1"/>
                </a:solidFill>
                <a:cs typeface="Arial" pitchFamily="34" charset="0"/>
              </a:rPr>
              <a:t>очертава </a:t>
            </a:r>
            <a:r>
              <a:rPr lang="bg-BG" sz="1600" b="1" dirty="0">
                <a:solidFill>
                  <a:schemeClr val="bg1"/>
                </a:solidFill>
                <a:cs typeface="Arial" pitchFamily="34" charset="0"/>
              </a:rPr>
              <a:t>тематичната специализация на икономиката на столицата според </a:t>
            </a:r>
            <a:r>
              <a:rPr lang="bg-BG" sz="1600" b="1" dirty="0">
                <a:solidFill>
                  <a:srgbClr val="FF0000"/>
                </a:solidFill>
                <a:cs typeface="Arial" pitchFamily="34" charset="0"/>
              </a:rPr>
              <a:t>нейния иновативен потенциал и приоритетните насоки в развитието на научните изследвания и иновациите</a:t>
            </a:r>
            <a:r>
              <a:rPr lang="bg-BG" sz="1600" b="1" dirty="0">
                <a:solidFill>
                  <a:schemeClr val="bg1"/>
                </a:solidFill>
                <a:cs typeface="Arial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bg-BG" sz="1600" b="1" dirty="0">
                <a:solidFill>
                  <a:schemeClr val="bg1"/>
                </a:solidFill>
                <a:cs typeface="Arial" pitchFamily="34" charset="0"/>
              </a:rPr>
              <a:t>ИСИС на София определя  икономическите приоритети в рамките на научно-изследователските и иновационни дейности, с цел да се създаде конкурентно предимство чрез </a:t>
            </a:r>
            <a:r>
              <a:rPr lang="bg-BG" sz="1600" b="1" dirty="0">
                <a:solidFill>
                  <a:srgbClr val="FF0000"/>
                </a:solidFill>
                <a:cs typeface="Arial" pitchFamily="34" charset="0"/>
              </a:rPr>
              <a:t>засилване на връзката между собствените научни постижения с бизнеса и пазарните ниши.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bg-BG" sz="1600" b="1" dirty="0">
                <a:solidFill>
                  <a:schemeClr val="bg1"/>
                </a:solidFill>
                <a:cs typeface="Arial" pitchFamily="34" charset="0"/>
              </a:rPr>
              <a:t>Целта е да се </a:t>
            </a:r>
            <a:r>
              <a:rPr lang="bg-BG" sz="1600" b="1" dirty="0" smtClean="0">
                <a:solidFill>
                  <a:schemeClr val="bg1"/>
                </a:solidFill>
                <a:cs typeface="Arial" pitchFamily="34" charset="0"/>
              </a:rPr>
              <a:t>отговори </a:t>
            </a:r>
            <a:r>
              <a:rPr lang="bg-BG" sz="1600" b="1" dirty="0">
                <a:solidFill>
                  <a:schemeClr val="bg1"/>
                </a:solidFill>
                <a:cs typeface="Arial" pitchFamily="34" charset="0"/>
              </a:rPr>
              <a:t>на новите възможности и промени на пазара, като се </a:t>
            </a:r>
            <a:r>
              <a:rPr lang="bg-BG" sz="1600" b="1" dirty="0">
                <a:solidFill>
                  <a:srgbClr val="FF0000"/>
                </a:solidFill>
                <a:cs typeface="Arial" pitchFamily="34" charset="0"/>
              </a:rPr>
              <a:t>съсредоточат инвестициите в области, осигуряващи увеличаване на добавената стойност на икономиката и нейната конкурентоспособност на международните пазари</a:t>
            </a:r>
            <a:r>
              <a:rPr lang="bg-BG" sz="1600" b="1" dirty="0">
                <a:solidFill>
                  <a:schemeClr val="bg1"/>
                </a:solidFill>
                <a:cs typeface="Arial" pitchFamily="34" charset="0"/>
              </a:rPr>
              <a:t>. </a:t>
            </a:r>
          </a:p>
          <a:p>
            <a:pPr>
              <a:defRPr/>
            </a:pPr>
            <a:endParaRPr lang="bg-BG" sz="1600" dirty="0">
              <a:solidFill>
                <a:schemeClr val="bg1"/>
              </a:solidFill>
              <a:cs typeface="Arial" pitchFamily="34" charset="0"/>
            </a:endParaRPr>
          </a:p>
          <a:p>
            <a:pPr>
              <a:defRPr/>
            </a:pPr>
            <a:endParaRPr lang="bg-BG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9913" y="4318000"/>
            <a:ext cx="3522662" cy="349250"/>
          </a:xfrm>
          <a:prstGeom prst="rect">
            <a:avLst/>
          </a:prstGeom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altLang="bg-BG" sz="1600" b="1" dirty="0">
                <a:solidFill>
                  <a:schemeClr val="bg2">
                    <a:lumMod val="60000"/>
                    <a:lumOff val="40000"/>
                  </a:schemeClr>
                </a:solidFill>
                <a:ea typeface="New MingLiu" charset="-120"/>
                <a:cs typeface="+mn-cs"/>
              </a:rPr>
              <a:t>www.southeast-europe.net</a:t>
            </a:r>
            <a:endParaRPr lang="bg-BG" altLang="bg-BG" sz="1600" b="1" dirty="0">
              <a:solidFill>
                <a:schemeClr val="bg2">
                  <a:lumMod val="60000"/>
                  <a:lumOff val="40000"/>
                </a:schemeClr>
              </a:solidFill>
              <a:ea typeface="New MingLiu" charset="-120"/>
              <a:cs typeface="+mn-cs"/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-227013" y="6334125"/>
            <a:ext cx="10009188" cy="133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r>
              <a:rPr lang="bg-BG" altLang="bg-BG" sz="1600" dirty="0">
                <a:solidFill>
                  <a:schemeClr val="bg1"/>
                </a:solidFill>
              </a:rPr>
              <a:t>	</a:t>
            </a:r>
            <a:r>
              <a:rPr lang="bg-BG" altLang="bg-BG" sz="1600" b="1" dirty="0">
                <a:solidFill>
                  <a:srgbClr val="3B43DF"/>
                </a:solidFill>
              </a:rPr>
              <a:t>Акцентът в ИСИС на София е поставен върху тематичните области, които са определени в националната ИСИС като тематични области за интелигентна специализация на Югозападния регион. </a:t>
            </a:r>
            <a:endParaRPr lang="bg-BG" altLang="bg-BG" sz="1600" b="1" dirty="0" smtClean="0">
              <a:solidFill>
                <a:srgbClr val="3B43DF"/>
              </a:solidFill>
            </a:endParaRPr>
          </a:p>
          <a:p>
            <a:r>
              <a:rPr lang="bg-BG" altLang="bg-BG" sz="1600" b="1" dirty="0">
                <a:solidFill>
                  <a:srgbClr val="3B43DF"/>
                </a:solidFill>
              </a:rPr>
              <a:t> </a:t>
            </a:r>
            <a:r>
              <a:rPr lang="bg-BG" altLang="bg-BG" sz="1600" b="1" dirty="0" smtClean="0">
                <a:solidFill>
                  <a:srgbClr val="3B43DF"/>
                </a:solidFill>
              </a:rPr>
              <a:t>    ИСИС </a:t>
            </a:r>
            <a:r>
              <a:rPr lang="bg-BG" altLang="bg-BG" sz="1600" b="1" dirty="0">
                <a:solidFill>
                  <a:srgbClr val="3B43DF"/>
                </a:solidFill>
              </a:rPr>
              <a:t>на София </a:t>
            </a:r>
            <a:r>
              <a:rPr lang="bg-BG" altLang="bg-BG" sz="1600" b="1" dirty="0" smtClean="0">
                <a:solidFill>
                  <a:srgbClr val="3B43DF"/>
                </a:solidFill>
              </a:rPr>
              <a:t>дава </a:t>
            </a:r>
            <a:r>
              <a:rPr lang="bg-BG" altLang="bg-BG" sz="1600" b="1" dirty="0">
                <a:solidFill>
                  <a:srgbClr val="3B43DF"/>
                </a:solidFill>
              </a:rPr>
              <a:t>предпоставки да се превърне в ядро за развитие на цялостна </a:t>
            </a:r>
            <a:r>
              <a:rPr lang="bg-BG" altLang="bg-BG" sz="1600" b="1" dirty="0" smtClean="0">
                <a:solidFill>
                  <a:srgbClr val="3B43DF"/>
                </a:solidFill>
              </a:rPr>
              <a:t>ИСИС не само на </a:t>
            </a:r>
            <a:r>
              <a:rPr lang="bg-BG" altLang="bg-BG" sz="1600" b="1" dirty="0">
                <a:solidFill>
                  <a:srgbClr val="3B43DF"/>
                </a:solidFill>
              </a:rPr>
              <a:t>Югозападния </a:t>
            </a:r>
            <a:r>
              <a:rPr lang="bg-BG" altLang="bg-BG" sz="1600" b="1" dirty="0" smtClean="0">
                <a:solidFill>
                  <a:srgbClr val="3B43DF"/>
                </a:solidFill>
              </a:rPr>
              <a:t>регион, но и за цяла България. </a:t>
            </a:r>
            <a:endParaRPr lang="bg-BG" altLang="bg-BG" sz="1600" b="1" dirty="0">
              <a:solidFill>
                <a:srgbClr val="3B43DF"/>
              </a:solidFill>
            </a:endParaRP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571625"/>
            <a:ext cx="3970338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Quad Arrow 3"/>
          <p:cNvSpPr/>
          <p:nvPr/>
        </p:nvSpPr>
        <p:spPr>
          <a:xfrm>
            <a:off x="1212776" y="3166120"/>
            <a:ext cx="1224136" cy="1728191"/>
          </a:xfrm>
          <a:prstGeom prst="quad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 rot="17682558">
            <a:off x="2097810" y="2121838"/>
            <a:ext cx="1108097" cy="484632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iped Right Arrow 10"/>
          <p:cNvSpPr/>
          <p:nvPr/>
        </p:nvSpPr>
        <p:spPr>
          <a:xfrm rot="19684907">
            <a:off x="2349353" y="2356217"/>
            <a:ext cx="1912426" cy="484632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 rot="2751184">
            <a:off x="2141179" y="3952286"/>
            <a:ext cx="1352163" cy="484632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 rot="745652">
            <a:off x="2362300" y="3520996"/>
            <a:ext cx="1887466" cy="484632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 rot="21131826">
            <a:off x="2467045" y="2943604"/>
            <a:ext cx="1689813" cy="484632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43259" y="15209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СЗР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9692" y="1626023"/>
            <a:ext cx="596935" cy="369332"/>
          </a:xfrm>
          <a:prstGeom prst="rect">
            <a:avLst/>
          </a:prstGeom>
          <a:noFill/>
        </p:spPr>
        <p:txBody>
          <a:bodyPr wrap="square" lIns="9144" rIns="9144" rtlCol="0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СЦР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449" y="2609242"/>
            <a:ext cx="576064" cy="369332"/>
          </a:xfrm>
          <a:prstGeom prst="rect">
            <a:avLst/>
          </a:prstGeom>
          <a:noFill/>
        </p:spPr>
        <p:txBody>
          <a:bodyPr wrap="square" lIns="9144" rtlCol="0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СИР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8847" y="4611013"/>
            <a:ext cx="596935" cy="369332"/>
          </a:xfrm>
          <a:prstGeom prst="rect">
            <a:avLst/>
          </a:prstGeom>
          <a:noFill/>
        </p:spPr>
        <p:txBody>
          <a:bodyPr wrap="square" lIns="9144" rIns="9144" rtlCol="0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ЮЦР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8168" y="3994358"/>
            <a:ext cx="596935" cy="369332"/>
          </a:xfrm>
          <a:prstGeom prst="rect">
            <a:avLst/>
          </a:prstGeom>
          <a:noFill/>
        </p:spPr>
        <p:txBody>
          <a:bodyPr wrap="square" lIns="9144" rIns="9144" rtlCol="0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ЮИР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00804" y="3828957"/>
            <a:ext cx="596935" cy="369332"/>
          </a:xfrm>
          <a:prstGeom prst="rect">
            <a:avLst/>
          </a:prstGeom>
          <a:noFill/>
        </p:spPr>
        <p:txBody>
          <a:bodyPr wrap="square" lIns="9144" rIns="9144" rtlCol="0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ЮЗР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ict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" y="1032247"/>
            <a:ext cx="9669463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2488" y="6262464"/>
            <a:ext cx="1944687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b="1" dirty="0">
                <a:solidFill>
                  <a:schemeClr val="bg1"/>
                </a:solidFill>
              </a:rPr>
              <a:t>СКРОМНИ ИНОВАТОРИ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1638" y="6262463"/>
            <a:ext cx="1943100" cy="5032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g-BG" b="1" dirty="0">
                <a:solidFill>
                  <a:schemeClr val="bg1"/>
                </a:solidFill>
              </a:rPr>
              <a:t>УМЕРЕНИ</a:t>
            </a:r>
          </a:p>
          <a:p>
            <a:pPr algn="ctr">
              <a:defRPr/>
            </a:pPr>
            <a:r>
              <a:rPr lang="bg-BG" b="1" dirty="0">
                <a:solidFill>
                  <a:schemeClr val="bg1"/>
                </a:solidFill>
              </a:rPr>
              <a:t>ИНОВАТОРИ</a:t>
            </a:r>
          </a:p>
        </p:txBody>
      </p:sp>
      <p:sp>
        <p:nvSpPr>
          <p:cNvPr id="7" name="Rectangle 6"/>
          <p:cNvSpPr/>
          <p:nvPr/>
        </p:nvSpPr>
        <p:spPr>
          <a:xfrm>
            <a:off x="5130031" y="6260875"/>
            <a:ext cx="1944688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g-BG" b="1" dirty="0">
                <a:solidFill>
                  <a:schemeClr val="bg1"/>
                </a:solidFill>
              </a:rPr>
              <a:t>ПОСЛЕДОВАТЕЛИ</a:t>
            </a:r>
          </a:p>
        </p:txBody>
      </p:sp>
      <p:sp>
        <p:nvSpPr>
          <p:cNvPr id="8" name="Rectangle 7"/>
          <p:cNvSpPr/>
          <p:nvPr/>
        </p:nvSpPr>
        <p:spPr>
          <a:xfrm>
            <a:off x="7261448" y="6262464"/>
            <a:ext cx="1944687" cy="503237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g-BG" b="1" dirty="0">
                <a:solidFill>
                  <a:schemeClr val="bg1"/>
                </a:solidFill>
              </a:rPr>
              <a:t>ЛИДЕРИ</a:t>
            </a:r>
          </a:p>
        </p:txBody>
      </p:sp>
      <p:sp>
        <p:nvSpPr>
          <p:cNvPr id="12" name="Rectangle 11"/>
          <p:cNvSpPr/>
          <p:nvPr/>
        </p:nvSpPr>
        <p:spPr>
          <a:xfrm rot="3013660">
            <a:off x="5091231" y="1974238"/>
            <a:ext cx="25193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g-BG" sz="2000" b="1" dirty="0"/>
              <a:t>Цел на ИСИС на София</a:t>
            </a:r>
          </a:p>
        </p:txBody>
      </p:sp>
      <p:sp>
        <p:nvSpPr>
          <p:cNvPr id="3" name="Rectangle 2"/>
          <p:cNvSpPr/>
          <p:nvPr/>
        </p:nvSpPr>
        <p:spPr>
          <a:xfrm>
            <a:off x="2763200" y="212944"/>
            <a:ext cx="4215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Calibri"/>
                <a:ea typeface="+mn-ea"/>
                <a:cs typeface="+mn-cs"/>
              </a:rPr>
              <a:t>Цел на ИСИС на София</a:t>
            </a:r>
          </a:p>
        </p:txBody>
      </p:sp>
      <p:sp>
        <p:nvSpPr>
          <p:cNvPr id="5" name="Freeform 4"/>
          <p:cNvSpPr/>
          <p:nvPr/>
        </p:nvSpPr>
        <p:spPr>
          <a:xfrm>
            <a:off x="941044" y="2303661"/>
            <a:ext cx="4539429" cy="2087364"/>
          </a:xfrm>
          <a:custGeom>
            <a:avLst/>
            <a:gdLst>
              <a:gd name="connsiteX0" fmla="*/ 363881 w 4539429"/>
              <a:gd name="connsiteY0" fmla="*/ 2087364 h 2087364"/>
              <a:gd name="connsiteX1" fmla="*/ 373406 w 4539429"/>
              <a:gd name="connsiteY1" fmla="*/ 1534914 h 2087364"/>
              <a:gd name="connsiteX2" fmla="*/ 4221506 w 4539429"/>
              <a:gd name="connsiteY2" fmla="*/ 163314 h 2087364"/>
              <a:gd name="connsiteX3" fmla="*/ 3964331 w 4539429"/>
              <a:gd name="connsiteY3" fmla="*/ 258564 h 2087364"/>
              <a:gd name="connsiteX4" fmla="*/ 3878606 w 4539429"/>
              <a:gd name="connsiteY4" fmla="*/ 39489 h 2087364"/>
              <a:gd name="connsiteX5" fmla="*/ 4535831 w 4539429"/>
              <a:gd name="connsiteY5" fmla="*/ 39489 h 2087364"/>
              <a:gd name="connsiteX6" fmla="*/ 4135781 w 4539429"/>
              <a:gd name="connsiteY6" fmla="*/ 439539 h 2087364"/>
              <a:gd name="connsiteX7" fmla="*/ 3992906 w 4539429"/>
              <a:gd name="connsiteY7" fmla="*/ 296664 h 2087364"/>
              <a:gd name="connsiteX8" fmla="*/ 3935756 w 4539429"/>
              <a:gd name="connsiteY8" fmla="*/ 296664 h 208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9429" h="2087364">
                <a:moveTo>
                  <a:pt x="363881" y="2087364"/>
                </a:moveTo>
                <a:cubicBezTo>
                  <a:pt x="47174" y="1971476"/>
                  <a:pt x="-269532" y="1855589"/>
                  <a:pt x="373406" y="1534914"/>
                </a:cubicBezTo>
                <a:cubicBezTo>
                  <a:pt x="1016344" y="1214239"/>
                  <a:pt x="3623019" y="376039"/>
                  <a:pt x="4221506" y="163314"/>
                </a:cubicBezTo>
                <a:cubicBezTo>
                  <a:pt x="4819994" y="-49411"/>
                  <a:pt x="4021481" y="279201"/>
                  <a:pt x="3964331" y="258564"/>
                </a:cubicBezTo>
                <a:cubicBezTo>
                  <a:pt x="3907181" y="237927"/>
                  <a:pt x="3783356" y="76001"/>
                  <a:pt x="3878606" y="39489"/>
                </a:cubicBezTo>
                <a:cubicBezTo>
                  <a:pt x="3973856" y="2977"/>
                  <a:pt x="4492969" y="-27186"/>
                  <a:pt x="4535831" y="39489"/>
                </a:cubicBezTo>
                <a:cubicBezTo>
                  <a:pt x="4578693" y="106164"/>
                  <a:pt x="4226269" y="396676"/>
                  <a:pt x="4135781" y="439539"/>
                </a:cubicBezTo>
                <a:cubicBezTo>
                  <a:pt x="4045293" y="482402"/>
                  <a:pt x="4026243" y="320476"/>
                  <a:pt x="3992906" y="296664"/>
                </a:cubicBezTo>
                <a:cubicBezTo>
                  <a:pt x="3959569" y="272852"/>
                  <a:pt x="3947662" y="284758"/>
                  <a:pt x="3935756" y="296664"/>
                </a:cubicBezTo>
              </a:path>
            </a:pathLst>
          </a:cu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00188" y="285750"/>
            <a:ext cx="8250237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" tIns="50941" rIns="9144" bIns="50941" anchor="b"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lvl="1" eaLnBrk="1" hangingPunct="1"/>
            <a:r>
              <a:rPr lang="bg-BG" altLang="bg-BG" sz="2400" b="1" dirty="0"/>
              <a:t>СОФИЯ </a:t>
            </a:r>
            <a:endParaRPr lang="bg-BG" altLang="bg-BG" sz="2400" b="1" dirty="0" smtClean="0"/>
          </a:p>
          <a:p>
            <a:pPr lvl="1" eaLnBrk="1" hangingPunct="1"/>
            <a:r>
              <a:rPr lang="bg-BG" altLang="bg-BG" sz="2400" b="1" dirty="0" smtClean="0"/>
              <a:t>В </a:t>
            </a:r>
            <a:r>
              <a:rPr lang="bg-BG" altLang="bg-BG" sz="2400" b="1" dirty="0"/>
              <a:t>ЕВРОПЕЙСКАТА ИНОВАЦИОННА ЕКОСИСТЕМА </a:t>
            </a:r>
            <a:endParaRPr lang="bg-BG" altLang="bg-BG" sz="2400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04788" y="1541463"/>
            <a:ext cx="9545637" cy="571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bg-BG" altLang="bg-BG" sz="2000" dirty="0">
                <a:solidFill>
                  <a:schemeClr val="bg1"/>
                </a:solidFill>
              </a:rPr>
              <a:t>Според индикатора за иновативност на икономиката на 120 големи европейски градове през </a:t>
            </a:r>
            <a:r>
              <a:rPr lang="bg-BG" altLang="bg-BG" sz="2000" b="1" dirty="0">
                <a:solidFill>
                  <a:schemeClr val="bg1"/>
                </a:solidFill>
              </a:rPr>
              <a:t>2010 г. София е на 109 място</a:t>
            </a:r>
            <a:r>
              <a:rPr lang="bg-BG" altLang="bg-BG" sz="2000" dirty="0">
                <a:solidFill>
                  <a:schemeClr val="bg1"/>
                </a:solidFill>
              </a:rPr>
              <a:t>, а през </a:t>
            </a:r>
            <a:r>
              <a:rPr lang="bg-BG" altLang="bg-BG" sz="2000" b="1" dirty="0">
                <a:solidFill>
                  <a:schemeClr val="bg1"/>
                </a:solidFill>
              </a:rPr>
              <a:t>2011 г.</a:t>
            </a:r>
            <a:r>
              <a:rPr lang="bg-BG" altLang="bg-BG" sz="2000" dirty="0">
                <a:solidFill>
                  <a:schemeClr val="bg1"/>
                </a:solidFill>
              </a:rPr>
              <a:t> на </a:t>
            </a:r>
            <a:r>
              <a:rPr lang="bg-BG" altLang="bg-BG" sz="2000" b="1" dirty="0">
                <a:solidFill>
                  <a:schemeClr val="bg1"/>
                </a:solidFill>
              </a:rPr>
              <a:t>116 място</a:t>
            </a:r>
            <a:r>
              <a:rPr lang="bg-BG" altLang="bg-BG" sz="20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bg-BG" altLang="bg-BG" sz="2000" dirty="0">
                <a:solidFill>
                  <a:schemeClr val="bg1"/>
                </a:solidFill>
              </a:rPr>
              <a:t>Според индикатора Европейски центрове за върхови постижения (EIPE CI), съставен от три под-индикатора (научни изследвания в ИКТ, иновации в ИКТ, ИКТ бизнес), София  заема 263-то място (EIPE CI – 17). 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bg-BG" altLang="bg-BG" sz="2000" dirty="0">
                <a:solidFill>
                  <a:schemeClr val="bg1"/>
                </a:solidFill>
              </a:rPr>
              <a:t>София заема 30-то място в класацията по икономическо развитие в света за 2014 г. сред 300 града, които формират половината от глобалния БВП.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bg-BG" altLang="bg-BG" sz="2000" dirty="0">
                <a:solidFill>
                  <a:schemeClr val="bg1"/>
                </a:solidFill>
              </a:rPr>
              <a:t>София е единственият град в Европа в </a:t>
            </a:r>
            <a:r>
              <a:rPr lang="bg-BG" altLang="bg-BG" sz="2000" b="1" dirty="0">
                <a:solidFill>
                  <a:schemeClr val="bg1"/>
                </a:solidFill>
              </a:rPr>
              <a:t>челната десетка </a:t>
            </a:r>
            <a:r>
              <a:rPr lang="bg-BG" altLang="bg-BG" sz="2000" dirty="0">
                <a:solidFill>
                  <a:schemeClr val="bg1"/>
                </a:solidFill>
              </a:rPr>
              <a:t>за предпочитана дестинация за </a:t>
            </a:r>
            <a:r>
              <a:rPr lang="bg-BG" altLang="bg-BG" sz="2000" b="1" dirty="0">
                <a:solidFill>
                  <a:schemeClr val="bg1"/>
                </a:solidFill>
              </a:rPr>
              <a:t>аутсорсинг на ИКТ и бизнес процеси в света</a:t>
            </a:r>
            <a:r>
              <a:rPr lang="bg-BG" altLang="bg-BG" sz="2000" dirty="0">
                <a:solidFill>
                  <a:schemeClr val="bg1"/>
                </a:solidFill>
              </a:rPr>
              <a:t>.  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bg-BG" altLang="bg-BG" sz="2000" b="1" dirty="0">
                <a:solidFill>
                  <a:schemeClr val="bg1"/>
                </a:solidFill>
              </a:rPr>
              <a:t>Столична община </a:t>
            </a:r>
            <a:r>
              <a:rPr lang="bg-BG" altLang="bg-BG" sz="2000" dirty="0">
                <a:solidFill>
                  <a:schemeClr val="bg1"/>
                </a:solidFill>
              </a:rPr>
              <a:t>поддържа кредитен рейтинг “</a:t>
            </a:r>
            <a:r>
              <a:rPr lang="en-US" altLang="bg-BG" sz="2000" b="1" dirty="0" err="1" smtClean="0">
                <a:solidFill>
                  <a:schemeClr val="bg1"/>
                </a:solidFill>
              </a:rPr>
              <a:t>bbb</a:t>
            </a:r>
            <a:r>
              <a:rPr lang="bg-BG" altLang="bg-BG" sz="2000" dirty="0" smtClean="0">
                <a:solidFill>
                  <a:schemeClr val="bg1"/>
                </a:solidFill>
              </a:rPr>
              <a:t>”</a:t>
            </a:r>
            <a:r>
              <a:rPr lang="en-US" altLang="bg-BG" sz="2000" dirty="0" smtClean="0">
                <a:solidFill>
                  <a:schemeClr val="bg1"/>
                </a:solidFill>
              </a:rPr>
              <a:t> (bb+)</a:t>
            </a:r>
            <a:r>
              <a:rPr lang="bg-BG" altLang="bg-BG" sz="2000" dirty="0" smtClean="0">
                <a:solidFill>
                  <a:schemeClr val="bg1"/>
                </a:solidFill>
              </a:rPr>
              <a:t>. </a:t>
            </a:r>
            <a:endParaRPr lang="bg-BG" altLang="bg-BG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bg-BG" altLang="bg-BG" sz="2000" dirty="0">
                <a:solidFill>
                  <a:schemeClr val="bg1"/>
                </a:solidFill>
              </a:rPr>
              <a:t>София е на </a:t>
            </a:r>
            <a:r>
              <a:rPr lang="bg-BG" altLang="bg-BG" sz="2000" b="1" dirty="0">
                <a:solidFill>
                  <a:schemeClr val="bg1"/>
                </a:solidFill>
              </a:rPr>
              <a:t>3-то място</a:t>
            </a:r>
            <a:r>
              <a:rPr lang="bg-BG" altLang="bg-BG" sz="2000" dirty="0">
                <a:solidFill>
                  <a:schemeClr val="bg1"/>
                </a:solidFill>
              </a:rPr>
              <a:t> </a:t>
            </a:r>
            <a:r>
              <a:rPr lang="bg-BG" altLang="bg-BG" sz="2000" b="1" dirty="0">
                <a:solidFill>
                  <a:schemeClr val="bg1"/>
                </a:solidFill>
              </a:rPr>
              <a:t>в Европа </a:t>
            </a:r>
            <a:r>
              <a:rPr lang="bg-BG" altLang="bg-BG" sz="2000" dirty="0">
                <a:solidFill>
                  <a:schemeClr val="bg1"/>
                </a:solidFill>
              </a:rPr>
              <a:t>по брой създадени </a:t>
            </a:r>
            <a:r>
              <a:rPr lang="en-US" altLang="bg-BG" sz="2000" b="1" dirty="0">
                <a:solidFill>
                  <a:schemeClr val="bg1"/>
                </a:solidFill>
              </a:rPr>
              <a:t>startup</a:t>
            </a:r>
            <a:r>
              <a:rPr lang="bg-BG" altLang="bg-BG" sz="2000" b="1" dirty="0">
                <a:solidFill>
                  <a:schemeClr val="bg1"/>
                </a:solidFill>
              </a:rPr>
              <a:t>-и за 2014</a:t>
            </a:r>
            <a:r>
              <a:rPr lang="bg-BG" altLang="bg-BG" sz="2000" dirty="0">
                <a:solidFill>
                  <a:schemeClr val="bg1"/>
                </a:solidFill>
              </a:rPr>
              <a:t>. </a:t>
            </a:r>
            <a:r>
              <a:rPr lang="en-US" altLang="bg-BG" sz="2000" dirty="0" smtClean="0">
                <a:solidFill>
                  <a:schemeClr val="bg1"/>
                </a:solidFill>
              </a:rPr>
              <a:t>  </a:t>
            </a:r>
            <a:r>
              <a:rPr lang="bg-BG" altLang="bg-BG" sz="2000" dirty="0" smtClean="0">
                <a:solidFill>
                  <a:schemeClr val="bg1"/>
                </a:solidFill>
              </a:rPr>
              <a:t>С </a:t>
            </a:r>
            <a:r>
              <a:rPr lang="bg-BG" altLang="bg-BG" sz="2000" dirty="0">
                <a:solidFill>
                  <a:schemeClr val="bg1"/>
                </a:solidFill>
              </a:rPr>
              <a:t>92 новосъздадени компании най вече в сферата на ИТ, София се нарежда след </a:t>
            </a:r>
            <a:r>
              <a:rPr lang="bg-BG" altLang="bg-BG" sz="2000" b="1" dirty="0">
                <a:solidFill>
                  <a:schemeClr val="bg1"/>
                </a:solidFill>
              </a:rPr>
              <a:t>Лондон и Дъблин </a:t>
            </a:r>
            <a:r>
              <a:rPr lang="bg-BG" altLang="bg-BG" sz="2000" dirty="0">
                <a:solidFill>
                  <a:schemeClr val="bg1"/>
                </a:solidFill>
              </a:rPr>
              <a:t>и преди </a:t>
            </a:r>
            <a:r>
              <a:rPr lang="bg-BG" altLang="bg-BG" sz="2000" b="1" i="1" dirty="0">
                <a:solidFill>
                  <a:schemeClr val="bg1"/>
                </a:solidFill>
              </a:rPr>
              <a:t>Париж и Берлин</a:t>
            </a:r>
            <a:r>
              <a:rPr lang="bg-BG" altLang="bg-BG" sz="2000" dirty="0">
                <a:solidFill>
                  <a:schemeClr val="bg1"/>
                </a:solidFill>
              </a:rPr>
              <a:t>. </a:t>
            </a:r>
            <a:r>
              <a:rPr lang="bg-BG" altLang="bg-BG" sz="2000" dirty="0" smtClean="0">
                <a:solidFill>
                  <a:schemeClr val="bg1"/>
                </a:solidFill>
              </a:rPr>
              <a:t>Броят </a:t>
            </a:r>
            <a:r>
              <a:rPr lang="bg-BG" altLang="bg-BG" sz="2000" dirty="0">
                <a:solidFill>
                  <a:schemeClr val="bg1"/>
                </a:solidFill>
              </a:rPr>
              <a:t>и качеството на новите ИТ компании привличат и повече фондове за рисков капитал.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636588" y="285750"/>
            <a:ext cx="9164637" cy="965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ru-RU" altLang="bg-BG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New MingLiu" charset="-120"/>
                <a:cs typeface="+mn-cs"/>
              </a:rPr>
              <a:t>ИСИС НА СОФИЯ</a:t>
            </a:r>
          </a:p>
          <a:p>
            <a:pPr algn="ctr">
              <a:defRPr/>
            </a:pPr>
            <a:r>
              <a:rPr lang="ru-RU" altLang="bg-BG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New MingLiu" charset="-120"/>
                <a:cs typeface="+mn-cs"/>
              </a:rPr>
              <a:t>СТРУКТУРА</a:t>
            </a:r>
            <a:endParaRPr lang="bg-BG" altLang="bg-BG" sz="2800" b="1" dirty="0">
              <a:effectLst>
                <a:outerShdw blurRad="38100" dist="38100" dir="2700000" algn="tl">
                  <a:srgbClr val="000000"/>
                </a:outerShdw>
              </a:effectLst>
              <a:ea typeface="New MingLiu" charset="-120"/>
              <a:cs typeface="+mn-cs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6101534"/>
              </p:ext>
            </p:extLst>
          </p:nvPr>
        </p:nvGraphicFramePr>
        <p:xfrm>
          <a:off x="-21545" y="1761964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842216" y="2696960"/>
            <a:ext cx="2663825" cy="11636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g-BG" sz="2800" b="1" dirty="0">
                <a:solidFill>
                  <a:schemeClr val="bg1"/>
                </a:solidFill>
              </a:rPr>
              <a:t>СОФИЯ </a:t>
            </a:r>
          </a:p>
          <a:p>
            <a:pPr algn="ctr">
              <a:defRPr/>
            </a:pPr>
            <a:r>
              <a:rPr lang="bg-BG" sz="2800" b="1" dirty="0">
                <a:solidFill>
                  <a:schemeClr val="bg1"/>
                </a:solidFill>
              </a:rPr>
              <a:t>ИНТЕЛИГЕНТЕНГРАД</a:t>
            </a:r>
          </a:p>
        </p:txBody>
      </p:sp>
      <p:sp>
        <p:nvSpPr>
          <p:cNvPr id="10" name="Up Arrow 9"/>
          <p:cNvSpPr/>
          <p:nvPr/>
        </p:nvSpPr>
        <p:spPr>
          <a:xfrm>
            <a:off x="8107363" y="1509713"/>
            <a:ext cx="1981200" cy="5616575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g-BG"/>
          </a:p>
        </p:txBody>
      </p:sp>
      <p:sp>
        <p:nvSpPr>
          <p:cNvPr id="11" name="Text Box 4"/>
          <p:cNvSpPr txBox="1"/>
          <p:nvPr/>
        </p:nvSpPr>
        <p:spPr>
          <a:xfrm>
            <a:off x="8609444" y="2446040"/>
            <a:ext cx="977900" cy="424847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none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bg-BG" sz="2400" b="1" dirty="0">
                <a:solidFill>
                  <a:schemeClr val="bg1"/>
                </a:solidFill>
                <a:ea typeface="Calibri"/>
                <a:cs typeface="Times New Roman"/>
              </a:rPr>
              <a:t>ПОВИШАВАНЕ КАЧЕСТВОТО</a:t>
            </a:r>
            <a:endParaRPr lang="bg-BG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bg-BG" sz="2400" b="1" dirty="0">
                <a:solidFill>
                  <a:schemeClr val="bg1"/>
                </a:solidFill>
                <a:ea typeface="Calibri"/>
                <a:cs typeface="Times New Roman"/>
              </a:rPr>
              <a:t>НА ЖИВОТ</a:t>
            </a:r>
            <a:endParaRPr lang="bg-BG" sz="2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6938957"/>
            <a:ext cx="9931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algn="ctr" eaLnBrk="1" hangingPunct="1"/>
            <a:r>
              <a:rPr lang="bg-BG" altLang="bg-BG" sz="2000" b="1" dirty="0">
                <a:solidFill>
                  <a:srgbClr val="FF0000"/>
                </a:solidFill>
              </a:rPr>
              <a:t>Избраните </a:t>
            </a:r>
            <a:r>
              <a:rPr lang="bg-BG" altLang="bg-BG" sz="2000" b="1" dirty="0" smtClean="0">
                <a:solidFill>
                  <a:srgbClr val="FF0000"/>
                </a:solidFill>
              </a:rPr>
              <a:t>приоритетни области за </a:t>
            </a:r>
            <a:r>
              <a:rPr lang="bg-BG" altLang="bg-BG" sz="2000" b="1" dirty="0">
                <a:solidFill>
                  <a:srgbClr val="FF0000"/>
                </a:solidFill>
              </a:rPr>
              <a:t>интелигентна специализация не отменят развитието и на останалите </a:t>
            </a:r>
            <a:r>
              <a:rPr lang="bg-BG" altLang="bg-BG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 области </a:t>
            </a:r>
            <a:r>
              <a:rPr lang="bg-BG" altLang="bg-BG" sz="2000" b="1" dirty="0">
                <a:solidFill>
                  <a:srgbClr val="FF0000"/>
                </a:solidFill>
              </a:rPr>
              <a:t>от националната ИСИС.</a:t>
            </a:r>
          </a:p>
        </p:txBody>
      </p:sp>
      <p:sp>
        <p:nvSpPr>
          <p:cNvPr id="9" name="Oval 8"/>
          <p:cNvSpPr/>
          <p:nvPr/>
        </p:nvSpPr>
        <p:spPr>
          <a:xfrm>
            <a:off x="3467236" y="4079108"/>
            <a:ext cx="390964" cy="391279"/>
          </a:xfrm>
          <a:prstGeom prst="ellipse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shade val="80000"/>
              <a:hueOff val="106550"/>
              <a:satOff val="-9656"/>
              <a:lumOff val="12743"/>
              <a:alphaOff val="0"/>
            </a:schemeClr>
          </a:lnRef>
          <a:fillRef idx="3">
            <a:schemeClr val="accent2">
              <a:shade val="80000"/>
              <a:hueOff val="106550"/>
              <a:satOff val="-9656"/>
              <a:lumOff val="12743"/>
              <a:alphaOff val="0"/>
            </a:schemeClr>
          </a:fillRef>
          <a:effectRef idx="2">
            <a:schemeClr val="accent2">
              <a:shade val="80000"/>
              <a:hueOff val="106550"/>
              <a:satOff val="-9656"/>
              <a:lumOff val="12743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2710424" y="4040222"/>
            <a:ext cx="195482" cy="195479"/>
          </a:xfrm>
          <a:prstGeom prst="ellipse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shade val="80000"/>
              <a:hueOff val="125923"/>
              <a:satOff val="-11412"/>
              <a:lumOff val="15060"/>
              <a:alphaOff val="0"/>
            </a:schemeClr>
          </a:lnRef>
          <a:fillRef idx="3">
            <a:schemeClr val="accent2">
              <a:shade val="80000"/>
              <a:hueOff val="125923"/>
              <a:satOff val="-11412"/>
              <a:lumOff val="15060"/>
              <a:alphaOff val="0"/>
            </a:schemeClr>
          </a:fillRef>
          <a:effectRef idx="2">
            <a:schemeClr val="accent2">
              <a:shade val="80000"/>
              <a:hueOff val="125923"/>
              <a:satOff val="-11412"/>
              <a:lumOff val="1506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1875368" y="4040222"/>
            <a:ext cx="195482" cy="195479"/>
          </a:xfrm>
          <a:prstGeom prst="ellipse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shade val="80000"/>
              <a:hueOff val="145295"/>
              <a:satOff val="-13168"/>
              <a:lumOff val="17377"/>
              <a:alphaOff val="0"/>
            </a:schemeClr>
          </a:lnRef>
          <a:fillRef idx="3">
            <a:schemeClr val="accent2">
              <a:shade val="80000"/>
              <a:hueOff val="145295"/>
              <a:satOff val="-13168"/>
              <a:lumOff val="17377"/>
              <a:alphaOff val="0"/>
            </a:schemeClr>
          </a:fillRef>
          <a:effectRef idx="2">
            <a:schemeClr val="accent2">
              <a:shade val="80000"/>
              <a:hueOff val="145295"/>
              <a:satOff val="-13168"/>
              <a:lumOff val="17377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/>
        </p:nvSpPr>
        <p:spPr>
          <a:xfrm>
            <a:off x="1039631" y="4040222"/>
            <a:ext cx="195482" cy="195479"/>
          </a:xfrm>
          <a:prstGeom prst="ellipse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shade val="80000"/>
              <a:hueOff val="164668"/>
              <a:satOff val="-14923"/>
              <a:lumOff val="19694"/>
              <a:alphaOff val="0"/>
            </a:schemeClr>
          </a:lnRef>
          <a:fillRef idx="3">
            <a:schemeClr val="accent2">
              <a:shade val="80000"/>
              <a:hueOff val="164668"/>
              <a:satOff val="-14923"/>
              <a:lumOff val="19694"/>
              <a:alphaOff val="0"/>
            </a:schemeClr>
          </a:fillRef>
          <a:effectRef idx="2">
            <a:schemeClr val="accent2">
              <a:shade val="80000"/>
              <a:hueOff val="164668"/>
              <a:satOff val="-14923"/>
              <a:lumOff val="19694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/>
        </p:nvSpPr>
        <p:spPr>
          <a:xfrm>
            <a:off x="3507030" y="4785761"/>
            <a:ext cx="390964" cy="391279"/>
          </a:xfrm>
          <a:prstGeom prst="ellipse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shade val="80000"/>
              <a:hueOff val="106550"/>
              <a:satOff val="-9656"/>
              <a:lumOff val="12743"/>
              <a:alphaOff val="0"/>
            </a:schemeClr>
          </a:lnRef>
          <a:fillRef idx="3">
            <a:schemeClr val="accent2">
              <a:shade val="80000"/>
              <a:hueOff val="106550"/>
              <a:satOff val="-9656"/>
              <a:lumOff val="12743"/>
              <a:alphaOff val="0"/>
            </a:schemeClr>
          </a:fillRef>
          <a:effectRef idx="2">
            <a:schemeClr val="accent2">
              <a:shade val="80000"/>
              <a:hueOff val="106550"/>
              <a:satOff val="-9656"/>
              <a:lumOff val="12743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26"/>
          <p:cNvSpPr/>
          <p:nvPr/>
        </p:nvSpPr>
        <p:spPr>
          <a:xfrm>
            <a:off x="2808165" y="5032791"/>
            <a:ext cx="195482" cy="195479"/>
          </a:xfrm>
          <a:prstGeom prst="ellipse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shade val="80000"/>
              <a:hueOff val="125923"/>
              <a:satOff val="-11412"/>
              <a:lumOff val="15060"/>
              <a:alphaOff val="0"/>
            </a:schemeClr>
          </a:lnRef>
          <a:fillRef idx="3">
            <a:schemeClr val="accent2">
              <a:shade val="80000"/>
              <a:hueOff val="125923"/>
              <a:satOff val="-11412"/>
              <a:lumOff val="15060"/>
              <a:alphaOff val="0"/>
            </a:schemeClr>
          </a:fillRef>
          <a:effectRef idx="2">
            <a:schemeClr val="accent2">
              <a:shade val="80000"/>
              <a:hueOff val="125923"/>
              <a:satOff val="-11412"/>
              <a:lumOff val="1506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Oval 28"/>
          <p:cNvSpPr/>
          <p:nvPr/>
        </p:nvSpPr>
        <p:spPr>
          <a:xfrm>
            <a:off x="1973109" y="5032791"/>
            <a:ext cx="195482" cy="195479"/>
          </a:xfrm>
          <a:prstGeom prst="ellipse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shade val="80000"/>
              <a:hueOff val="145295"/>
              <a:satOff val="-13168"/>
              <a:lumOff val="17377"/>
              <a:alphaOff val="0"/>
            </a:schemeClr>
          </a:lnRef>
          <a:fillRef idx="3">
            <a:schemeClr val="accent2">
              <a:shade val="80000"/>
              <a:hueOff val="145295"/>
              <a:satOff val="-13168"/>
              <a:lumOff val="17377"/>
              <a:alphaOff val="0"/>
            </a:schemeClr>
          </a:fillRef>
          <a:effectRef idx="2">
            <a:schemeClr val="accent2">
              <a:shade val="80000"/>
              <a:hueOff val="145295"/>
              <a:satOff val="-13168"/>
              <a:lumOff val="17377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/>
        </p:nvSpPr>
        <p:spPr>
          <a:xfrm>
            <a:off x="1137372" y="5032791"/>
            <a:ext cx="195482" cy="195479"/>
          </a:xfrm>
          <a:prstGeom prst="ellipse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shade val="80000"/>
              <a:hueOff val="164668"/>
              <a:satOff val="-14923"/>
              <a:lumOff val="19694"/>
              <a:alphaOff val="0"/>
            </a:schemeClr>
          </a:lnRef>
          <a:fillRef idx="3">
            <a:schemeClr val="accent2">
              <a:shade val="80000"/>
              <a:hueOff val="164668"/>
              <a:satOff val="-14923"/>
              <a:lumOff val="19694"/>
              <a:alphaOff val="0"/>
            </a:schemeClr>
          </a:fillRef>
          <a:effectRef idx="2">
            <a:schemeClr val="accent2">
              <a:shade val="80000"/>
              <a:hueOff val="164668"/>
              <a:satOff val="-14923"/>
              <a:lumOff val="19694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2" name="Group 31"/>
          <p:cNvGrpSpPr/>
          <p:nvPr/>
        </p:nvGrpSpPr>
        <p:grpSpPr>
          <a:xfrm>
            <a:off x="306744" y="3438241"/>
            <a:ext cx="3170237" cy="502844"/>
            <a:chOff x="1232432" y="833906"/>
            <a:chExt cx="3170237" cy="502844"/>
          </a:xfrm>
        </p:grpSpPr>
        <p:sp>
          <p:nvSpPr>
            <p:cNvPr id="33" name="Rectangle 32"/>
            <p:cNvSpPr/>
            <p:nvPr/>
          </p:nvSpPr>
          <p:spPr>
            <a:xfrm>
              <a:off x="1232432" y="833906"/>
              <a:ext cx="3170237" cy="50284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1232432" y="833906"/>
              <a:ext cx="3170237" cy="50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2400" b="1" kern="1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МЕХАТРОНИКА и ЧТ</a:t>
              </a:r>
              <a:endParaRPr lang="bg-BG" sz="2400" b="1" kern="1200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6744" y="5357275"/>
            <a:ext cx="2996149" cy="502844"/>
            <a:chOff x="1232432" y="833906"/>
            <a:chExt cx="3170237" cy="502844"/>
          </a:xfrm>
        </p:grpSpPr>
        <p:sp>
          <p:nvSpPr>
            <p:cNvPr id="36" name="Rectangle 35"/>
            <p:cNvSpPr/>
            <p:nvPr/>
          </p:nvSpPr>
          <p:spPr>
            <a:xfrm>
              <a:off x="1232432" y="833906"/>
              <a:ext cx="3170237" cy="50284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ectangle 36"/>
            <p:cNvSpPr/>
            <p:nvPr/>
          </p:nvSpPr>
          <p:spPr>
            <a:xfrm>
              <a:off x="1232432" y="833906"/>
              <a:ext cx="3170237" cy="50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2400" b="1" kern="1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ЗДРАВЕ и БИОТЕХНОЛОГИИ</a:t>
              </a:r>
              <a:endParaRPr lang="bg-BG" sz="2400" b="1" kern="1200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1449388" y="285750"/>
            <a:ext cx="8116316" cy="814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 anchor="b"/>
          <a:lstStyle/>
          <a:p>
            <a:pPr algn="ctr">
              <a:defRPr/>
            </a:pPr>
            <a:r>
              <a:rPr lang="bg-BG" sz="2800" b="1" dirty="0">
                <a:cs typeface="Arial" pitchFamily="34" charset="0"/>
              </a:rPr>
              <a:t>Стратегическа хоризонтална политика: </a:t>
            </a:r>
            <a:r>
              <a:rPr lang="bg-BG" sz="3000" b="1" dirty="0" smtClean="0">
                <a:cs typeface="Arial" pitchFamily="34" charset="0"/>
              </a:rPr>
              <a:t>ИНОВАЦИОННА ЕКОСИСТЕМА </a:t>
            </a:r>
            <a:endParaRPr lang="fr-FR" altLang="bg-BG" sz="3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New MingLiu" charset="-120"/>
              <a:cs typeface="+mn-cs"/>
            </a:endParaRP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5262499"/>
              </p:ext>
            </p:extLst>
          </p:nvPr>
        </p:nvGraphicFramePr>
        <p:xfrm>
          <a:off x="348680" y="1653952"/>
          <a:ext cx="936104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3778250" y="3602038"/>
            <a:ext cx="2520950" cy="16557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g-BG" b="1" dirty="0"/>
              <a:t>ИНОВАЦИОННА ЕКОСИСТЕМА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565150" y="285750"/>
            <a:ext cx="8928100" cy="814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ИСИС НА СОФИЯ</a:t>
            </a:r>
          </a:p>
          <a:p>
            <a:pPr algn="ctr">
              <a:defRPr/>
            </a:pPr>
            <a:r>
              <a:rPr 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2 </a:t>
            </a:r>
            <a:r>
              <a:rPr lang="en-US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ПРИОРИТЕТ</a:t>
            </a:r>
            <a:r>
              <a:rPr 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Н</a:t>
            </a:r>
            <a:r>
              <a:rPr lang="en-US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И </a:t>
            </a:r>
            <a:r>
              <a:rPr 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ОБЛАСТИ</a:t>
            </a:r>
            <a:endParaRPr lang="bg-BG" altLang="bg-BG" sz="2800" dirty="0">
              <a:solidFill>
                <a:schemeClr val="tx1"/>
              </a:solidFill>
              <a:ea typeface="New MingLiu" charset="-120"/>
              <a:cs typeface="+mn-cs"/>
            </a:endParaRP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95811831"/>
              </p:ext>
            </p:extLst>
          </p:nvPr>
        </p:nvGraphicFramePr>
        <p:xfrm>
          <a:off x="204664" y="1651000"/>
          <a:ext cx="9577064" cy="583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565150" y="285750"/>
            <a:ext cx="9493250" cy="1079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ИСИС НА СОФИЯ</a:t>
            </a:r>
          </a:p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ea typeface="New MingLiu" charset="-120"/>
              </a:rPr>
              <a:t>ТЕМАТИЧНИ </a:t>
            </a:r>
            <a:r>
              <a:rPr lang="bg-BG" sz="2800" dirty="0" smtClean="0">
                <a:solidFill>
                  <a:schemeClr val="tx1"/>
                </a:solidFill>
                <a:ea typeface="New MingLiu" charset="-120"/>
              </a:rPr>
              <a:t>НАПРАВЛЕНИЯ </a:t>
            </a:r>
          </a:p>
          <a:p>
            <a:pPr algn="ctr">
              <a:defRPr/>
            </a:pPr>
            <a:r>
              <a:rPr lang="bg-BG" sz="2800" dirty="0" smtClean="0">
                <a:solidFill>
                  <a:schemeClr val="tx1"/>
                </a:solidFill>
                <a:ea typeface="New MingLiu" charset="-120"/>
              </a:rPr>
              <a:t>в останалите </a:t>
            </a:r>
            <a:r>
              <a:rPr 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2 </a:t>
            </a:r>
            <a:r>
              <a:rPr lang="en-US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ПРИОРИТЕТ</a:t>
            </a:r>
            <a:r>
              <a:rPr 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Н</a:t>
            </a:r>
            <a:r>
              <a:rPr lang="en-US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И </a:t>
            </a:r>
            <a:r>
              <a:rPr 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ОБЛАСТИ</a:t>
            </a:r>
            <a:endParaRPr lang="bg-BG" altLang="bg-BG" sz="2800" dirty="0">
              <a:solidFill>
                <a:schemeClr val="tx1"/>
              </a:solidFill>
              <a:ea typeface="New MingLiu" charset="-120"/>
              <a:cs typeface="+mn-cs"/>
            </a:endParaRP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4664" y="1426111"/>
            <a:ext cx="9825790" cy="3985706"/>
          </a:xfrm>
          <a:prstGeom prst="rect">
            <a:avLst/>
          </a:prstGeom>
        </p:spPr>
        <p:txBody>
          <a:bodyPr wrap="square" lIns="18288" rIns="9144">
            <a:spAutoFit/>
          </a:bodyPr>
          <a:lstStyle/>
          <a:p>
            <a:pPr indent="44958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r>
              <a:rPr lang="bg-BG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lang="bg-BG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Индустрия за здравословен начин на живот и био-технологии</a:t>
            </a:r>
            <a:r>
              <a:rPr lang="bg-BG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“(ЗБТ):</a:t>
            </a:r>
            <a:endParaRPr lang="bg-BG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36538" indent="-236538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„</a:t>
            </a:r>
            <a:r>
              <a:rPr lang="bg-BG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Персонална медицина, диагностика и индивидуална </a:t>
            </a: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терапия“, </a:t>
            </a:r>
          </a:p>
          <a:p>
            <a:pPr marL="236538" indent="-236538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„Лечебни </a:t>
            </a:r>
            <a:r>
              <a:rPr lang="bg-BG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лекарствени форми и средства“;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„</a:t>
            </a:r>
            <a:r>
              <a:rPr lang="bg-BG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Мехатроника и чисти технологии“ </a:t>
            </a:r>
            <a:r>
              <a:rPr lang="bg-BG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(МЧТ)</a:t>
            </a: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pPr marL="236538" indent="-236538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lang="bg-BG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Екологосъобразена енергия - екологосъобразно използване на добиваните горива; водород-базирани методи и технологии; технологии за съхранение на енергия, особенно на </a:t>
            </a: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възобновяемата енергия</a:t>
            </a:r>
            <a:r>
              <a:rPr lang="bg-BG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както и </a:t>
            </a: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bg-BG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спестяване на </a:t>
            </a: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енергия“</a:t>
            </a:r>
          </a:p>
          <a:p>
            <a:pPr marL="236538" indent="-236538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Мехатронни и роботизирани технологии и системи, вкл. Сензорни системи и устройства“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33907" y="4897598"/>
            <a:ext cx="2194045" cy="776265"/>
            <a:chOff x="0" y="713661"/>
            <a:chExt cx="2194045" cy="776265"/>
          </a:xfrm>
        </p:grpSpPr>
        <p:sp>
          <p:nvSpPr>
            <p:cNvPr id="7" name="Oval 6"/>
            <p:cNvSpPr/>
            <p:nvPr/>
          </p:nvSpPr>
          <p:spPr>
            <a:xfrm>
              <a:off x="0" y="713661"/>
              <a:ext cx="2194045" cy="77626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321310" y="827342"/>
              <a:ext cx="1551425" cy="54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3900" kern="1200" dirty="0" smtClean="0"/>
                <a:t>МЧТ</a:t>
              </a:r>
              <a:endParaRPr lang="bg-BG" sz="3900" kern="12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5686400"/>
            <a:ext cx="47689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kern="0" dirty="0">
                <a:solidFill>
                  <a:sysClr val="windowText" lastClr="000000"/>
                </a:solidFill>
              </a:rPr>
              <a:t>Цел: София да </a:t>
            </a:r>
            <a:r>
              <a:rPr lang="bg-BG" sz="2000" kern="0" dirty="0" smtClean="0">
                <a:solidFill>
                  <a:sysClr val="windowText" lastClr="000000"/>
                </a:solidFill>
              </a:rPr>
              <a:t>подпомага </a:t>
            </a:r>
            <a:r>
              <a:rPr lang="bg-BG" sz="2000" kern="0" dirty="0">
                <a:solidFill>
                  <a:sysClr val="windowText" lastClr="000000"/>
                </a:solidFill>
              </a:rPr>
              <a:t>като научен и иновативен национален лидер изпълнението на националната ИСИС и на тематичните направления в </a:t>
            </a:r>
            <a:r>
              <a:rPr lang="bg-BG" sz="2000" b="1" kern="0" dirty="0">
                <a:solidFill>
                  <a:sysClr val="windowText" lastClr="000000"/>
                </a:solidFill>
              </a:rPr>
              <a:t>столицата и ЮЗ </a:t>
            </a:r>
            <a:r>
              <a:rPr lang="bg-BG" sz="2000" b="1" kern="0" dirty="0" smtClean="0">
                <a:solidFill>
                  <a:sysClr val="windowText" lastClr="000000"/>
                </a:solidFill>
              </a:rPr>
              <a:t>регион, като мехатроника и ЕЕ технологии</a:t>
            </a:r>
            <a:r>
              <a:rPr lang="bg-BG" sz="2000" kern="0" dirty="0" smtClean="0">
                <a:solidFill>
                  <a:sysClr val="windowText" lastClr="000000"/>
                </a:solidFill>
              </a:rPr>
              <a:t>.</a:t>
            </a:r>
            <a:endParaRPr lang="en-US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98872" y="5686400"/>
            <a:ext cx="47411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kern="0" dirty="0">
                <a:solidFill>
                  <a:sysClr val="windowText" lastClr="000000"/>
                </a:solidFill>
              </a:rPr>
              <a:t>Цел: София да подпомага като научен и иновативен национален лидер изпълнението на националната ИСИС и на тематичните направления в </a:t>
            </a:r>
            <a:r>
              <a:rPr lang="bg-BG" sz="2000" b="1" kern="0" dirty="0">
                <a:solidFill>
                  <a:sysClr val="windowText" lastClr="000000"/>
                </a:solidFill>
              </a:rPr>
              <a:t>столицата и ЮЗ регион като фармация, </a:t>
            </a:r>
            <a:r>
              <a:rPr lang="bg-BG" sz="2000" b="1" kern="0" dirty="0" smtClean="0">
                <a:solidFill>
                  <a:sysClr val="windowText" lastClr="000000"/>
                </a:solidFill>
              </a:rPr>
              <a:t>качество на живот</a:t>
            </a:r>
            <a:r>
              <a:rPr lang="bg-BG" sz="2000" kern="0" dirty="0" smtClean="0">
                <a:solidFill>
                  <a:sysClr val="windowText" lastClr="000000"/>
                </a:solidFill>
              </a:rPr>
              <a:t>. </a:t>
            </a:r>
            <a:endParaRPr lang="bg-BG" sz="20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72433" y="4897598"/>
            <a:ext cx="2194045" cy="776265"/>
            <a:chOff x="0" y="713661"/>
            <a:chExt cx="2194045" cy="776265"/>
          </a:xfrm>
        </p:grpSpPr>
        <p:sp>
          <p:nvSpPr>
            <p:cNvPr id="20" name="Oval 19"/>
            <p:cNvSpPr/>
            <p:nvPr/>
          </p:nvSpPr>
          <p:spPr>
            <a:xfrm>
              <a:off x="0" y="713661"/>
              <a:ext cx="2194045" cy="77626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321310" y="827342"/>
              <a:ext cx="1551425" cy="54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3900" kern="1200" dirty="0" smtClean="0"/>
                <a:t>ЗБТ</a:t>
              </a:r>
              <a:endParaRPr lang="bg-BG" sz="3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4229374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565150" y="285750"/>
            <a:ext cx="8928100" cy="814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1882" tIns="50941" rIns="101882" bIns="50941" anchor="b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bg-BG" altLang="bg-BG" sz="2800" dirty="0" smtClean="0">
                <a:solidFill>
                  <a:schemeClr val="tx1"/>
                </a:solidFill>
                <a:ea typeface="New MingLiu" charset="-120"/>
                <a:cs typeface="+mn-cs"/>
              </a:rPr>
              <a:t>ИСИС НА СОФИЯ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ea typeface="New MingLiu" charset="-120"/>
                <a:cs typeface="+mn-cs"/>
              </a:rPr>
              <a:t>СТРАТЕГИЧЕСКИ ИНИЦИАТИВИ И ПРОЕКТИ</a:t>
            </a:r>
            <a:endParaRPr lang="bg-BG" altLang="bg-BG" sz="2000" dirty="0">
              <a:solidFill>
                <a:schemeClr val="tx1"/>
              </a:solidFill>
              <a:ea typeface="New MingLiu" charset="-120"/>
              <a:cs typeface="+mn-cs"/>
            </a:endParaRP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r="34729" b="3851"/>
          <a:stretch>
            <a:fillRect/>
          </a:stretch>
        </p:blipFill>
        <p:spPr bwMode="auto">
          <a:xfrm>
            <a:off x="-4763" y="0"/>
            <a:ext cx="14335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132657" y="1438275"/>
            <a:ext cx="9792394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" rIns="91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New MingLiu"/>
                <a:cs typeface="New MingLiu"/>
              </a:defRPr>
            </a:lvl9pPr>
          </a:lstStyle>
          <a:p>
            <a:pPr eaLnBrk="1" hangingPunct="1"/>
            <a:r>
              <a:rPr lang="bg-BG" altLang="bg-BG" b="1" i="1" dirty="0">
                <a:solidFill>
                  <a:schemeClr val="bg1"/>
                </a:solidFill>
              </a:rPr>
              <a:t>По-важни инициативи и проекти: </a:t>
            </a:r>
          </a:p>
          <a:p>
            <a:pPr eaLnBrk="1" hangingPunct="1">
              <a:spcBef>
                <a:spcPts val="600"/>
              </a:spcBef>
            </a:pPr>
            <a:r>
              <a:rPr lang="bg-BG" altLang="bg-BG" b="1" i="1" dirty="0">
                <a:solidFill>
                  <a:schemeClr val="bg1"/>
                </a:solidFill>
              </a:rPr>
              <a:t>Центрове за върхови постижения и центрове за компетентност</a:t>
            </a:r>
            <a:r>
              <a:rPr lang="bg-BG" altLang="bg-BG" i="1" dirty="0">
                <a:solidFill>
                  <a:schemeClr val="bg1"/>
                </a:solidFill>
              </a:rPr>
              <a:t>:</a:t>
            </a:r>
            <a:r>
              <a:rPr lang="bg-BG" altLang="bg-BG" b="1" dirty="0">
                <a:solidFill>
                  <a:schemeClr val="bg1"/>
                </a:solidFill>
              </a:rPr>
              <a:t> </a:t>
            </a:r>
            <a:r>
              <a:rPr lang="bg-BG" altLang="bg-BG" dirty="0">
                <a:solidFill>
                  <a:schemeClr val="bg1"/>
                </a:solidFill>
              </a:rPr>
              <a:t>Подкрепа за</a:t>
            </a:r>
            <a:r>
              <a:rPr lang="bg-BG" altLang="bg-BG" b="1" dirty="0">
                <a:solidFill>
                  <a:schemeClr val="bg1"/>
                </a:solidFill>
              </a:rPr>
              <a:t> </a:t>
            </a:r>
            <a:r>
              <a:rPr lang="bg-BG" altLang="bg-BG" dirty="0">
                <a:solidFill>
                  <a:schemeClr val="bg1"/>
                </a:solidFill>
              </a:rPr>
              <a:t>създаване на Центрове за върхови постижения и центрове за компетентност в София, които насърчават синергията между двете приоритетни области. В контекста на европейските политики за постигане на интегрираност между националното и европейско финансиране приоритетно подкрепа ще бъде осигурявана за проекти, които са получили финансиране или високо оценени от релевантни европейки програми като Хоризонт 2020. </a:t>
            </a:r>
          </a:p>
          <a:p>
            <a:pPr eaLnBrk="1" hangingPunct="1">
              <a:spcBef>
                <a:spcPts val="600"/>
              </a:spcBef>
            </a:pPr>
            <a:r>
              <a:rPr lang="bg-BG" altLang="bg-BG" b="1" i="1" dirty="0">
                <a:solidFill>
                  <a:schemeClr val="bg1"/>
                </a:solidFill>
              </a:rPr>
              <a:t>Международно позициониране</a:t>
            </a:r>
            <a:r>
              <a:rPr lang="bg-BG" altLang="bg-BG" i="1" dirty="0">
                <a:solidFill>
                  <a:schemeClr val="bg1"/>
                </a:solidFill>
              </a:rPr>
              <a:t>:</a:t>
            </a:r>
            <a:r>
              <a:rPr lang="bg-BG" altLang="bg-BG" dirty="0">
                <a:solidFill>
                  <a:schemeClr val="bg1"/>
                </a:solidFill>
              </a:rPr>
              <a:t>  Инициативи и проекти за стимулиране и подпомагане на български организации и компании в европейски проекти и инициативи, включително и създаване на научно-технологичен офис в Брюксел. Домакинство на водещи световни форуми, който устойчиво провличат в София предприемачи, стартиращи компании, водещи бизнеси,  научни среди, неправителствени организации и публични власти, в търсене на иновативни и високо технологични решения. </a:t>
            </a:r>
          </a:p>
          <a:p>
            <a:pPr eaLnBrk="1" hangingPunct="1">
              <a:spcBef>
                <a:spcPts val="600"/>
              </a:spcBef>
            </a:pPr>
            <a:r>
              <a:rPr lang="bg-BG" altLang="bg-BG" b="1" i="1" dirty="0">
                <a:solidFill>
                  <a:schemeClr val="bg1"/>
                </a:solidFill>
              </a:rPr>
              <a:t>Конкурси и годишни награди: </a:t>
            </a:r>
            <a:r>
              <a:rPr lang="bg-BG" altLang="bg-BG" dirty="0">
                <a:solidFill>
                  <a:schemeClr val="bg1"/>
                </a:solidFill>
              </a:rPr>
              <a:t>Инициативи и проекти за иновативни решения чрез организиране на конкурси (хакатони), състезания, годишни отличия за въвеждане на иновации</a:t>
            </a:r>
          </a:p>
          <a:p>
            <a:pPr eaLnBrk="1" hangingPunct="1">
              <a:spcBef>
                <a:spcPts val="600"/>
              </a:spcBef>
            </a:pPr>
            <a:r>
              <a:rPr lang="bg-BG" altLang="bg-BG" b="1" i="1" dirty="0">
                <a:solidFill>
                  <a:schemeClr val="bg1"/>
                </a:solidFill>
              </a:rPr>
              <a:t>Финансиране: </a:t>
            </a:r>
            <a:r>
              <a:rPr lang="bg-BG" altLang="bg-BG" dirty="0">
                <a:solidFill>
                  <a:schemeClr val="bg1"/>
                </a:solidFill>
              </a:rPr>
              <a:t>Инициативи и проекти за привличане на рисково финансиране, </a:t>
            </a:r>
            <a:r>
              <a:rPr lang="bg-BG" altLang="bg-BG" dirty="0" smtClean="0">
                <a:solidFill>
                  <a:schemeClr val="bg1"/>
                </a:solidFill>
              </a:rPr>
              <a:t>вкл. </a:t>
            </a:r>
            <a:r>
              <a:rPr lang="bg-BG" altLang="bg-BG" dirty="0">
                <a:solidFill>
                  <a:schemeClr val="bg1"/>
                </a:solidFill>
              </a:rPr>
              <a:t>и </a:t>
            </a:r>
            <a:r>
              <a:rPr lang="en-US" altLang="bg-BG" dirty="0">
                <a:solidFill>
                  <a:schemeClr val="bg1"/>
                </a:solidFill>
              </a:rPr>
              <a:t>crowdsourcing</a:t>
            </a:r>
            <a:r>
              <a:rPr lang="bg-BG" altLang="bg-BG" dirty="0" smtClean="0">
                <a:solidFill>
                  <a:schemeClr val="bg1"/>
                </a:solidFill>
              </a:rPr>
              <a:t>, дигиталното </a:t>
            </a:r>
            <a:r>
              <a:rPr lang="bg-BG" altLang="bg-BG" dirty="0">
                <a:solidFill>
                  <a:schemeClr val="bg1"/>
                </a:solidFill>
              </a:rPr>
              <a:t>предприемачество, създаването на дигитални стартиращи фирми; специализирани публични поръчки за иновативни решения за интелигентен град; </a:t>
            </a:r>
            <a:r>
              <a:rPr lang="bg-BG" altLang="bg-BG" dirty="0" smtClean="0">
                <a:solidFill>
                  <a:schemeClr val="bg1"/>
                </a:solidFill>
              </a:rPr>
              <a:t>Общински иновативен фонд и гъвкавост </a:t>
            </a:r>
            <a:r>
              <a:rPr lang="bg-BG" altLang="bg-BG" dirty="0">
                <a:solidFill>
                  <a:schemeClr val="bg1"/>
                </a:solidFill>
              </a:rPr>
              <a:t>в местните регулации </a:t>
            </a:r>
            <a:r>
              <a:rPr lang="bg-BG" altLang="bg-BG" dirty="0" smtClean="0">
                <a:solidFill>
                  <a:schemeClr val="bg1"/>
                </a:solidFill>
              </a:rPr>
              <a:t>за </a:t>
            </a:r>
            <a:r>
              <a:rPr lang="bg-BG" altLang="bg-BG" dirty="0">
                <a:solidFill>
                  <a:schemeClr val="bg1"/>
                </a:solidFill>
              </a:rPr>
              <a:t>подкрепа на иновациите</a:t>
            </a:r>
            <a:r>
              <a:rPr lang="bg-BG" altLang="bg-BG" dirty="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spcBef>
                <a:spcPts val="600"/>
              </a:spcBef>
            </a:pPr>
            <a:r>
              <a:rPr lang="bg-BG" altLang="bg-BG" dirty="0" smtClean="0">
                <a:solidFill>
                  <a:schemeClr val="bg1"/>
                </a:solidFill>
              </a:rPr>
              <a:t>Повишаване на </a:t>
            </a:r>
            <a:r>
              <a:rPr lang="bg-BG" altLang="bg-BG" b="1" dirty="0" smtClean="0">
                <a:solidFill>
                  <a:schemeClr val="bg1"/>
                </a:solidFill>
              </a:rPr>
              <a:t>иновативната култура </a:t>
            </a:r>
            <a:r>
              <a:rPr lang="bg-BG" altLang="bg-BG" dirty="0" smtClean="0">
                <a:solidFill>
                  <a:schemeClr val="bg1"/>
                </a:solidFill>
              </a:rPr>
              <a:t>в София и стимулиране на иноваторите.</a:t>
            </a:r>
            <a:endParaRPr lang="bg-BG" altLang="bg-BG" dirty="0">
              <a:solidFill>
                <a:schemeClr val="bg1"/>
              </a:solidFill>
            </a:endParaRPr>
          </a:p>
          <a:p>
            <a:pPr eaLnBrk="1" hangingPunct="1"/>
            <a:endParaRPr lang="bg-BG" altLang="bg-BG" b="1" dirty="0">
              <a:solidFill>
                <a:schemeClr val="bg1"/>
              </a:solidFill>
            </a:endParaRPr>
          </a:p>
          <a:p>
            <a:pPr eaLnBrk="1" hangingPunct="1"/>
            <a:endParaRPr lang="bg-BG" altLang="bg-B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3">
  <a:themeElements>
    <a:clrScheme name="Ppt0000003 1">
      <a:dk1>
        <a:srgbClr val="050595"/>
      </a:dk1>
      <a:lt1>
        <a:srgbClr val="FFFFFF"/>
      </a:lt1>
      <a:dk2>
        <a:srgbClr val="000000"/>
      </a:dk2>
      <a:lt2>
        <a:srgbClr val="FFFF99"/>
      </a:lt2>
      <a:accent1>
        <a:srgbClr val="FFC000"/>
      </a:accent1>
      <a:accent2>
        <a:srgbClr val="3497AE"/>
      </a:accent2>
      <a:accent3>
        <a:srgbClr val="AAAAAA"/>
      </a:accent3>
      <a:accent4>
        <a:srgbClr val="DADADA"/>
      </a:accent4>
      <a:accent5>
        <a:srgbClr val="FFDCAA"/>
      </a:accent5>
      <a:accent6>
        <a:srgbClr val="2E889D"/>
      </a:accent6>
      <a:hlink>
        <a:srgbClr val="F3EB4F"/>
      </a:hlink>
      <a:folHlink>
        <a:srgbClr val="7DDDFF"/>
      </a:folHlink>
    </a:clrScheme>
    <a:fontScheme name="Ppt0000003">
      <a:majorFont>
        <a:latin typeface="Calibri"/>
        <a:ea typeface=""/>
        <a:cs typeface="Arial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0000003 1">
        <a:dk1>
          <a:srgbClr val="050595"/>
        </a:dk1>
        <a:lt1>
          <a:srgbClr val="FFFFFF"/>
        </a:lt1>
        <a:dk2>
          <a:srgbClr val="000000"/>
        </a:dk2>
        <a:lt2>
          <a:srgbClr val="FFFF99"/>
        </a:lt2>
        <a:accent1>
          <a:srgbClr val="FFC000"/>
        </a:accent1>
        <a:accent2>
          <a:srgbClr val="3497AE"/>
        </a:accent2>
        <a:accent3>
          <a:srgbClr val="AAAAAA"/>
        </a:accent3>
        <a:accent4>
          <a:srgbClr val="DADADA"/>
        </a:accent4>
        <a:accent5>
          <a:srgbClr val="FFDCAA"/>
        </a:accent5>
        <a:accent6>
          <a:srgbClr val="2E889D"/>
        </a:accent6>
        <a:hlink>
          <a:srgbClr val="F3EB4F"/>
        </a:hlink>
        <a:folHlink>
          <a:srgbClr val="7DDD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41631</TotalTime>
  <Words>1043</Words>
  <Application>Microsoft Macintosh PowerPoint</Application>
  <PresentationFormat>Custom</PresentationFormat>
  <Paragraphs>118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Ppt0000003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Recosoft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slide show</dc:title>
  <dc:creator>CLAESAL</dc:creator>
  <cp:lastModifiedBy>sev</cp:lastModifiedBy>
  <cp:revision>660</cp:revision>
  <cp:lastPrinted>2014-03-17T11:55:39Z</cp:lastPrinted>
  <dcterms:modified xsi:type="dcterms:W3CDTF">2015-10-14T10:04:44Z</dcterms:modified>
</cp:coreProperties>
</file>