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0" r:id="rId4"/>
    <p:sldId id="271" r:id="rId5"/>
    <p:sldId id="272" r:id="rId6"/>
    <p:sldId id="274" r:id="rId7"/>
    <p:sldId id="275" r:id="rId8"/>
    <p:sldId id="280" r:id="rId9"/>
    <p:sldId id="264" r:id="rId10"/>
    <p:sldId id="278" r:id="rId11"/>
    <p:sldId id="276" r:id="rId12"/>
    <p:sldId id="277" r:id="rId13"/>
    <p:sldId id="279" r:id="rId14"/>
    <p:sldId id="263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BEBF3-FBAE-4BFA-896A-31B142C87519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42386-01A6-4878-9E4A-F2D3867D268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401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7658-B64D-419E-B8D3-6950BBCDEEE0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DA79-0121-402A-BBE2-C8C06E9B43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449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7658-B64D-419E-B8D3-6950BBCDEEE0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DA79-0121-402A-BBE2-C8C06E9B43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713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7658-B64D-419E-B8D3-6950BBCDEEE0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DA79-0121-402A-BBE2-C8C06E9B43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566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7658-B64D-419E-B8D3-6950BBCDEEE0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DA79-0121-402A-BBE2-C8C06E9B43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731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7658-B64D-419E-B8D3-6950BBCDEEE0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DA79-0121-402A-BBE2-C8C06E9B43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419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7658-B64D-419E-B8D3-6950BBCDEEE0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DA79-0121-402A-BBE2-C8C06E9B43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077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7658-B64D-419E-B8D3-6950BBCDEEE0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DA79-0121-402A-BBE2-C8C06E9B43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43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7658-B64D-419E-B8D3-6950BBCDEEE0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DA79-0121-402A-BBE2-C8C06E9B43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616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7658-B64D-419E-B8D3-6950BBCDEEE0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DA79-0121-402A-BBE2-C8C06E9B43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636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7658-B64D-419E-B8D3-6950BBCDEEE0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DA79-0121-402A-BBE2-C8C06E9B43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11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7658-B64D-419E-B8D3-6950BBCDEEE0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DA79-0121-402A-BBE2-C8C06E9B43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068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7658-B64D-419E-B8D3-6950BBCDEEE0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DA79-0121-402A-BBE2-C8C06E9B43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64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gif"/><Relationship Id="rId4" Type="http://schemas.openxmlformats.org/officeDocument/2006/relationships/hyperlink" Target="http://sppam.e-ecology.org/resul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Ролята на университетите и изследователските организации за интелигентна специализация на регионално равнище </a:t>
            </a:r>
            <a:r>
              <a:rPr lang="en-US" sz="3600" b="1" dirty="0" smtClean="0">
                <a:solidFill>
                  <a:schemeClr val="accent2"/>
                </a:solidFill>
              </a:rPr>
              <a:t/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endParaRPr lang="bg-BG" sz="2000" b="1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7776864" cy="1584176"/>
          </a:xfrm>
        </p:spPr>
        <p:txBody>
          <a:bodyPr>
            <a:normAutofit/>
          </a:bodyPr>
          <a:lstStyle/>
          <a:p>
            <a:r>
              <a:rPr lang="bg-BG" altLang="bg-BG" sz="2800" dirty="0" smtClean="0">
                <a:solidFill>
                  <a:schemeClr val="tx1"/>
                </a:solidFill>
              </a:rPr>
              <a:t>проф. Румен </a:t>
            </a:r>
            <a:r>
              <a:rPr lang="bg-BG" altLang="bg-BG" sz="2800" dirty="0" smtClean="0">
                <a:solidFill>
                  <a:schemeClr val="tx1"/>
                </a:solidFill>
              </a:rPr>
              <a:t>Николов</a:t>
            </a:r>
          </a:p>
          <a:p>
            <a:r>
              <a:rPr lang="bg-BG" sz="2800" dirty="0" smtClean="0">
                <a:solidFill>
                  <a:schemeClr val="tx1"/>
                </a:solidFill>
              </a:rPr>
              <a:t>Ръководител на катедра Компютърни науки и на катедра ЮНЕСКО, УниБИТ</a:t>
            </a:r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unesco.unibit.bg/sites/default/files/q.e.d.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1649637" cy="105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nesco.unibit.bg/sites/default/files/styles/large/public/field/image/unitwin_bg_sulsit_en_0.png?itok=MCpwo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54" y="157809"/>
            <a:ext cx="2652621" cy="10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Европейски ден на предприемача, София,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bg-BG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октомври,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2015 г.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Start-up: </a:t>
            </a:r>
            <a:r>
              <a:rPr lang="en-US" sz="3600" b="1" dirty="0" err="1" smtClean="0">
                <a:solidFill>
                  <a:schemeClr val="accent2"/>
                </a:solidFill>
              </a:rPr>
              <a:t>SmartPlace</a:t>
            </a:r>
            <a:r>
              <a:rPr lang="en-US" sz="3600" b="1" dirty="0" smtClean="0">
                <a:solidFill>
                  <a:schemeClr val="accent2"/>
                </a:solidFill>
              </a:rPr>
              <a:t> - Smart and Energy Efficient Buildings and Places</a:t>
            </a:r>
            <a:endParaRPr lang="bg-BG" sz="3600" i="1" dirty="0"/>
          </a:p>
        </p:txBody>
      </p:sp>
      <p:pic>
        <p:nvPicPr>
          <p:cNvPr id="4" name="Picture 2" descr="http://unesco.unibit.bg/sites/default/files/q.e.d.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9" y="6165304"/>
            <a:ext cx="10153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nesco.unibit.bg/sites/default/files/styles/large/public/field/image/unitwin_bg_sulsit_en_0.png?itok=MCpwo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45769"/>
            <a:ext cx="2555776" cy="7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Европейски ден на предприемача, София,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bg-BG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октомври,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2015 г.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14724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7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9/99/%D0%9B%D0%BE%D0%B3%D0%BE_%D0%BD%D0%B0_%D0%A3%D0%BD%D0%B8%D0%91%D0%98%D0%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91611"/>
            <a:ext cx="2057400" cy="138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ta.grid.bas.bg/bg/ba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91612"/>
            <a:ext cx="1828800" cy="130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91611"/>
            <a:ext cx="2819400" cy="12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8839200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4495800"/>
            <a:ext cx="8534399" cy="70788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Доц. д-р М. Любенова, Доц. д-р Камен Спасов, </a:t>
            </a:r>
          </a:p>
          <a:p>
            <a:pPr algn="ctr"/>
            <a:r>
              <a:rPr lang="bg-BG" sz="2000" b="1" dirty="0" smtClean="0"/>
              <a:t>Доц. д-р Юри Павлов, Доц. д-р Александър Шикаланов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39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46883"/>
            <a:ext cx="4114800" cy="3352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bg-BG" b="1" cap="all" dirty="0"/>
              <a:t>1. за бърза оценка на състоянието на горски екосистеми</a:t>
            </a:r>
            <a:endParaRPr lang="en-US" b="1" dirty="0"/>
          </a:p>
          <a:p>
            <a:pPr algn="l"/>
            <a:r>
              <a:rPr lang="bg-BG" b="1" cap="all" dirty="0"/>
              <a:t>2. за оценка на риска </a:t>
            </a:r>
            <a:endParaRPr lang="en-US" b="1" dirty="0"/>
          </a:p>
          <a:p>
            <a:pPr algn="l"/>
            <a:r>
              <a:rPr lang="bg-BG" b="1" cap="all" dirty="0"/>
              <a:t>3. за управленски решения относно горския фонд</a:t>
            </a:r>
            <a:endParaRPr lang="en-US" b="1" dirty="0"/>
          </a:p>
          <a:p>
            <a:pPr algn="l"/>
            <a:endParaRPr lang="en-US" b="1" dirty="0"/>
          </a:p>
          <a:p>
            <a:endParaRPr lang="en-US" dirty="0"/>
          </a:p>
        </p:txBody>
      </p:sp>
      <p:pic>
        <p:nvPicPr>
          <p:cNvPr id="4" name="Picture 3" descr="https://upload.wikimedia.org/wikipedia/en/8/83/Sofia_University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90293"/>
            <a:ext cx="1447800" cy="134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upload.wikimedia.org/wikipedia/commons/9/99/%D0%9B%D0%BE%D0%B3%D0%BE_%D0%BD%D0%B0_%D0%A3%D0%BD%D0%B8%D0%91%D0%98%D0%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64769"/>
            <a:ext cx="1828800" cy="13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924800" cy="990599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SP</a:t>
            </a:r>
            <a:r>
              <a:rPr lang="ru-RU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</a:t>
            </a:r>
            <a:r>
              <a:rPr lang="en-US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PAM </a:t>
            </a:r>
            <a:r>
              <a:rPr lang="bg-BG" b="1" cap="all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Приложение, версия 2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700" dirty="0">
                <a:effectLst/>
                <a:hlinkClick r:id="rId4"/>
              </a:rPr>
              <a:t>http://</a:t>
            </a:r>
            <a:r>
              <a:rPr lang="en-US" sz="2700" dirty="0" smtClean="0">
                <a:effectLst/>
                <a:hlinkClick r:id="rId4"/>
              </a:rPr>
              <a:t>sppam.e-ecology.org/results</a:t>
            </a:r>
            <a:r>
              <a:rPr lang="en-US" sz="2700" dirty="0" smtClean="0">
                <a:effectLst/>
              </a:rPr>
              <a:t> </a:t>
            </a:r>
            <a:br>
              <a:rPr lang="en-US" sz="2700" dirty="0" smtClean="0">
                <a:effectLst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8" name="Picture 4" descr="http://gta.grid.bas.bg/bg/ban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51404"/>
            <a:ext cx="1447800" cy="13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u-botev.com/files/logo_M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1" y="5461254"/>
            <a:ext cx="1996439" cy="117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81000"/>
            <a:ext cx="2362201" cy="129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191000" cy="3824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0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1"/>
          <p:cNvGrpSpPr>
            <a:grpSpLocks/>
          </p:cNvGrpSpPr>
          <p:nvPr/>
        </p:nvGrpSpPr>
        <p:grpSpPr bwMode="auto">
          <a:xfrm>
            <a:off x="-58738" y="469900"/>
            <a:ext cx="7974013" cy="6388100"/>
            <a:chOff x="1571484" y="470682"/>
            <a:chExt cx="8982747" cy="6387318"/>
          </a:xfrm>
        </p:grpSpPr>
        <p:grpSp>
          <p:nvGrpSpPr>
            <p:cNvPr id="29706" name="Group 17"/>
            <p:cNvGrpSpPr>
              <a:grpSpLocks/>
            </p:cNvGrpSpPr>
            <p:nvPr/>
          </p:nvGrpSpPr>
          <p:grpSpPr bwMode="auto">
            <a:xfrm>
              <a:off x="1571484" y="470682"/>
              <a:ext cx="8982747" cy="6387318"/>
              <a:chOff x="1571484" y="363674"/>
              <a:chExt cx="8982747" cy="6387318"/>
            </a:xfrm>
          </p:grpSpPr>
          <p:grpSp>
            <p:nvGrpSpPr>
              <p:cNvPr id="29711" name="Group 7"/>
              <p:cNvGrpSpPr>
                <a:grpSpLocks/>
              </p:cNvGrpSpPr>
              <p:nvPr/>
            </p:nvGrpSpPr>
            <p:grpSpPr bwMode="auto">
              <a:xfrm>
                <a:off x="1571484" y="363674"/>
                <a:ext cx="8982747" cy="6387318"/>
                <a:chOff x="2044261" y="470682"/>
                <a:chExt cx="8982747" cy="6513788"/>
              </a:xfrm>
            </p:grpSpPr>
            <p:pic>
              <p:nvPicPr>
                <p:cNvPr id="29721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5492" y="470682"/>
                  <a:ext cx="8901516" cy="6513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2167656" y="501438"/>
                  <a:ext cx="8818221" cy="3593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bg-BG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044261" y="5634445"/>
                  <a:ext cx="8902273" cy="124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bg-BG" dirty="0"/>
                    <a:t>ППппп</a:t>
                  </a:r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8817770" y="960501"/>
                <a:ext cx="1332300" cy="1166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bg-BG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700244" y="1901774"/>
                <a:ext cx="1774016" cy="156667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bg-BG" sz="1200" dirty="0"/>
                  <a:t>Платформа за мониторинг и управление в реално време на потребителски и сензорни данни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4763641" y="581135"/>
                <a:ext cx="2163871" cy="1376194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bg-BG" sz="1400" dirty="0"/>
                  <a:t>Мобилен/</a:t>
                </a:r>
                <a:r>
                  <a:rPr lang="en-US" sz="1400" dirty="0"/>
                  <a:t>Web </a:t>
                </a:r>
                <a:r>
                  <a:rPr lang="bg-BG" sz="1400" dirty="0"/>
                  <a:t>сайт, на който колоездачът може да вижда и споделя данни за пътуването </a:t>
                </a:r>
                <a:r>
                  <a:rPr lang="en-US" sz="1400" dirty="0"/>
                  <a:t>(</a:t>
                </a:r>
                <a:r>
                  <a:rPr lang="bg-BG" sz="1400" dirty="0"/>
                  <a:t>индикатор</a:t>
                </a:r>
                <a:r>
                  <a:rPr lang="en-US" sz="1400" dirty="0"/>
                  <a:t>e</a:t>
                </a:r>
                <a:r>
                  <a:rPr lang="bg-BG" sz="1400" dirty="0"/>
                  <a:t>н</a:t>
                </a:r>
                <a:r>
                  <a:rPr lang="en-US" sz="1400" dirty="0"/>
                  <a:t> </a:t>
                </a:r>
                <a:r>
                  <a:rPr lang="bg-BG" sz="1400" dirty="0"/>
                  <a:t>панел</a:t>
                </a:r>
                <a:r>
                  <a:rPr lang="en-US" sz="1400" dirty="0"/>
                  <a:t>)</a:t>
                </a:r>
                <a:endParaRPr lang="bg-BG" sz="1400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036449" y="4374796"/>
                <a:ext cx="913832" cy="67143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bg-BG" sz="1100" dirty="0"/>
                  <a:t>Анализ на данни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740065" y="2744632"/>
                <a:ext cx="1174929" cy="688891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bg-BG" sz="1200" dirty="0"/>
                  <a:t>Пулт за управление 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496854" y="3641461"/>
                <a:ext cx="808322" cy="46508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bg-BG" sz="1100" dirty="0"/>
                  <a:t>Батерия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950191" y="4732233"/>
                <a:ext cx="583643" cy="314264"/>
              </a:xfrm>
              <a:prstGeom prst="roundRect">
                <a:avLst/>
              </a:prstGeom>
              <a:ln>
                <a:noFill/>
              </a:ln>
              <a:effectLst>
                <a:softEdge rad="1270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bg-BG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3892728" y="2865927"/>
              <a:ext cx="1178504" cy="590478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g-BG" sz="1200" dirty="0"/>
                <a:t>Приемник/ предавател за радиовръзка</a:t>
              </a:r>
            </a:p>
          </p:txBody>
        </p:sp>
        <p:sp>
          <p:nvSpPr>
            <p:cNvPr id="21" name="Parallelogram 20"/>
            <p:cNvSpPr/>
            <p:nvPr/>
          </p:nvSpPr>
          <p:spPr>
            <a:xfrm rot="19767560">
              <a:off x="6983660" y="2458173"/>
              <a:ext cx="1163460" cy="476677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g-BG" sz="1200" dirty="0">
                  <a:solidFill>
                    <a:schemeClr val="accent4">
                      <a:lumMod val="50000"/>
                    </a:schemeClr>
                  </a:solidFill>
                </a:rPr>
                <a:t>Соларен панел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3265" y="330821"/>
            <a:ext cx="262604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VeloCity</a:t>
            </a:r>
            <a:endParaRPr lang="bg-BG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64288" y="718305"/>
            <a:ext cx="2088232" cy="5418667"/>
            <a:chOff x="113934" y="-1361"/>
            <a:chExt cx="5419165" cy="5418667"/>
          </a:xfrm>
          <a:scene3d>
            <a:camera prst="orthographicFront"/>
            <a:lightRig rig="flat" dir="t"/>
          </a:scene3d>
        </p:grpSpPr>
        <p:sp>
          <p:nvSpPr>
            <p:cNvPr id="24" name="Oval 23"/>
            <p:cNvSpPr/>
            <p:nvPr/>
          </p:nvSpPr>
          <p:spPr>
            <a:xfrm>
              <a:off x="113934" y="-1361"/>
              <a:ext cx="5419165" cy="541866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3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907552" y="793545"/>
              <a:ext cx="3831929" cy="38315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830" tIns="36830" rIns="36830" bIns="36830" spcCol="1270" anchor="ctr"/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ЦЕЛ: Да се разработи модел и опитен образец на интелигентен велосипед и система за управление на интелигентни велосипеди, основана на технологиите на бъдещия интернет </a:t>
              </a:r>
              <a:endParaRPr lang="bg-BG" sz="1600" dirty="0"/>
            </a:p>
          </p:txBody>
        </p:sp>
      </p:grp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971550" y="5835650"/>
            <a:ext cx="626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g-BG" sz="1800">
                <a:latin typeface="Arial" pitchFamily="34" charset="0"/>
              </a:rPr>
              <a:t>Система за управление на интелигентни велосипеди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g-BG" sz="1800">
                <a:latin typeface="Arial" pitchFamily="34" charset="0"/>
              </a:rPr>
              <a:t>Проект № 7ИФ-02-45/01.08.2014 </a:t>
            </a:r>
            <a:br>
              <a:rPr lang="ru-RU" altLang="bg-BG" sz="1800">
                <a:latin typeface="Arial" pitchFamily="34" charset="0"/>
              </a:rPr>
            </a:br>
            <a:endParaRPr lang="bg-BG" altLang="bg-BG" sz="1800">
              <a:latin typeface="Arial" pitchFamily="34" charset="0"/>
            </a:endParaRPr>
          </a:p>
        </p:txBody>
      </p:sp>
      <p:pic>
        <p:nvPicPr>
          <p:cNvPr id="29702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17500"/>
            <a:ext cx="15938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 idx="4294967295"/>
          </p:nvPr>
        </p:nvSpPr>
        <p:spPr>
          <a:xfrm>
            <a:off x="3872733" y="70485"/>
            <a:ext cx="3363563" cy="520671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ПРИМЕР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bg-B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0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42" y="980728"/>
            <a:ext cx="8229600" cy="3116149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rgbClr val="C00000"/>
                </a:solidFill>
              </a:rPr>
              <a:t/>
            </a:r>
            <a:br>
              <a:rPr lang="bg-BG" sz="3200" b="1" dirty="0" smtClean="0">
                <a:solidFill>
                  <a:srgbClr val="C00000"/>
                </a:solidFill>
              </a:rPr>
            </a:br>
            <a:r>
              <a:rPr lang="bg-BG" sz="3200" b="1" dirty="0" smtClean="0">
                <a:solidFill>
                  <a:srgbClr val="C00000"/>
                </a:solidFill>
              </a:rPr>
              <a:t>БЛАГОДАРЯ ЗА ВНИМАНИЕТО!</a:t>
            </a:r>
            <a:endParaRPr lang="bg-BG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unesco.unibit.bg/sites/default/files/q.e.d.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9" y="6165304"/>
            <a:ext cx="10153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nesco.unibit.bg/sites/default/files/styles/large/public/field/image/unitwin_bg_sulsit_en_0.png?itok=MCpwo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45769"/>
            <a:ext cx="2555776" cy="7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UNESCO QED'14, 30-31 Oct. Sofia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716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/>
                </a:solidFill>
              </a:rPr>
              <a:t>Експертен доклад </a:t>
            </a:r>
            <a:r>
              <a:rPr lang="bg-BG" sz="3600" b="1" u="sng" dirty="0" smtClean="0">
                <a:solidFill>
                  <a:schemeClr val="accent2"/>
                </a:solidFill>
              </a:rPr>
              <a:t>за</a:t>
            </a:r>
            <a:r>
              <a:rPr lang="bg-BG" sz="3600" b="1" dirty="0" smtClean="0">
                <a:solidFill>
                  <a:schemeClr val="accent2"/>
                </a:solidFill>
              </a:rPr>
              <a:t> ЕК</a:t>
            </a:r>
            <a:endParaRPr lang="bg-BG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4626768" cy="44923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2800" dirty="0" smtClean="0"/>
              <a:t>Експертна група:</a:t>
            </a:r>
          </a:p>
          <a:p>
            <a:pPr marL="0" indent="0">
              <a:buNone/>
            </a:pPr>
            <a:endParaRPr lang="bg-BG" sz="2800" dirty="0" smtClean="0"/>
          </a:p>
          <a:p>
            <a:r>
              <a:rPr lang="en-US" sz="2800" dirty="0" smtClean="0"/>
              <a:t>Costas </a:t>
            </a:r>
            <a:r>
              <a:rPr lang="en-US" sz="2800" dirty="0" err="1"/>
              <a:t>Fotakis</a:t>
            </a:r>
            <a:r>
              <a:rPr lang="en-US" sz="2800" dirty="0"/>
              <a:t> (Chair)</a:t>
            </a:r>
          </a:p>
          <a:p>
            <a:r>
              <a:rPr lang="en-US" sz="2800" dirty="0"/>
              <a:t>Magdalene </a:t>
            </a:r>
            <a:r>
              <a:rPr lang="en-US" sz="2800" dirty="0" err="1"/>
              <a:t>Rosenmöller</a:t>
            </a:r>
            <a:r>
              <a:rPr lang="en-US" sz="2800" dirty="0"/>
              <a:t> (Rapporteur)</a:t>
            </a:r>
          </a:p>
          <a:p>
            <a:r>
              <a:rPr lang="en-US" sz="2800" dirty="0"/>
              <a:t>John Brennan</a:t>
            </a:r>
          </a:p>
          <a:p>
            <a:r>
              <a:rPr lang="en-US" sz="2800" dirty="0" err="1"/>
              <a:t>Liviu</a:t>
            </a:r>
            <a:r>
              <a:rPr lang="en-US" sz="2800" dirty="0"/>
              <a:t> </a:t>
            </a:r>
            <a:r>
              <a:rPr lang="en-US" sz="2800" dirty="0" err="1"/>
              <a:t>Matei</a:t>
            </a:r>
            <a:endParaRPr lang="en-US" sz="2800" dirty="0"/>
          </a:p>
          <a:p>
            <a:r>
              <a:rPr lang="en-US" sz="2800" dirty="0" err="1"/>
              <a:t>Roumen</a:t>
            </a:r>
            <a:r>
              <a:rPr lang="en-US" sz="2800" dirty="0"/>
              <a:t> </a:t>
            </a:r>
            <a:r>
              <a:rPr lang="en-US" sz="2800" dirty="0" err="1"/>
              <a:t>Nikolov</a:t>
            </a:r>
            <a:endParaRPr lang="en-US" sz="2800" dirty="0"/>
          </a:p>
          <a:p>
            <a:r>
              <a:rPr lang="en-US" sz="2800" dirty="0"/>
              <a:t>Caroline </a:t>
            </a:r>
            <a:r>
              <a:rPr lang="en-US" sz="2800" dirty="0" err="1"/>
              <a:t>Petiot</a:t>
            </a:r>
            <a:endParaRPr lang="en-US" sz="2800" dirty="0"/>
          </a:p>
          <a:p>
            <a:r>
              <a:rPr lang="en-US" sz="2800" dirty="0" err="1"/>
              <a:t>Jaana</a:t>
            </a:r>
            <a:r>
              <a:rPr lang="en-US" sz="2800" dirty="0"/>
              <a:t> </a:t>
            </a:r>
            <a:r>
              <a:rPr lang="en-US" sz="2800" dirty="0" err="1" smtClean="0"/>
              <a:t>Puukka</a:t>
            </a:r>
            <a:endParaRPr lang="bg-BG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http://unesco.unibit.bg/sites/default/files/q.e.d.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9" y="6165304"/>
            <a:ext cx="10153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nesco.unibit.bg/sites/default/files/styles/large/public/field/image/unitwin_bg_sulsit_en_0.png?itok=MCpwo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45769"/>
            <a:ext cx="2555776" cy="7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Европейски ден на предприемача, София,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bg-BG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октомври,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2015 г.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96855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67944" y="5166484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http://ec.europa.eu/research/regions/documents/publications/ExpertReport-Universities_and_Smart_Spec-WebPublication-A4.pdf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19038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/>
                </a:solidFill>
              </a:rPr>
              <a:t>Съдържание и контекст</a:t>
            </a:r>
            <a:endParaRPr lang="bg-BG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4536504" cy="4732993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/>
              <a:t>1. Introduction ........................................................................................... 6</a:t>
            </a:r>
          </a:p>
          <a:p>
            <a:r>
              <a:rPr lang="en-US" dirty="0"/>
              <a:t>1.1. The Need for a New Approach ...........................................................................6</a:t>
            </a:r>
          </a:p>
          <a:p>
            <a:r>
              <a:rPr lang="en-US" dirty="0"/>
              <a:t>1.2. Setting the Scene..............................................................................................6</a:t>
            </a:r>
          </a:p>
          <a:p>
            <a:r>
              <a:rPr lang="en-US" dirty="0"/>
              <a:t>1.3. Expert Group ....................................................................................................7</a:t>
            </a:r>
          </a:p>
          <a:p>
            <a:r>
              <a:rPr lang="en-US" dirty="0"/>
              <a:t>1.4. Working Methods ..............................................................................................8</a:t>
            </a:r>
          </a:p>
          <a:p>
            <a:r>
              <a:rPr lang="en-US" b="1" dirty="0"/>
              <a:t>2. Background and Context ........................................................................ 9</a:t>
            </a:r>
          </a:p>
          <a:p>
            <a:r>
              <a:rPr lang="en-US" dirty="0"/>
              <a:t>2.1. Understanding Smart </a:t>
            </a:r>
            <a:r>
              <a:rPr lang="en-US" dirty="0" err="1"/>
              <a:t>Specialisation</a:t>
            </a:r>
            <a:r>
              <a:rPr lang="en-US" dirty="0"/>
              <a:t> and RIS3 ...................................................9</a:t>
            </a:r>
          </a:p>
          <a:p>
            <a:r>
              <a:rPr lang="en-US" dirty="0"/>
              <a:t>2.2. The European Policy Context .............................................................................9</a:t>
            </a:r>
          </a:p>
          <a:p>
            <a:r>
              <a:rPr lang="en-US" dirty="0"/>
              <a:t>2.3. The Economic Context .....................................................................................11</a:t>
            </a:r>
          </a:p>
          <a:p>
            <a:r>
              <a:rPr lang="en-US" dirty="0"/>
              <a:t>2.4. RIS3 Challenges ..............................................................................................12</a:t>
            </a:r>
          </a:p>
          <a:p>
            <a:r>
              <a:rPr lang="en-US" dirty="0"/>
              <a:t>2.5. Features of HEIs and ROs relevant to Regional Engagement ............................13</a:t>
            </a:r>
          </a:p>
          <a:p>
            <a:r>
              <a:rPr lang="en-US" b="1" dirty="0"/>
              <a:t>3. The Role of HEIs &amp; ROs in the Innovation Chain .................................. 18</a:t>
            </a:r>
          </a:p>
          <a:p>
            <a:r>
              <a:rPr lang="en-US" dirty="0"/>
              <a:t>3.1. Types of Innovation and the Innovation Chain .................................................18</a:t>
            </a:r>
          </a:p>
          <a:p>
            <a:r>
              <a:rPr lang="en-US" dirty="0"/>
              <a:t>3.2. The Innovation Chain and ‘Death Valley’ ..........................................................19</a:t>
            </a:r>
          </a:p>
          <a:p>
            <a:r>
              <a:rPr lang="en-US" dirty="0"/>
              <a:t>3.3. Technology Readiness Levels &amp; Innovation Indicators ......................................20</a:t>
            </a:r>
          </a:p>
          <a:p>
            <a:r>
              <a:rPr lang="en-US" dirty="0"/>
              <a:t>3.4. Synergies with other EU Initiatives ..................................................................20</a:t>
            </a:r>
          </a:p>
          <a:p>
            <a:r>
              <a:rPr lang="en-US" dirty="0"/>
              <a:t>3.5. European Research Infrastructures (RIs) in RIS3 ............................................. 21</a:t>
            </a:r>
          </a:p>
          <a:p>
            <a:r>
              <a:rPr lang="en-US" dirty="0"/>
              <a:t>3.6. EU Initiatives for Capacity Building .................................................................. 22</a:t>
            </a:r>
          </a:p>
          <a:p>
            <a:r>
              <a:rPr lang="en-US" dirty="0"/>
              <a:t>3.7. ICTs and the New Digital Information Environment ..........................................</a:t>
            </a:r>
            <a:r>
              <a:rPr lang="en-US" dirty="0" smtClean="0"/>
              <a:t>24</a:t>
            </a:r>
          </a:p>
          <a:p>
            <a:r>
              <a:rPr lang="en-US" b="1" dirty="0" smtClean="0"/>
              <a:t>4. Opportunities &amp; Challenges for Universities &amp; ROs in RIS3. ................. 29</a:t>
            </a:r>
          </a:p>
          <a:p>
            <a:r>
              <a:rPr lang="en-US" dirty="0" smtClean="0"/>
              <a:t>4.1. Clusters &amp; Technology Platforms .....................................................................29</a:t>
            </a:r>
          </a:p>
          <a:p>
            <a:r>
              <a:rPr lang="en-US" dirty="0" smtClean="0"/>
              <a:t>4.2. Linking Regional, Inter-regional, National and Global Interactions ....................29</a:t>
            </a:r>
          </a:p>
          <a:p>
            <a:r>
              <a:rPr lang="en-US" dirty="0" smtClean="0"/>
              <a:t>4.3. Smart Schemes for RIS3 .................................................................................30</a:t>
            </a:r>
          </a:p>
          <a:p>
            <a:r>
              <a:rPr lang="en-US" dirty="0" smtClean="0"/>
              <a:t>4.4. Constraints and Opportunities for HEIs and RO in RIS3 ....................................32</a:t>
            </a:r>
          </a:p>
          <a:p>
            <a:r>
              <a:rPr lang="en-US" dirty="0" smtClean="0"/>
              <a:t>4.5. Characteristics of potentially successful HEIs and ROs in RIS3 .........................37</a:t>
            </a:r>
          </a:p>
          <a:p>
            <a:r>
              <a:rPr lang="en-US" b="1" dirty="0" smtClean="0"/>
              <a:t>5. Conclusions, </a:t>
            </a:r>
            <a:r>
              <a:rPr lang="en-US" b="1" dirty="0" err="1" smtClean="0"/>
              <a:t>Recommandations</a:t>
            </a:r>
            <a:r>
              <a:rPr lang="en-US" b="1" dirty="0" smtClean="0"/>
              <a:t> and pointers . </a:t>
            </a:r>
            <a:r>
              <a:rPr lang="en-US" dirty="0" smtClean="0"/>
              <a:t>Error! Bookmark not defined.</a:t>
            </a:r>
          </a:p>
          <a:p>
            <a:r>
              <a:rPr lang="en-US" dirty="0" smtClean="0"/>
              <a:t>5.1. Conclusions .....................................................................................................40</a:t>
            </a:r>
          </a:p>
          <a:p>
            <a:r>
              <a:rPr lang="en-US" dirty="0" smtClean="0"/>
              <a:t>5.2. Recommendations and Pointers for the European Commission .........................42</a:t>
            </a:r>
          </a:p>
          <a:p>
            <a:r>
              <a:rPr lang="en-US" dirty="0" smtClean="0"/>
              <a:t>5.3. Recommendations and Pointers for the Central Government level ....................43</a:t>
            </a:r>
          </a:p>
          <a:p>
            <a:r>
              <a:rPr lang="en-US" dirty="0" smtClean="0"/>
              <a:t>5.4. Recommendations and Pointers for the Regional Level .....................................44</a:t>
            </a:r>
          </a:p>
          <a:p>
            <a:r>
              <a:rPr lang="en-US" dirty="0" smtClean="0"/>
              <a:t>5.5. Recommendations and Pointers for HEIs and ROs ............................................45</a:t>
            </a:r>
          </a:p>
          <a:p>
            <a:r>
              <a:rPr lang="en-US" b="1" dirty="0" smtClean="0"/>
              <a:t>Annex I List of </a:t>
            </a:r>
            <a:r>
              <a:rPr lang="en-US" b="1" dirty="0" err="1" smtClean="0"/>
              <a:t>Recognised</a:t>
            </a:r>
            <a:r>
              <a:rPr lang="en-US" b="1" dirty="0" smtClean="0"/>
              <a:t> European Technology Platforms (ETPS) ................. 46</a:t>
            </a:r>
          </a:p>
          <a:p>
            <a:r>
              <a:rPr lang="en-US" b="1" dirty="0" smtClean="0"/>
              <a:t>Annex II Abbreviations Used .............................................................................. 47</a:t>
            </a:r>
          </a:p>
          <a:p>
            <a:r>
              <a:rPr lang="en-US" b="1" dirty="0" smtClean="0"/>
              <a:t>Annex III References ........................................................................................... 48</a:t>
            </a:r>
            <a:endParaRPr lang="bg-BG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http://unesco.unibit.bg/sites/default/files/q.e.d.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9" y="6165304"/>
            <a:ext cx="10153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nesco.unibit.bg/sites/default/files/styles/large/public/field/image/unitwin_bg_sulsit_en_0.png?itok=MCpwo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45769"/>
            <a:ext cx="2555776" cy="7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Европейски ден на предприемача, София,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bg-BG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октомври,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2015 г.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540060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7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bg-BG" sz="3600" b="1" dirty="0" smtClean="0">
                <a:solidFill>
                  <a:schemeClr val="accent2"/>
                </a:solidFill>
              </a:rPr>
              <a:t>Характеристики на университети/институти в контекста на </a:t>
            </a:r>
            <a:r>
              <a:rPr lang="en-US" sz="3600" b="1" dirty="0" smtClean="0">
                <a:solidFill>
                  <a:schemeClr val="accent2"/>
                </a:solidFill>
              </a:rPr>
              <a:t>RIS3</a:t>
            </a:r>
            <a:endParaRPr lang="bg-BG" sz="3600" i="1" dirty="0"/>
          </a:p>
        </p:txBody>
      </p:sp>
      <p:pic>
        <p:nvPicPr>
          <p:cNvPr id="4" name="Picture 2" descr="http://unesco.unibit.bg/sites/default/files/q.e.d.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9" y="6165304"/>
            <a:ext cx="10153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nesco.unibit.bg/sites/default/files/styles/large/public/field/image/unitwin_bg_sulsit_en_0.png?itok=MCpwo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45769"/>
            <a:ext cx="2555776" cy="7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Европейски ден на предприемача, София,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bg-BG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октомври,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2015 г.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40960" cy="48965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194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/>
                </a:solidFill>
              </a:rPr>
              <a:t>Ключови препоръки</a:t>
            </a:r>
            <a:endParaRPr lang="bg-BG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1"/>
            <a:ext cx="9036496" cy="4877008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/>
              <a:t>Засилване на механизмите за сътрудничество между академични организации, индустрия, публични организации и гражданите </a:t>
            </a:r>
          </a:p>
          <a:p>
            <a:r>
              <a:rPr lang="bg-BG" dirty="0" smtClean="0"/>
              <a:t>Интегриране на </a:t>
            </a:r>
            <a:r>
              <a:rPr lang="bg-BG" dirty="0"/>
              <a:t>академични организации </a:t>
            </a:r>
            <a:r>
              <a:rPr lang="bg-BG" dirty="0" smtClean="0"/>
              <a:t>в процеса на правене на политика, вкл. в разработката на </a:t>
            </a:r>
            <a:r>
              <a:rPr lang="en-US" dirty="0" smtClean="0"/>
              <a:t>RIS3.</a:t>
            </a:r>
            <a:endParaRPr lang="en-US" dirty="0"/>
          </a:p>
          <a:p>
            <a:r>
              <a:rPr lang="bg-BG" dirty="0" smtClean="0"/>
              <a:t>Създаване на стимули за академичните организации да се кооперират с индустрията </a:t>
            </a:r>
          </a:p>
          <a:p>
            <a:r>
              <a:rPr lang="bg-BG" dirty="0" smtClean="0"/>
              <a:t>Стимулиране на частни инвестиции в </a:t>
            </a:r>
            <a:r>
              <a:rPr lang="en-US" dirty="0" smtClean="0"/>
              <a:t>R&amp;I </a:t>
            </a:r>
            <a:r>
              <a:rPr lang="bg-BG" dirty="0" smtClean="0"/>
              <a:t>дейности за </a:t>
            </a:r>
            <a:r>
              <a:rPr lang="en-US" dirty="0" smtClean="0"/>
              <a:t>RIS3</a:t>
            </a:r>
            <a:endParaRPr lang="en-US" dirty="0"/>
          </a:p>
          <a:p>
            <a:r>
              <a:rPr lang="bg-BG" dirty="0" smtClean="0"/>
              <a:t>Засилване на институционалната автономия на </a:t>
            </a:r>
            <a:r>
              <a:rPr lang="bg-BG" dirty="0"/>
              <a:t>академичните организации </a:t>
            </a:r>
            <a:r>
              <a:rPr lang="bg-BG" dirty="0" smtClean="0"/>
              <a:t>, включително – финансова </a:t>
            </a:r>
          </a:p>
          <a:p>
            <a:r>
              <a:rPr lang="bg-BG" dirty="0" smtClean="0"/>
              <a:t>Осигуряване на гъвкавост и стимули за академичните </a:t>
            </a:r>
            <a:r>
              <a:rPr lang="bg-BG" dirty="0"/>
              <a:t>организации </a:t>
            </a:r>
            <a:r>
              <a:rPr lang="bg-BG" dirty="0" smtClean="0"/>
              <a:t>за да решават проблеми, свързани с регионалното развитие</a:t>
            </a:r>
          </a:p>
          <a:p>
            <a:r>
              <a:rPr lang="bg-BG" dirty="0" smtClean="0"/>
              <a:t>Стимулиране на ефективното използване на ИКТ (дигитална наука, дигитално образование, дигитална администрация, отворени иновации, дигитално предприемачество) на всички равнища: ЕС, национално, регионално, институционално, в контекста на </a:t>
            </a:r>
            <a:r>
              <a:rPr lang="en-US" dirty="0" smtClean="0"/>
              <a:t>RIS3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" name="Picture 2" descr="http://unesco.unibit.bg/sites/default/files/q.e.d.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9" y="6165304"/>
            <a:ext cx="10153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nesco.unibit.bg/sites/default/files/styles/large/public/field/image/unitwin_bg_sulsit_en_0.png?itok=MCpwo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45769"/>
            <a:ext cx="2555776" cy="7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Европейски ден на предприемача, София,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bg-BG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октомври,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2015 г.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bg-BG" sz="3200" b="1" dirty="0" smtClean="0">
                <a:solidFill>
                  <a:schemeClr val="accent2"/>
                </a:solidFill>
              </a:rPr>
              <a:t>„Стълбица към съвършенството“</a:t>
            </a:r>
            <a:br>
              <a:rPr lang="bg-BG" sz="3200" b="1" dirty="0" smtClean="0">
                <a:solidFill>
                  <a:schemeClr val="accent2"/>
                </a:solidFill>
              </a:rPr>
            </a:br>
            <a:r>
              <a:rPr lang="bg-BG" sz="3200" b="1" dirty="0" smtClean="0">
                <a:solidFill>
                  <a:schemeClr val="accent2"/>
                </a:solidFill>
              </a:rPr>
              <a:t>СИНЕРГИЯ </a:t>
            </a:r>
            <a:r>
              <a:rPr lang="bg-BG" sz="3200" b="1" dirty="0">
                <a:solidFill>
                  <a:schemeClr val="accent2"/>
                </a:solidFill>
              </a:rPr>
              <a:t>НА ВСИЧКИ ПУБЛИЧНИ </a:t>
            </a:r>
            <a:r>
              <a:rPr lang="bg-BG" sz="3200" b="1" dirty="0" smtClean="0">
                <a:solidFill>
                  <a:schemeClr val="accent2"/>
                </a:solidFill>
              </a:rPr>
              <a:t>СРЕДСТВА</a:t>
            </a:r>
            <a:r>
              <a:rPr lang="bg-BG" sz="3600" b="1" dirty="0" smtClean="0">
                <a:solidFill>
                  <a:schemeClr val="accent2"/>
                </a:solidFill>
              </a:rPr>
              <a:t> контекста на </a:t>
            </a:r>
            <a:r>
              <a:rPr lang="en-US" sz="3600" b="1" dirty="0" smtClean="0">
                <a:solidFill>
                  <a:schemeClr val="accent2"/>
                </a:solidFill>
              </a:rPr>
              <a:t>RIS3</a:t>
            </a:r>
            <a:endParaRPr lang="bg-BG" sz="3600" i="1" dirty="0"/>
          </a:p>
        </p:txBody>
      </p:sp>
      <p:pic>
        <p:nvPicPr>
          <p:cNvPr id="4" name="Picture 2" descr="http://unesco.unibit.bg/sites/default/files/q.e.d.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9" y="6165304"/>
            <a:ext cx="10153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nesco.unibit.bg/sites/default/files/styles/large/public/field/image/unitwin_bg_sulsit_en_0.png?itok=MCpwo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45769"/>
            <a:ext cx="2555776" cy="7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Европейски ден на предприемача, София,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bg-BG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октомври,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2015 г.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219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36496" cy="706089"/>
          </a:xfrm>
        </p:spPr>
        <p:txBody>
          <a:bodyPr>
            <a:normAutofit fontScale="90000"/>
          </a:bodyPr>
          <a:lstStyle/>
          <a:p>
            <a:r>
              <a:rPr lang="bg-BG" sz="3100" b="1" dirty="0">
                <a:solidFill>
                  <a:srgbClr val="C00000"/>
                </a:solidFill>
              </a:rPr>
              <a:t>Устойчиво регионално развитие и Интелигентен </a:t>
            </a:r>
            <a:r>
              <a:rPr lang="bg-BG" sz="3100" b="1" dirty="0" smtClean="0">
                <a:solidFill>
                  <a:srgbClr val="C00000"/>
                </a:solidFill>
              </a:rPr>
              <a:t>растеж </a:t>
            </a:r>
            <a:br>
              <a:rPr lang="bg-BG" sz="3100" b="1" dirty="0" smtClean="0">
                <a:solidFill>
                  <a:srgbClr val="C00000"/>
                </a:solidFill>
              </a:rPr>
            </a:br>
            <a:r>
              <a:rPr lang="bg-BG" sz="2400" b="1" i="1" dirty="0" smtClean="0">
                <a:solidFill>
                  <a:srgbClr val="C00000"/>
                </a:solidFill>
              </a:rPr>
              <a:t>ИКТ </a:t>
            </a:r>
            <a:r>
              <a:rPr lang="bg-BG" sz="2400" b="1" i="1" dirty="0">
                <a:solidFill>
                  <a:srgbClr val="C00000"/>
                </a:solidFill>
              </a:rPr>
              <a:t>И </a:t>
            </a:r>
            <a:r>
              <a:rPr lang="ru-RU" sz="2400" b="1" i="1" dirty="0">
                <a:solidFill>
                  <a:srgbClr val="C00000"/>
                </a:solidFill>
              </a:rPr>
              <a:t>Модел на петорната спирала (</a:t>
            </a:r>
            <a:r>
              <a:rPr lang="en-GB" sz="2400" b="1" dirty="0">
                <a:solidFill>
                  <a:srgbClr val="C00000"/>
                </a:solidFill>
              </a:rPr>
              <a:t>Quintuple Helix</a:t>
            </a:r>
            <a:r>
              <a:rPr lang="bg-BG" sz="2400" b="1" dirty="0" smtClean="0">
                <a:solidFill>
                  <a:srgbClr val="C00000"/>
                </a:solidFill>
              </a:rPr>
              <a:t>)</a:t>
            </a:r>
            <a:endParaRPr lang="bg-BG" sz="3600" b="1" i="1" dirty="0"/>
          </a:p>
        </p:txBody>
      </p:sp>
      <p:pic>
        <p:nvPicPr>
          <p:cNvPr id="4" name="Picture 2" descr="http://unesco.unibit.bg/sites/default/files/q.e.d.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9" y="6165304"/>
            <a:ext cx="10153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nesco.unibit.bg/sites/default/files/styles/large/public/field/image/unitwin_bg_sulsit_en_0.png?itok=MCpwo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45769"/>
            <a:ext cx="2555776" cy="7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Европейски ден на предприемача, София,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bg-BG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октомври,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2015 г.</a:t>
            </a:r>
            <a:endParaRPr lang="bg-BG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779634"/>
            <a:ext cx="9004953" cy="5366135"/>
            <a:chOff x="1587372" y="442428"/>
            <a:chExt cx="9013674" cy="6687946"/>
          </a:xfrm>
        </p:grpSpPr>
        <p:sp>
          <p:nvSpPr>
            <p:cNvPr id="10" name="Oval 9"/>
            <p:cNvSpPr/>
            <p:nvPr/>
          </p:nvSpPr>
          <p:spPr>
            <a:xfrm>
              <a:off x="1843731" y="836712"/>
              <a:ext cx="8695536" cy="6293662"/>
            </a:xfrm>
            <a:prstGeom prst="ellipse">
              <a:avLst/>
            </a:prstGeom>
            <a:noFill/>
            <a:ln w="57150" cmpd="sng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solidFill>
                  <a:prstClr val="white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 rot="741288" flipV="1">
              <a:off x="8461946" y="5102016"/>
              <a:ext cx="1537508" cy="543584"/>
            </a:xfrm>
            <a:prstGeom prst="curvedUpArrow">
              <a:avLst/>
            </a:prstGeom>
            <a:solidFill>
              <a:srgbClr val="D20000"/>
            </a:solidFill>
            <a:ln>
              <a:solidFill>
                <a:srgbClr val="D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bg-BG">
                <a:solidFill>
                  <a:prstClr val="black"/>
                </a:solidFill>
              </a:endParaRPr>
            </a:p>
          </p:txBody>
        </p:sp>
        <p:sp>
          <p:nvSpPr>
            <p:cNvPr id="12" name="Curved Up Arrow 11"/>
            <p:cNvSpPr/>
            <p:nvPr/>
          </p:nvSpPr>
          <p:spPr>
            <a:xfrm rot="21251969" flipV="1">
              <a:off x="8278486" y="3043217"/>
              <a:ext cx="2322560" cy="557879"/>
            </a:xfrm>
            <a:prstGeom prst="curvedUpArrow">
              <a:avLst/>
            </a:prstGeom>
            <a:solidFill>
              <a:srgbClr val="D20000"/>
            </a:solidFill>
            <a:ln>
              <a:solidFill>
                <a:srgbClr val="D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bg-BG">
                <a:solidFill>
                  <a:prstClr val="black"/>
                </a:solidFill>
              </a:endParaRPr>
            </a:p>
          </p:txBody>
        </p:sp>
        <p:sp>
          <p:nvSpPr>
            <p:cNvPr id="13" name="Curved Up Arrow 12"/>
            <p:cNvSpPr/>
            <p:nvPr/>
          </p:nvSpPr>
          <p:spPr>
            <a:xfrm rot="18846186" flipV="1">
              <a:off x="5224666" y="1156752"/>
              <a:ext cx="1917465" cy="488818"/>
            </a:xfrm>
            <a:prstGeom prst="curvedUpArrow">
              <a:avLst/>
            </a:prstGeom>
            <a:solidFill>
              <a:srgbClr val="D20000"/>
            </a:solidFill>
            <a:ln>
              <a:solidFill>
                <a:srgbClr val="D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bg-BG">
                <a:solidFill>
                  <a:prstClr val="black"/>
                </a:solidFill>
              </a:endParaRPr>
            </a:p>
          </p:txBody>
        </p:sp>
        <p:sp>
          <p:nvSpPr>
            <p:cNvPr id="14" name="Curved Up Arrow 13"/>
            <p:cNvSpPr/>
            <p:nvPr/>
          </p:nvSpPr>
          <p:spPr>
            <a:xfrm rot="16200000" flipV="1">
              <a:off x="1844819" y="2452747"/>
              <a:ext cx="1894910" cy="512346"/>
            </a:xfrm>
            <a:prstGeom prst="curvedUpArrow">
              <a:avLst/>
            </a:prstGeom>
            <a:solidFill>
              <a:srgbClr val="D20000"/>
            </a:solidFill>
            <a:ln>
              <a:solidFill>
                <a:srgbClr val="D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bg-BG">
                <a:solidFill>
                  <a:prstClr val="black"/>
                </a:solidFill>
              </a:endParaRPr>
            </a:p>
          </p:txBody>
        </p:sp>
        <p:sp>
          <p:nvSpPr>
            <p:cNvPr id="15" name="Curved Up Arrow 14"/>
            <p:cNvSpPr/>
            <p:nvPr/>
          </p:nvSpPr>
          <p:spPr>
            <a:xfrm rot="12958221" flipV="1">
              <a:off x="1587372" y="4789780"/>
              <a:ext cx="1845189" cy="448733"/>
            </a:xfrm>
            <a:prstGeom prst="curvedUpArrow">
              <a:avLst>
                <a:gd name="adj1" fmla="val 25000"/>
                <a:gd name="adj2" fmla="val 50000"/>
                <a:gd name="adj3" fmla="val 25532"/>
              </a:avLst>
            </a:prstGeom>
            <a:solidFill>
              <a:srgbClr val="D20000"/>
            </a:solidFill>
            <a:ln>
              <a:solidFill>
                <a:srgbClr val="D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bg-BG">
                <a:solidFill>
                  <a:prstClr val="black"/>
                </a:solidFill>
              </a:endParaRPr>
            </a:p>
          </p:txBody>
        </p:sp>
        <p:sp>
          <p:nvSpPr>
            <p:cNvPr id="16" name="Regular Pentagon 15"/>
            <p:cNvSpPr/>
            <p:nvPr/>
          </p:nvSpPr>
          <p:spPr>
            <a:xfrm>
              <a:off x="3849685" y="2420888"/>
              <a:ext cx="4525246" cy="3047000"/>
            </a:xfrm>
            <a:prstGeom prst="pentagon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966115" y="3803945"/>
              <a:ext cx="2508111" cy="7120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Garamond" panose="02020404030301010803" pitchFamily="18" charset="0"/>
                </a:rPr>
                <a:t>RIS3 Sofia</a:t>
              </a:r>
              <a:endParaRPr lang="en-US" sz="900" b="1" dirty="0" smtClean="0">
                <a:solidFill>
                  <a:prstClr val="black"/>
                </a:solidFill>
                <a:latin typeface="Garamond" panose="02020404030301010803" pitchFamily="18" charset="0"/>
              </a:endParaRPr>
            </a:p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latin typeface="Garamond" panose="02020404030301010803" pitchFamily="18" charset="0"/>
                </a:rPr>
                <a:t>Sustainable Development </a:t>
              </a:r>
              <a:endParaRPr lang="bg-BG" sz="1100" b="1" dirty="0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420301" y="2852937"/>
              <a:ext cx="1692205" cy="943573"/>
              <a:chOff x="950431" y="1947948"/>
              <a:chExt cx="2003367" cy="1363284"/>
            </a:xfrm>
          </p:grpSpPr>
          <p:sp>
            <p:nvSpPr>
              <p:cNvPr id="69" name="Flowchart: Magnetic Disk 68"/>
              <p:cNvSpPr/>
              <p:nvPr/>
            </p:nvSpPr>
            <p:spPr>
              <a:xfrm>
                <a:off x="950431" y="2105886"/>
                <a:ext cx="1986741" cy="1205346"/>
              </a:xfrm>
              <a:prstGeom prst="flowChartMagneticDis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bg-BG" sz="1350"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950431" y="1947948"/>
                <a:ext cx="2003367" cy="640080"/>
              </a:xfrm>
              <a:prstGeom prst="ellipse">
                <a:avLst/>
              </a:prstGeom>
              <a:solidFill>
                <a:srgbClr val="FEC2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n w="0"/>
                    <a:solidFill>
                      <a:srgbClr val="ED7D31">
                        <a:lumMod val="50000"/>
                      </a:srgb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aramond" panose="02020404030301010803" pitchFamily="18" charset="0"/>
                  </a:rPr>
                  <a:t>University</a:t>
                </a:r>
                <a:endParaRPr lang="en-US" sz="1200" b="1" dirty="0">
                  <a:solidFill>
                    <a:srgbClr val="ED7D31">
                      <a:lumMod val="50000"/>
                    </a:srgbClr>
                  </a:solidFill>
                  <a:latin typeface="Garamond" panose="02020404030301010803" pitchFamily="18" charset="0"/>
                </a:endParaRPr>
              </a:p>
              <a:p>
                <a:pPr algn="ctr"/>
                <a:r>
                  <a:rPr lang="en-US" sz="975" b="1" dirty="0">
                    <a:solidFill>
                      <a:prstClr val="white"/>
                    </a:solidFill>
                    <a:latin typeface="Garamond" panose="02020404030301010803" pitchFamily="18" charset="0"/>
                  </a:rPr>
                  <a:t>Education System</a:t>
                </a:r>
                <a:endParaRPr lang="bg-BG" sz="975" b="1" dirty="0">
                  <a:solidFill>
                    <a:prstClr val="white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50431" y="2698619"/>
                <a:ext cx="1978429" cy="336670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ln w="0"/>
                    <a:solidFill>
                      <a:prstClr val="black"/>
                    </a:solidFill>
                    <a:latin typeface="Garamond" panose="02020404030301010803" pitchFamily="18" charset="0"/>
                  </a:rPr>
                  <a:t>Knowledge creation</a:t>
                </a:r>
                <a:endParaRPr lang="bg-BG" sz="1050" b="1" dirty="0">
                  <a:ln w="0"/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61510" y="2960712"/>
                <a:ext cx="1967350" cy="3366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ED7D31">
                        <a:lumMod val="50000"/>
                      </a:srgbClr>
                    </a:solidFill>
                    <a:latin typeface="Garamond" panose="02020404030301010803" pitchFamily="18" charset="0"/>
                  </a:rPr>
                  <a:t>Human</a:t>
                </a:r>
                <a:r>
                  <a:rPr lang="en-US" sz="1050" b="1" dirty="0">
                    <a:ln w="22225">
                      <a:solidFill>
                        <a:srgbClr val="ED7D31"/>
                      </a:solidFill>
                      <a:prstDash val="solid"/>
                    </a:ln>
                    <a:solidFill>
                      <a:srgbClr val="ED7D31">
                        <a:lumMod val="50000"/>
                      </a:srgbClr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US" sz="1050" dirty="0">
                    <a:solidFill>
                      <a:srgbClr val="ED7D31">
                        <a:lumMod val="50000"/>
                      </a:srgbClr>
                    </a:solidFill>
                    <a:latin typeface="Garamond" panose="02020404030301010803" pitchFamily="18" charset="0"/>
                  </a:rPr>
                  <a:t>capital</a:t>
                </a:r>
                <a:endParaRPr lang="bg-BG" sz="105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50000"/>
                    </a:srgbClr>
                  </a:solidFill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165609" y="2877972"/>
              <a:ext cx="1692205" cy="943573"/>
              <a:chOff x="7813964" y="1903616"/>
              <a:chExt cx="2003367" cy="1363284"/>
            </a:xfrm>
          </p:grpSpPr>
          <p:sp>
            <p:nvSpPr>
              <p:cNvPr id="65" name="Flowchart: Magnetic Disk 64"/>
              <p:cNvSpPr/>
              <p:nvPr/>
            </p:nvSpPr>
            <p:spPr>
              <a:xfrm>
                <a:off x="7813964" y="2061554"/>
                <a:ext cx="1986741" cy="1205346"/>
              </a:xfrm>
              <a:prstGeom prst="flowChartMagneticDis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bg-BG" sz="1350"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813964" y="1903616"/>
                <a:ext cx="2003367" cy="64008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aramond" panose="02020404030301010803" pitchFamily="18" charset="0"/>
                  </a:rPr>
                  <a:t>Industry</a:t>
                </a:r>
              </a:p>
              <a:p>
                <a:pPr algn="ctr"/>
                <a:r>
                  <a:rPr lang="en-US" sz="975" dirty="0">
                    <a:solidFill>
                      <a:prstClr val="white"/>
                    </a:solidFill>
                    <a:latin typeface="Garamond" panose="02020404030301010803" pitchFamily="18" charset="0"/>
                  </a:rPr>
                  <a:t>Economic System</a:t>
                </a:r>
                <a:endParaRPr lang="bg-BG" sz="975" dirty="0">
                  <a:solidFill>
                    <a:prstClr val="white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825043" y="2916380"/>
                <a:ext cx="1967350" cy="3366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prstClr val="black"/>
                    </a:solidFill>
                    <a:latin typeface="Garamond" panose="02020404030301010803" pitchFamily="18" charset="0"/>
                  </a:rPr>
                  <a:t>Economical capital</a:t>
                </a:r>
                <a:endParaRPr lang="bg-BG" sz="1050" dirty="0"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825043" y="2608810"/>
                <a:ext cx="1978429" cy="336669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ln w="0"/>
                    <a:solidFill>
                      <a:prstClr val="black"/>
                    </a:solidFill>
                    <a:latin typeface="Garamond" panose="02020404030301010803" pitchFamily="18" charset="0"/>
                  </a:rPr>
                  <a:t>Knowledge creation</a:t>
                </a:r>
                <a:endParaRPr lang="bg-BG" sz="1050" b="1" dirty="0">
                  <a:ln w="0"/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251827" y="1761466"/>
              <a:ext cx="1704240" cy="958081"/>
              <a:chOff x="4154596" y="421735"/>
              <a:chExt cx="2252847" cy="1251566"/>
            </a:xfrm>
          </p:grpSpPr>
          <p:sp>
            <p:nvSpPr>
              <p:cNvPr id="61" name="Flowchart: Magnetic Disk 60"/>
              <p:cNvSpPr/>
              <p:nvPr/>
            </p:nvSpPr>
            <p:spPr>
              <a:xfrm>
                <a:off x="4184444" y="583487"/>
                <a:ext cx="2218372" cy="1089814"/>
              </a:xfrm>
              <a:prstGeom prst="flowChartMagneticDisk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bg-BG" sz="1350"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170506" y="421735"/>
                <a:ext cx="2236937" cy="57872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n w="0"/>
                    <a:solidFill>
                      <a:srgbClr val="4472C4">
                        <a:lumMod val="50000"/>
                      </a:srgb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aramond" panose="02020404030301010803" pitchFamily="18" charset="0"/>
                  </a:rPr>
                  <a:t>Government</a:t>
                </a:r>
                <a:r>
                  <a:rPr lang="en-US" sz="1050" b="1" dirty="0">
                    <a:ln w="0"/>
                    <a:solidFill>
                      <a:srgbClr val="4472C4">
                        <a:lumMod val="50000"/>
                      </a:srgb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aramond" panose="02020404030301010803" pitchFamily="18" charset="0"/>
                  </a:rPr>
                  <a:t> </a:t>
                </a:r>
              </a:p>
              <a:p>
                <a:pPr algn="ctr"/>
                <a:r>
                  <a:rPr lang="en-US" sz="975" dirty="0">
                    <a:solidFill>
                      <a:prstClr val="white"/>
                    </a:solidFill>
                    <a:latin typeface="Garamond" panose="02020404030301010803" pitchFamily="18" charset="0"/>
                  </a:rPr>
                  <a:t>Political System</a:t>
                </a:r>
                <a:endParaRPr lang="bg-BG" sz="975" dirty="0">
                  <a:solidFill>
                    <a:prstClr val="white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154596" y="1365584"/>
                <a:ext cx="2196721" cy="3043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prstClr val="black"/>
                    </a:solidFill>
                    <a:latin typeface="Garamond" panose="02020404030301010803" pitchFamily="18" charset="0"/>
                  </a:rPr>
                  <a:t>Political capital</a:t>
                </a:r>
                <a:endParaRPr lang="bg-BG" sz="1050" dirty="0"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184287" y="1059940"/>
                <a:ext cx="2209091" cy="304399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ln w="0"/>
                    <a:solidFill>
                      <a:prstClr val="black"/>
                    </a:solidFill>
                    <a:latin typeface="Garamond" panose="02020404030301010803" pitchFamily="18" charset="0"/>
                  </a:rPr>
                  <a:t>Knowledge creation</a:t>
                </a:r>
                <a:endParaRPr lang="bg-BG" sz="1050" b="1" dirty="0">
                  <a:ln w="0"/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429065" y="4882943"/>
              <a:ext cx="1746381" cy="943573"/>
              <a:chOff x="7813964" y="1903616"/>
              <a:chExt cx="2067503" cy="1363284"/>
            </a:xfrm>
          </p:grpSpPr>
          <p:sp>
            <p:nvSpPr>
              <p:cNvPr id="57" name="Flowchart: Magnetic Disk 56"/>
              <p:cNvSpPr/>
              <p:nvPr/>
            </p:nvSpPr>
            <p:spPr>
              <a:xfrm>
                <a:off x="7813964" y="2061554"/>
                <a:ext cx="2067503" cy="1205346"/>
              </a:xfrm>
              <a:prstGeom prst="flowChartMagneticDisk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bg-BG" sz="1350"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813964" y="1903616"/>
                <a:ext cx="2067503" cy="6400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aramond" panose="02020404030301010803" pitchFamily="18" charset="0"/>
                  </a:rPr>
                  <a:t>Nature</a:t>
                </a:r>
              </a:p>
              <a:p>
                <a:pPr algn="ctr"/>
                <a:r>
                  <a:rPr lang="en-US" sz="975" dirty="0">
                    <a:solidFill>
                      <a:prstClr val="white"/>
                    </a:solidFill>
                    <a:latin typeface="Garamond" panose="02020404030301010803" pitchFamily="18" charset="0"/>
                  </a:rPr>
                  <a:t>Natural Environment System</a:t>
                </a:r>
                <a:endParaRPr lang="bg-BG" sz="975" dirty="0">
                  <a:solidFill>
                    <a:prstClr val="white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825043" y="2916380"/>
                <a:ext cx="1967350" cy="3366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prstClr val="black"/>
                    </a:solidFill>
                    <a:latin typeface="Garamond" panose="02020404030301010803" pitchFamily="18" charset="0"/>
                  </a:rPr>
                  <a:t>Natural capital</a:t>
                </a:r>
                <a:endParaRPr lang="bg-BG" sz="1050" dirty="0"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903038" y="2608810"/>
                <a:ext cx="1978429" cy="336668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ln w="0"/>
                    <a:solidFill>
                      <a:prstClr val="black"/>
                    </a:solidFill>
                    <a:latin typeface="Garamond" panose="02020404030301010803" pitchFamily="18" charset="0"/>
                  </a:rPr>
                  <a:t>Knowledge creation</a:t>
                </a:r>
                <a:endParaRPr lang="bg-BG" sz="1050" b="1" dirty="0">
                  <a:ln w="0"/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3911" y="4869160"/>
              <a:ext cx="1797401" cy="964916"/>
              <a:chOff x="2249390" y="4695116"/>
              <a:chExt cx="2375996" cy="1260495"/>
            </a:xfrm>
          </p:grpSpPr>
          <p:sp>
            <p:nvSpPr>
              <p:cNvPr id="52" name="Flowchart: Magnetic Disk 51"/>
              <p:cNvSpPr/>
              <p:nvPr/>
            </p:nvSpPr>
            <p:spPr>
              <a:xfrm>
                <a:off x="2251462" y="4865796"/>
                <a:ext cx="2218372" cy="1089815"/>
              </a:xfrm>
              <a:prstGeom prst="flowChartMagneticDisk">
                <a:avLst/>
              </a:prstGeom>
              <a:solidFill>
                <a:srgbClr val="B8AADE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bg-BG" sz="1350"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249390" y="4695116"/>
                <a:ext cx="2236936" cy="578729"/>
              </a:xfrm>
              <a:prstGeom prst="ellipse">
                <a:avLst/>
              </a:prstGeom>
              <a:solidFill>
                <a:srgbClr val="795FC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05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Garamond" panose="02020404030301010803" pitchFamily="18" charset="0"/>
                </a:endParaRPr>
              </a:p>
              <a:p>
                <a:pPr algn="ctr"/>
                <a:r>
                  <a:rPr lang="en-US" sz="975" dirty="0">
                    <a:solidFill>
                      <a:prstClr val="white"/>
                    </a:solidFill>
                    <a:latin typeface="Garamond" panose="02020404030301010803" pitchFamily="18" charset="0"/>
                  </a:rPr>
                  <a:t>Social System</a:t>
                </a:r>
                <a:endParaRPr lang="bg-BG" sz="975" dirty="0">
                  <a:solidFill>
                    <a:prstClr val="white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259004" y="5585351"/>
                <a:ext cx="2352669" cy="30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prstClr val="black"/>
                    </a:solidFill>
                    <a:latin typeface="Garamond" panose="02020404030301010803" pitchFamily="18" charset="0"/>
                  </a:rPr>
                  <a:t>Information and social capital</a:t>
                </a:r>
                <a:endParaRPr lang="bg-BG" sz="1050" dirty="0"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416295" y="5332718"/>
                <a:ext cx="2209091" cy="304400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ln w="0"/>
                    <a:solidFill>
                      <a:prstClr val="black"/>
                    </a:solidFill>
                    <a:latin typeface="Garamond" panose="02020404030301010803" pitchFamily="18" charset="0"/>
                  </a:rPr>
                  <a:t>Knowledge creation</a:t>
                </a:r>
                <a:endParaRPr lang="bg-BG" sz="1050" b="1" dirty="0">
                  <a:ln w="0"/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808111" y="4706204"/>
                <a:ext cx="13177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aramond" panose="02020404030301010803" pitchFamily="18" charset="0"/>
                  </a:rPr>
                  <a:t>Civil Society</a:t>
                </a:r>
                <a:endParaRPr lang="bg-BG" sz="12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Garamond" panose="02020404030301010803" pitchFamily="18" charset="0"/>
                </a:endParaRPr>
              </a:p>
            </p:txBody>
          </p:sp>
        </p:grpSp>
        <p:cxnSp>
          <p:nvCxnSpPr>
            <p:cNvPr id="23" name="Straight Arrow Connector 22"/>
            <p:cNvCxnSpPr>
              <a:stCxn id="63" idx="2"/>
            </p:cNvCxnSpPr>
            <p:nvPr/>
          </p:nvCxnSpPr>
          <p:spPr>
            <a:xfrm flipH="1">
              <a:off x="6047638" y="2717006"/>
              <a:ext cx="35080" cy="784002"/>
            </a:xfrm>
            <a:prstGeom prst="straightConnector1">
              <a:avLst/>
            </a:prstGeom>
            <a:ln w="57150">
              <a:solidFill>
                <a:srgbClr val="6666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2" idx="3"/>
              <a:endCxn id="17" idx="2"/>
            </p:cNvCxnSpPr>
            <p:nvPr/>
          </p:nvCxnSpPr>
          <p:spPr>
            <a:xfrm>
              <a:off x="4091442" y="3670414"/>
              <a:ext cx="874673" cy="489546"/>
            </a:xfrm>
            <a:prstGeom prst="straightConnector1">
              <a:avLst/>
            </a:prstGeom>
            <a:ln w="57150">
              <a:solidFill>
                <a:srgbClr val="666633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7" idx="1"/>
              <a:endCxn id="17" idx="6"/>
            </p:cNvCxnSpPr>
            <p:nvPr/>
          </p:nvCxnSpPr>
          <p:spPr>
            <a:xfrm flipH="1">
              <a:off x="7474226" y="3695448"/>
              <a:ext cx="700741" cy="464512"/>
            </a:xfrm>
            <a:prstGeom prst="straightConnector1">
              <a:avLst/>
            </a:prstGeom>
            <a:ln w="57150">
              <a:solidFill>
                <a:srgbClr val="6666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53" idx="6"/>
              <a:endCxn id="17" idx="4"/>
            </p:cNvCxnSpPr>
            <p:nvPr/>
          </p:nvCxnSpPr>
          <p:spPr>
            <a:xfrm flipV="1">
              <a:off x="4966115" y="4515975"/>
              <a:ext cx="1254055" cy="574696"/>
            </a:xfrm>
            <a:prstGeom prst="straightConnector1">
              <a:avLst/>
            </a:prstGeom>
            <a:ln w="57150">
              <a:solidFill>
                <a:srgbClr val="6666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093270" y="4506342"/>
              <a:ext cx="1326319" cy="588476"/>
            </a:xfrm>
            <a:prstGeom prst="straightConnector1">
              <a:avLst/>
            </a:prstGeom>
            <a:ln w="57150">
              <a:solidFill>
                <a:srgbClr val="6666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 rot="19931606">
              <a:off x="5069328" y="4859662"/>
              <a:ext cx="797557" cy="2557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i="1" dirty="0">
                  <a:solidFill>
                    <a:prstClr val="black"/>
                  </a:solidFill>
                  <a:latin typeface="Garamond" panose="02020404030301010803" pitchFamily="18" charset="0"/>
                </a:rPr>
                <a:t>innovation</a:t>
              </a:r>
              <a:endParaRPr lang="bg-BG" sz="1050" b="1" i="1" dirty="0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5334044" y="3177374"/>
              <a:ext cx="1046085" cy="242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i="1" dirty="0">
                  <a:solidFill>
                    <a:prstClr val="black"/>
                  </a:solidFill>
                  <a:latin typeface="Garamond" panose="02020404030301010803" pitchFamily="18" charset="0"/>
                </a:rPr>
                <a:t>innovation</a:t>
              </a:r>
              <a:endParaRPr lang="bg-BG" sz="1050" b="1" i="1" dirty="0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20539720">
              <a:off x="7226468" y="3542843"/>
              <a:ext cx="788156" cy="2451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i="1" dirty="0">
                  <a:solidFill>
                    <a:prstClr val="black"/>
                  </a:solidFill>
                  <a:latin typeface="Garamond" panose="02020404030301010803" pitchFamily="18" charset="0"/>
                </a:rPr>
                <a:t>innovation</a:t>
              </a:r>
              <a:endParaRPr lang="bg-BG" sz="1050" b="1" i="1" dirty="0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981110">
              <a:off x="4098344" y="3941967"/>
              <a:ext cx="788156" cy="2451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i="1" dirty="0">
                  <a:solidFill>
                    <a:prstClr val="black"/>
                  </a:solidFill>
                  <a:latin typeface="Garamond" panose="02020404030301010803" pitchFamily="18" charset="0"/>
                </a:rPr>
                <a:t>innovation</a:t>
              </a:r>
              <a:endParaRPr lang="bg-BG" sz="1050" b="1" i="1" dirty="0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389124">
              <a:off x="6680413" y="4536656"/>
              <a:ext cx="788156" cy="2451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i="1" dirty="0">
                  <a:solidFill>
                    <a:prstClr val="black"/>
                  </a:solidFill>
                  <a:latin typeface="Garamond" panose="02020404030301010803" pitchFamily="18" charset="0"/>
                </a:rPr>
                <a:t>innovation</a:t>
              </a:r>
              <a:endParaRPr lang="bg-BG" sz="1050" b="1" i="1" dirty="0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70551" y="2033367"/>
              <a:ext cx="788156" cy="2451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i="1" dirty="0">
                  <a:solidFill>
                    <a:prstClr val="black"/>
                  </a:solidFill>
                  <a:latin typeface="Garamond" panose="02020404030301010803" pitchFamily="18" charset="0"/>
                </a:rPr>
                <a:t>know-how</a:t>
              </a:r>
              <a:endParaRPr lang="bg-BG" sz="1050" b="1" i="1" dirty="0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281388">
              <a:off x="6500633" y="960438"/>
              <a:ext cx="788157" cy="2451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i="1" dirty="0">
                  <a:solidFill>
                    <a:prstClr val="black"/>
                  </a:solidFill>
                  <a:latin typeface="Garamond" panose="02020404030301010803" pitchFamily="18" charset="0"/>
                </a:rPr>
                <a:t>know-how</a:t>
              </a:r>
              <a:endParaRPr lang="bg-BG" sz="1050" b="1" i="1" dirty="0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613249">
              <a:off x="9766297" y="3422406"/>
              <a:ext cx="788156" cy="2451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i="1" dirty="0">
                  <a:solidFill>
                    <a:prstClr val="black"/>
                  </a:solidFill>
                  <a:latin typeface="Garamond" panose="02020404030301010803" pitchFamily="18" charset="0"/>
                </a:rPr>
                <a:t>know-how</a:t>
              </a:r>
              <a:endParaRPr lang="bg-BG" sz="1050" b="1" i="1" dirty="0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20318" y="5061977"/>
              <a:ext cx="788156" cy="2451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i="1" dirty="0">
                  <a:solidFill>
                    <a:prstClr val="black"/>
                  </a:solidFill>
                  <a:latin typeface="Garamond" panose="02020404030301010803" pitchFamily="18" charset="0"/>
                </a:rPr>
                <a:t>know-how</a:t>
              </a:r>
              <a:endParaRPr lang="bg-BG" sz="1050" b="1" i="1" dirty="0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2054134">
              <a:off x="9064932" y="5472782"/>
              <a:ext cx="797557" cy="3031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i="1" dirty="0">
                  <a:solidFill>
                    <a:prstClr val="black"/>
                  </a:solidFill>
                  <a:latin typeface="Garamond" panose="02020404030301010803" pitchFamily="18" charset="0"/>
                </a:rPr>
                <a:t>know-how</a:t>
              </a:r>
              <a:endParaRPr lang="bg-BG" sz="1050" b="1" i="1" dirty="0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2015073">
              <a:off x="2029379" y="6148717"/>
              <a:ext cx="1648838" cy="3337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Circulation of knowledge</a:t>
              </a:r>
              <a:endParaRPr lang="bg-BG" sz="1050" dirty="0">
                <a:solidFill>
                  <a:prstClr val="black"/>
                </a:solidFill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 rot="1143259">
              <a:off x="7831351" y="1062332"/>
              <a:ext cx="380591" cy="11567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g-BG" sz="1350">
                <a:solidFill>
                  <a:prstClr val="black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120876">
              <a:off x="7547334" y="800735"/>
              <a:ext cx="1629404" cy="33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Circulation of knowledge</a:t>
              </a:r>
              <a:endParaRPr lang="bg-BG" sz="1050" dirty="0">
                <a:solidFill>
                  <a:prstClr val="black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70024" y="927641"/>
              <a:ext cx="981230" cy="252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knowledge</a:t>
              </a:r>
              <a:endParaRPr lang="bg-BG" sz="1050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429195" y="4663269"/>
              <a:ext cx="981230" cy="252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knowledge</a:t>
              </a:r>
              <a:endParaRPr lang="bg-BG" sz="1050" dirty="0">
                <a:solidFill>
                  <a:prstClr val="black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56384" y="4406919"/>
              <a:ext cx="981230" cy="252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knowledge</a:t>
              </a:r>
              <a:endParaRPr lang="bg-BG" sz="1050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304343" y="2588110"/>
              <a:ext cx="981230" cy="252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knowledge</a:t>
              </a:r>
              <a:endParaRPr lang="bg-BG" sz="105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92562" y="2596056"/>
              <a:ext cx="981230" cy="252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knowledge</a:t>
              </a:r>
              <a:endParaRPr lang="bg-BG" sz="1050" dirty="0">
                <a:solidFill>
                  <a:prstClr val="black"/>
                </a:solidFill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 rot="12918494">
              <a:off x="3120968" y="6274401"/>
              <a:ext cx="385130" cy="114312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g-BG" sz="1350">
                <a:solidFill>
                  <a:prstClr val="black"/>
                </a:solidFill>
              </a:endParaRPr>
            </a:p>
          </p:txBody>
        </p:sp>
        <p:sp>
          <p:nvSpPr>
            <p:cNvPr id="47" name="Curved Down Arrow 46"/>
            <p:cNvSpPr/>
            <p:nvPr/>
          </p:nvSpPr>
          <p:spPr>
            <a:xfrm rot="3957756">
              <a:off x="5707102" y="1023647"/>
              <a:ext cx="1171997" cy="446190"/>
            </a:xfrm>
            <a:prstGeom prst="curvedDownArrow">
              <a:avLst>
                <a:gd name="adj1" fmla="val 3140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bg-BG">
                <a:solidFill>
                  <a:prstClr val="black"/>
                </a:solidFill>
              </a:endParaRPr>
            </a:p>
          </p:txBody>
        </p:sp>
        <p:sp>
          <p:nvSpPr>
            <p:cNvPr id="48" name="Curved Down Arrow 47"/>
            <p:cNvSpPr/>
            <p:nvPr/>
          </p:nvSpPr>
          <p:spPr>
            <a:xfrm rot="7223239">
              <a:off x="9512250" y="2714357"/>
              <a:ext cx="917785" cy="520766"/>
            </a:xfrm>
            <a:prstGeom prst="curvedDownArrow">
              <a:avLst>
                <a:gd name="adj1" fmla="val 3140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bg-BG">
                <a:solidFill>
                  <a:prstClr val="black"/>
                </a:solidFill>
              </a:endParaRPr>
            </a:p>
          </p:txBody>
        </p:sp>
        <p:sp>
          <p:nvSpPr>
            <p:cNvPr id="49" name="Curved Down Arrow 48"/>
            <p:cNvSpPr/>
            <p:nvPr/>
          </p:nvSpPr>
          <p:spPr>
            <a:xfrm rot="9840754">
              <a:off x="8794465" y="4814874"/>
              <a:ext cx="1765476" cy="416846"/>
            </a:xfrm>
            <a:prstGeom prst="curvedDownArrow">
              <a:avLst>
                <a:gd name="adj1" fmla="val 3140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bg-BG">
                <a:solidFill>
                  <a:prstClr val="black"/>
                </a:solidFill>
              </a:endParaRPr>
            </a:p>
          </p:txBody>
        </p:sp>
        <p:sp>
          <p:nvSpPr>
            <p:cNvPr id="50" name="Curved Down Arrow 49"/>
            <p:cNvSpPr/>
            <p:nvPr/>
          </p:nvSpPr>
          <p:spPr>
            <a:xfrm rot="2805900">
              <a:off x="2270220" y="2495475"/>
              <a:ext cx="872825" cy="378973"/>
            </a:xfrm>
            <a:prstGeom prst="curvedDownArrow">
              <a:avLst>
                <a:gd name="adj1" fmla="val 3140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bg-BG">
                <a:solidFill>
                  <a:prstClr val="black"/>
                </a:solidFill>
              </a:endParaRPr>
            </a:p>
          </p:txBody>
        </p:sp>
        <p:sp>
          <p:nvSpPr>
            <p:cNvPr id="51" name="Curved Down Arrow 50"/>
            <p:cNvSpPr/>
            <p:nvPr/>
          </p:nvSpPr>
          <p:spPr>
            <a:xfrm rot="188994">
              <a:off x="2052059" y="4623485"/>
              <a:ext cx="1603483" cy="498785"/>
            </a:xfrm>
            <a:prstGeom prst="curvedDownArrow">
              <a:avLst>
                <a:gd name="adj1" fmla="val 3140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bg-BG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7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/>
                </a:solidFill>
              </a:rPr>
              <a:t>Технологични паркове, клъстъри...</a:t>
            </a:r>
            <a:endParaRPr lang="bg-BG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78" y="1268761"/>
            <a:ext cx="8730317" cy="4877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/>
              <a:t>„</a:t>
            </a:r>
            <a:r>
              <a:rPr lang="en-GB" dirty="0" smtClean="0"/>
              <a:t>The </a:t>
            </a:r>
            <a:r>
              <a:rPr lang="en-GB" dirty="0"/>
              <a:t>development of “locally-based” Techno-parks, including thematic clusters and networks having in their centre high quality HEIs and ROs, as well as financial (private and/or public) and other supporting agencies may provide the most conducive environment for RIS3. Clusters are particularly successful for knowledge spill overs when HEIs, ROs and innovative companies are geographically </a:t>
            </a:r>
            <a:r>
              <a:rPr lang="en-GB" dirty="0" smtClean="0"/>
              <a:t>concentrated.</a:t>
            </a:r>
            <a:r>
              <a:rPr lang="bg-BG" dirty="0" smtClean="0"/>
              <a:t>“</a:t>
            </a:r>
            <a:endParaRPr lang="en-US" dirty="0" smtClean="0"/>
          </a:p>
        </p:txBody>
      </p:sp>
      <p:pic>
        <p:nvPicPr>
          <p:cNvPr id="4" name="Picture 2" descr="http://unesco.unibit.bg/sites/default/files/q.e.d.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9" y="6165304"/>
            <a:ext cx="10153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nesco.unibit.bg/sites/default/files/styles/large/public/field/image/unitwin_bg_sulsit_en_0.png?itok=MCpwo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45769"/>
            <a:ext cx="2555776" cy="7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Европейски ден на предприемача, София,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bg-BG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октомври,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2015 г.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/>
                </a:solidFill>
              </a:rPr>
              <a:t>ЕВРОПЕЙСКИ КОНТЕКСТ </a:t>
            </a:r>
            <a:br>
              <a:rPr lang="bg-BG" sz="3600" b="1" dirty="0" smtClean="0">
                <a:solidFill>
                  <a:schemeClr val="accent2"/>
                </a:solidFill>
              </a:rPr>
            </a:br>
            <a:r>
              <a:rPr lang="bg-BG" sz="2700" b="1" dirty="0" smtClean="0">
                <a:solidFill>
                  <a:schemeClr val="accent2"/>
                </a:solidFill>
              </a:rPr>
              <a:t>ИНИЦИАТИВИ,  ИЗСЛЕДВАНИЯ</a:t>
            </a:r>
            <a:endParaRPr lang="bg-BG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5616624" cy="4785395"/>
          </a:xfrm>
        </p:spPr>
        <p:txBody>
          <a:bodyPr>
            <a:normAutofit lnSpcReduction="10000"/>
          </a:bodyPr>
          <a:lstStyle/>
          <a:p>
            <a:r>
              <a:rPr lang="bg-BG" sz="2600" dirty="0" smtClean="0"/>
              <a:t>Електронни инфраструктури</a:t>
            </a:r>
          </a:p>
          <a:p>
            <a:r>
              <a:rPr lang="bg-BG" sz="2600" dirty="0" smtClean="0"/>
              <a:t>Партньорства (вкл. ПЧП): „Бъдещия интернет“, Интелигентни градове“, енергетика, транспорт, здравеопазване, сигурност, и др.</a:t>
            </a:r>
          </a:p>
          <a:p>
            <a:r>
              <a:rPr lang="bg-BG" sz="2600" dirty="0" smtClean="0"/>
              <a:t>Дигитално предприемачество, Живи лаборатории, дигитални иновационни инфраструктури;</a:t>
            </a:r>
            <a:endParaRPr lang="bg-BG" sz="2600" dirty="0"/>
          </a:p>
          <a:p>
            <a:r>
              <a:rPr lang="bg-BG" sz="2600" dirty="0" smtClean="0"/>
              <a:t>Х2020 (интегрирано във всички приоритети и програми);</a:t>
            </a:r>
          </a:p>
          <a:p>
            <a:r>
              <a:rPr lang="bg-BG" sz="2600" dirty="0" smtClean="0"/>
              <a:t>Науката за уеб (</a:t>
            </a:r>
            <a:r>
              <a:rPr lang="en-US" sz="2600" dirty="0"/>
              <a:t>Web Science, </a:t>
            </a:r>
            <a:r>
              <a:rPr lang="en-US" sz="2600" dirty="0" smtClean="0"/>
              <a:t>Prof</a:t>
            </a:r>
            <a:r>
              <a:rPr lang="en-US" sz="2600" dirty="0"/>
              <a:t>. Sir Tim </a:t>
            </a:r>
            <a:r>
              <a:rPr lang="en-US" sz="2600" dirty="0" smtClean="0"/>
              <a:t>Berners-Lee</a:t>
            </a:r>
            <a:r>
              <a:rPr lang="bg-BG" sz="2600" dirty="0" smtClean="0"/>
              <a:t> и др.)</a:t>
            </a:r>
            <a:endParaRPr lang="bg-BG" sz="26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http://unesco.unibit.bg/sites/default/files/q.e.d.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9" y="6165304"/>
            <a:ext cx="10153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nesco.unibit.bg/sites/default/files/styles/large/public/field/image/unitwin_bg_sulsit_en_0.png?itok=MCpwo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45769"/>
            <a:ext cx="2555776" cy="7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12" y="1412776"/>
            <a:ext cx="343812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89" y="2996952"/>
            <a:ext cx="344747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293096"/>
            <a:ext cx="3498114" cy="185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Европейски ден на предприемача, София,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bg-BG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октомври,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2015 г.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1019</Words>
  <Application>Microsoft Office PowerPoint</Application>
  <PresentationFormat>On-screen Show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Ролята на университетите и изследователските организации за интелигентна специализация на регионално равнище  </vt:lpstr>
      <vt:lpstr>Експертен доклад за ЕК</vt:lpstr>
      <vt:lpstr>Съдържание и контекст</vt:lpstr>
      <vt:lpstr>Характеристики на университети/институти в контекста на RIS3</vt:lpstr>
      <vt:lpstr>Ключови препоръки</vt:lpstr>
      <vt:lpstr>„Стълбица към съвършенството“ СИНЕРГИЯ НА ВСИЧКИ ПУБЛИЧНИ СРЕДСТВА контекста на RIS3</vt:lpstr>
      <vt:lpstr>Устойчиво регионално развитие и Интелигентен растеж  ИКТ И Модел на петорната спирала (Quintuple Helix)</vt:lpstr>
      <vt:lpstr>Технологични паркове, клъстъри...</vt:lpstr>
      <vt:lpstr>ЕВРОПЕЙСКИ КОНТЕКСТ  ИНИЦИАТИВИ,  ИЗСЛЕДВАНИЯ</vt:lpstr>
      <vt:lpstr>Start-up: SmartPlace - Smart and Energy Efficient Buildings and Places</vt:lpstr>
      <vt:lpstr>PowerPoint Presentation</vt:lpstr>
      <vt:lpstr>  SP-PAM Приложение, версия 2 http://sppam.e-ecology.org/results   </vt:lpstr>
      <vt:lpstr>ПРИМЕР 3</vt:lpstr>
      <vt:lpstr> БЛАГОДАРЯ ЗА ВНИМАНИЕТО!</vt:lpstr>
    </vt:vector>
  </TitlesOfParts>
  <Company>Roumen Nikolov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Roumen Nikolov</dc:creator>
  <cp:lastModifiedBy>Roumen Nikolov</cp:lastModifiedBy>
  <cp:revision>47</cp:revision>
  <dcterms:created xsi:type="dcterms:W3CDTF">2014-10-23T16:33:48Z</dcterms:created>
  <dcterms:modified xsi:type="dcterms:W3CDTF">2015-10-14T20:06:28Z</dcterms:modified>
</cp:coreProperties>
</file>