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69" r:id="rId6"/>
    <p:sldId id="272" r:id="rId7"/>
    <p:sldId id="270" r:id="rId8"/>
    <p:sldId id="273" r:id="rId9"/>
    <p:sldId id="278" r:id="rId10"/>
    <p:sldId id="276" r:id="rId11"/>
    <p:sldId id="274" r:id="rId12"/>
    <p:sldId id="277" r:id="rId13"/>
    <p:sldId id="279" r:id="rId14"/>
    <p:sldId id="284" r:id="rId15"/>
    <p:sldId id="285" r:id="rId16"/>
    <p:sldId id="287" r:id="rId17"/>
    <p:sldId id="291" r:id="rId18"/>
    <p:sldId id="297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FF"/>
    <a:srgbClr val="003399"/>
    <a:srgbClr val="B67C4D"/>
    <a:srgbClr val="008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72711" autoAdjust="0"/>
  </p:normalViewPr>
  <p:slideViewPr>
    <p:cSldViewPr snapToGrid="0" showGuides="1">
      <p:cViewPr varScale="1">
        <p:scale>
          <a:sx n="57" d="100"/>
          <a:sy n="57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23CEAAF3-9831-450B-8D59-2C09DB96C8FC}" type="datetimeFigureOut">
              <a:rPr lang="bg-BG"/>
              <a:t>15.10.2015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r>
              <a:rPr lang="ru-RU" smtClean="0"/>
              <a:t>Умения за работа   |   Предприемачество   |   Финансова грамотност</a:t>
            </a:r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06834459-7356-44BF-850D-8B30C4FB3B6B}" type="slidenum">
              <a:rPr lang="bg-BG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2D50CD79-FC16-4410-AB61-17F26E6D3BC8}" type="datetimeFigureOut">
              <a:rPr lang="bg-BG"/>
              <a:t>15.10.2015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r>
              <a:rPr lang="ru-RU" smtClean="0"/>
              <a:t>Умения за работа   |   Предприемачество   |   Финансова грамотност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0A3C37BE-C303-496D-B5CD-85F2937540F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bg-BG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1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sz="1200" dirty="0" smtClean="0">
                <a:latin typeface="Cambria" panose="02040503050406030204" pitchFamily="18" charset="0"/>
              </a:rPr>
              <a:t>360</a:t>
            </a:r>
            <a:r>
              <a:rPr lang="bg-BG" altLang="en-US" sz="1200" baseline="0" dirty="0" smtClean="0">
                <a:latin typeface="Cambria" panose="02040503050406030204" pitchFamily="18" charset="0"/>
              </a:rPr>
              <a:t> градусов модел на ДАБ</a:t>
            </a:r>
            <a:r>
              <a:rPr lang="bg-BG" altLang="en-US" sz="1200" dirty="0" smtClean="0">
                <a:latin typeface="Cambria" panose="02040503050406030204" pitchFamily="18" charset="0"/>
              </a:rPr>
              <a:t/>
            </a:r>
            <a:br>
              <a:rPr lang="bg-BG" altLang="en-US" sz="1200" dirty="0" smtClean="0">
                <a:latin typeface="Cambria" panose="02040503050406030204" pitchFamily="18" charset="0"/>
              </a:rPr>
            </a:br>
            <a:r>
              <a:rPr lang="bg-BG" altLang="en-US" sz="1200" dirty="0" smtClean="0">
                <a:latin typeface="Cambria" panose="02040503050406030204" pitchFamily="18" charset="0"/>
              </a:rPr>
              <a:t>Партньорство</a:t>
            </a:r>
            <a:r>
              <a:rPr lang="bg-BG" altLang="en-US" sz="1200" baseline="0" dirty="0" smtClean="0">
                <a:latin typeface="Cambria" panose="02040503050406030204" pitchFamily="18" charset="0"/>
              </a:rPr>
              <a:t> с частния сектор</a:t>
            </a:r>
            <a:br>
              <a:rPr lang="bg-BG" altLang="en-US" sz="1200" baseline="0" dirty="0" smtClean="0">
                <a:latin typeface="Cambria" panose="02040503050406030204" pitchFamily="18" charset="0"/>
              </a:rPr>
            </a:br>
            <a:endParaRPr lang="en-US" altLang="en-US" sz="1200" dirty="0" smtClean="0">
              <a:latin typeface="Cambria" panose="02040503050406030204" pitchFamily="18" charset="0"/>
            </a:endParaRP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Споразумение за сътрудничество с МОН – 2012 г.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Партньорства с РИО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Споразумение за сътрудничество със Столична община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Съвместни проекти с Министерството на икономиката и енергетиката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Партньорства с посолства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Партньорство с Администрацията на президента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Активно участие в работни групи за разписване на стратегии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Принос на европейско ниво</a:t>
            </a:r>
            <a:br>
              <a:rPr lang="bg-BG" altLang="en-US" sz="1200" dirty="0" smtClean="0">
                <a:latin typeface="Cambria" panose="02040503050406030204" pitchFamily="18" charset="0"/>
              </a:rPr>
            </a:br>
            <a:r>
              <a:rPr lang="bg-BG" altLang="en-US" sz="1200" dirty="0" smtClean="0">
                <a:latin typeface="Cambria" panose="02040503050406030204" pitchFamily="18" charset="0"/>
              </a:rPr>
              <a:t/>
            </a:r>
            <a:br>
              <a:rPr lang="bg-BG" altLang="en-US" sz="1200" dirty="0" smtClean="0">
                <a:latin typeface="Cambria" panose="02040503050406030204" pitchFamily="18" charset="0"/>
              </a:rPr>
            </a:br>
            <a:r>
              <a:rPr lang="bg-BG" altLang="en-US" sz="1200" dirty="0" smtClean="0">
                <a:latin typeface="Cambria" panose="02040503050406030204" pitchFamily="18" charset="0"/>
              </a:rPr>
              <a:t>Партньорство</a:t>
            </a:r>
            <a:r>
              <a:rPr lang="bg-BG" altLang="en-US" sz="1200" baseline="0" dirty="0" smtClean="0">
                <a:latin typeface="Cambria" panose="02040503050406030204" pitchFamily="18" charset="0"/>
              </a:rPr>
              <a:t> с частния сектор</a:t>
            </a:r>
            <a:endParaRPr lang="en-US" altLang="en-US" sz="1200" dirty="0" smtClean="0">
              <a:latin typeface="Cambria" panose="020405030504060302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78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643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116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sz="1200" dirty="0" smtClean="0">
                <a:latin typeface="Cambria" panose="02040503050406030204" pitchFamily="18" charset="0"/>
              </a:rPr>
              <a:t>Съвместни програми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Мениджър за един ден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Посещения във фирми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Поставяне на реални казуси от практиката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Бизнес консултанти в класната стая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Журиране на младежки бизнес идеи – форум „Изгряващи звезди“</a:t>
            </a:r>
          </a:p>
          <a:p>
            <a:r>
              <a:rPr lang="bg-BG" altLang="en-US" sz="1200" dirty="0" smtClean="0">
                <a:latin typeface="Cambria" panose="02040503050406030204" pitchFamily="18" charset="0"/>
              </a:rPr>
              <a:t>Менторство</a:t>
            </a:r>
            <a:endParaRPr lang="en-US" altLang="en-US" sz="1200" dirty="0" smtClean="0">
              <a:latin typeface="Cambria" panose="020405030504060302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0983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149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>
          <a:xfrm>
            <a:off x="0" y="5776656"/>
            <a:ext cx="12192000" cy="1079876"/>
          </a:xfrm>
          <a:prstGeom prst="rect">
            <a:avLst/>
          </a:prstGeom>
          <a:solidFill>
            <a:srgbClr val="00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00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54" y="2107097"/>
            <a:ext cx="7022926" cy="227034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676145" y="4717321"/>
            <a:ext cx="883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noProof="0" dirty="0" smtClean="0">
                <a:solidFill>
                  <a:srgbClr val="B67C4D"/>
                </a:solidFill>
                <a:effectLst/>
                <a:latin typeface="Calibri" panose="020F0502020204030204" pitchFamily="34" charset="0"/>
              </a:rPr>
              <a:t>Умения за работа | Предприемачество | Финансова грамотност</a:t>
            </a:r>
            <a:endParaRPr lang="bg-BG" sz="2000" b="1" noProof="0" dirty="0">
              <a:solidFill>
                <a:srgbClr val="B67C4D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9" name="Група 13"/>
          <p:cNvGrpSpPr/>
          <p:nvPr userDrawn="1"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1" name="Прав съединител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ав съединител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а 12"/>
          <p:cNvGrpSpPr/>
          <p:nvPr userDrawn="1"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4" name="Прав съединител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ав съединител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bg-BG" sz="3200"/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bg-BG" sz="2000"/>
            </a:lvl1pPr>
            <a:lvl2pPr marL="457200" indent="0" latinLnBrk="0">
              <a:buNone/>
              <a:defRPr lang="bg-BG" sz="2800"/>
            </a:lvl2pPr>
            <a:lvl3pPr marL="914400" indent="0" latinLnBrk="0">
              <a:buNone/>
              <a:defRPr lang="bg-BG" sz="2400"/>
            </a:lvl3pPr>
            <a:lvl4pPr marL="1371600" indent="0" latinLnBrk="0">
              <a:buNone/>
              <a:defRPr lang="bg-BG" sz="2000"/>
            </a:lvl4pPr>
            <a:lvl5pPr marL="1828800" indent="0" latinLnBrk="0">
              <a:buNone/>
              <a:defRPr lang="bg-BG" sz="2000"/>
            </a:lvl5pPr>
            <a:lvl6pPr marL="2286000" indent="0" latinLnBrk="0">
              <a:buNone/>
              <a:defRPr lang="bg-BG" sz="2000"/>
            </a:lvl6pPr>
            <a:lvl7pPr marL="2743200" indent="0" latinLnBrk="0">
              <a:buNone/>
              <a:defRPr lang="bg-BG" sz="2000"/>
            </a:lvl7pPr>
            <a:lvl8pPr marL="3200400" indent="0" latinLnBrk="0">
              <a:buNone/>
              <a:defRPr lang="bg-BG" sz="2000"/>
            </a:lvl8pPr>
            <a:lvl9pPr marL="3657600" indent="0" latinLnBrk="0">
              <a:buNone/>
              <a:defRPr lang="bg-BG" sz="2000"/>
            </a:lvl9pPr>
          </a:lstStyle>
          <a:p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bg-BG" sz="1800"/>
            </a:lvl1pPr>
            <a:lvl2pPr marL="457200" indent="0" latinLnBrk="0">
              <a:buNone/>
              <a:defRPr lang="bg-BG" sz="1400"/>
            </a:lvl2pPr>
            <a:lvl3pPr marL="914400" indent="0" latinLnBrk="0">
              <a:buNone/>
              <a:defRPr lang="bg-BG" sz="1200"/>
            </a:lvl3pPr>
            <a:lvl4pPr marL="1371600" indent="0" latinLnBrk="0">
              <a:buNone/>
              <a:defRPr lang="bg-BG" sz="1000"/>
            </a:lvl4pPr>
            <a:lvl5pPr marL="1828800" indent="0" latinLnBrk="0">
              <a:buNone/>
              <a:defRPr lang="bg-BG" sz="1000"/>
            </a:lvl5pPr>
            <a:lvl6pPr marL="2286000" indent="0" latinLnBrk="0">
              <a:buNone/>
              <a:defRPr lang="bg-BG" sz="1000"/>
            </a:lvl6pPr>
            <a:lvl7pPr marL="2743200" indent="0" latinLnBrk="0">
              <a:buNone/>
              <a:defRPr lang="bg-BG" sz="1000"/>
            </a:lvl7pPr>
            <a:lvl8pPr marL="3200400" indent="0" latinLnBrk="0">
              <a:buNone/>
              <a:defRPr lang="bg-BG" sz="1000"/>
            </a:lvl8pPr>
            <a:lvl9pPr marL="3657600" indent="0" latinLnBrk="0">
              <a:buNone/>
              <a:defRPr lang="bg-BG" sz="1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ав съединител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ав съединител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10478"/>
          </a:xfrm>
        </p:spPr>
        <p:txBody>
          <a:bodyPr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ав съединител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ав съединител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ав съединител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 съединител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00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bg-BG" sz="4400" cap="all" baseline="0"/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bg-BG" sz="1800"/>
            </a:lvl1pPr>
            <a:lvl2pPr marL="457200" indent="0" algn="ctr" latinLnBrk="0">
              <a:buNone/>
              <a:defRPr lang="bg-BG" sz="2000"/>
            </a:lvl2pPr>
            <a:lvl3pPr marL="914400" indent="0" algn="ctr" latinLnBrk="0">
              <a:buNone/>
              <a:defRPr lang="bg-BG" sz="1800"/>
            </a:lvl3pPr>
            <a:lvl4pPr marL="1371600" indent="0" algn="ctr" latinLnBrk="0">
              <a:buNone/>
              <a:defRPr lang="bg-BG" sz="1600"/>
            </a:lvl4pPr>
            <a:lvl5pPr marL="1828800" indent="0" algn="ctr" latinLnBrk="0">
              <a:buNone/>
              <a:defRPr lang="bg-BG" sz="1600"/>
            </a:lvl5pPr>
            <a:lvl6pPr marL="2286000" indent="0" algn="ctr" latinLnBrk="0">
              <a:buNone/>
              <a:defRPr lang="bg-BG" sz="1600"/>
            </a:lvl6pPr>
            <a:lvl7pPr marL="2743200" indent="0" algn="ctr" latinLnBrk="0">
              <a:buNone/>
              <a:defRPr lang="bg-BG" sz="1600"/>
            </a:lvl7pPr>
            <a:lvl8pPr marL="3200400" indent="0" algn="ctr" latinLnBrk="0">
              <a:buNone/>
              <a:defRPr lang="bg-BG" sz="1600"/>
            </a:lvl8pPr>
            <a:lvl9pPr marL="3657600" indent="0" algn="ctr" latinLnBrk="0">
              <a:buNone/>
              <a:defRPr lang="bg-BG"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11" name="Контейнер за картина 10"/>
          <p:cNvSpPr>
            <a:spLocks noGrp="1"/>
          </p:cNvSpPr>
          <p:nvPr>
            <p:ph type="pic" sz="quarter" idx="13" hasCustomPrompt="1"/>
          </p:nvPr>
        </p:nvSpPr>
        <p:spPr>
          <a:xfrm>
            <a:off x="6981063" y="1275614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bg-BG"/>
            </a:lvl1pPr>
          </a:lstStyle>
          <a:p>
            <a:r>
              <a:rPr lang="en-US" dirty="0" smtClean="0"/>
              <a:t>  </a:t>
            </a:r>
            <a:endParaRPr lang="bg-BG" dirty="0"/>
          </a:p>
        </p:txBody>
      </p:sp>
      <p:sp>
        <p:nvSpPr>
          <p:cNvPr id="21" name="Правоъгълник 6"/>
          <p:cNvSpPr/>
          <p:nvPr userDrawn="1"/>
        </p:nvSpPr>
        <p:spPr>
          <a:xfrm>
            <a:off x="0" y="-1"/>
            <a:ext cx="12192000" cy="1079876"/>
          </a:xfrm>
          <a:prstGeom prst="rect">
            <a:avLst/>
          </a:prstGeom>
          <a:solidFill>
            <a:srgbClr val="00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  <a:solidFill>
            <a:srgbClr val="008457"/>
          </a:solidFill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4" name="Прав съединител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B67C4D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ав съединител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авоъгъл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2" name="Прав съединител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B67C4D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ав съединител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rgbClr val="B67C4D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bg-BG" sz="4400" cap="all" baseline="0">
                <a:solidFill>
                  <a:schemeClr val="bg1"/>
                </a:solidFill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bg-BG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bg-BG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bg-BG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bg-BG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en-US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37" y="6325698"/>
            <a:ext cx="1319089" cy="4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bg-BG"/>
            </a:lvl5pPr>
            <a:lvl6pPr latinLnBrk="0">
              <a:defRPr lang="bg-BG"/>
            </a:lvl6pPr>
            <a:lvl7pPr latinLnBrk="0">
              <a:defRPr lang="bg-BG"/>
            </a:lvl7pPr>
            <a:lvl8pPr latinLnBrk="0">
              <a:defRPr lang="bg-BG"/>
            </a:lvl8pPr>
            <a:lvl9pPr latinLnBrk="0">
              <a:defRPr lang="bg-BG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bg-BG"/>
            </a:lvl5pPr>
            <a:lvl6pPr latinLnBrk="0">
              <a:defRPr lang="bg-BG"/>
            </a:lvl6pPr>
            <a:lvl7pPr latinLnBrk="0">
              <a:defRPr lang="bg-BG"/>
            </a:lvl7pPr>
            <a:lvl8pPr latinLnBrk="0">
              <a:defRPr lang="bg-BG"/>
            </a:lvl8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ява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bg-BG" sz="2400" b="1"/>
            </a:lvl1pPr>
            <a:lvl2pPr marL="457200" indent="0" latinLnBrk="0">
              <a:buNone/>
              <a:defRPr lang="bg-BG" sz="2000" b="1"/>
            </a:lvl2pPr>
            <a:lvl3pPr marL="914400" indent="0" latinLnBrk="0">
              <a:buNone/>
              <a:defRPr lang="bg-BG" sz="1800" b="1"/>
            </a:lvl3pPr>
            <a:lvl4pPr marL="1371600" indent="0" latinLnBrk="0">
              <a:buNone/>
              <a:defRPr lang="bg-BG" sz="1600" b="1"/>
            </a:lvl4pPr>
            <a:lvl5pPr marL="1828800" indent="0" latinLnBrk="0">
              <a:buNone/>
              <a:defRPr lang="bg-BG" sz="1600" b="1"/>
            </a:lvl5pPr>
            <a:lvl6pPr marL="2286000" indent="0" latinLnBrk="0">
              <a:buNone/>
              <a:defRPr lang="bg-BG" sz="1600" b="1"/>
            </a:lvl6pPr>
            <a:lvl7pPr marL="2743200" indent="0" latinLnBrk="0">
              <a:buNone/>
              <a:defRPr lang="bg-BG" sz="1600" b="1"/>
            </a:lvl7pPr>
            <a:lvl8pPr marL="3200400" indent="0" latinLnBrk="0">
              <a:buNone/>
              <a:defRPr lang="bg-BG" sz="1600" b="1"/>
            </a:lvl8pPr>
            <a:lvl9pPr marL="3657600" indent="0" latinLnBrk="0">
              <a:buNone/>
              <a:defRPr lang="bg-BG" sz="1600" b="1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bg-BG" sz="2400" b="1"/>
            </a:lvl1pPr>
            <a:lvl2pPr marL="457200" indent="0" latinLnBrk="0">
              <a:buNone/>
              <a:defRPr lang="bg-BG" sz="2000" b="1"/>
            </a:lvl2pPr>
            <a:lvl3pPr marL="914400" indent="0" latinLnBrk="0">
              <a:buNone/>
              <a:defRPr lang="bg-BG" sz="1800" b="1"/>
            </a:lvl3pPr>
            <a:lvl4pPr marL="1371600" indent="0" latinLnBrk="0">
              <a:buNone/>
              <a:defRPr lang="bg-BG" sz="1600" b="1"/>
            </a:lvl4pPr>
            <a:lvl5pPr marL="1828800" indent="0" latinLnBrk="0">
              <a:buNone/>
              <a:defRPr lang="bg-BG" sz="1600" b="1"/>
            </a:lvl5pPr>
            <a:lvl6pPr marL="2286000" indent="0" latinLnBrk="0">
              <a:buNone/>
              <a:defRPr lang="bg-BG" sz="1600" b="1"/>
            </a:lvl6pPr>
            <a:lvl7pPr marL="2743200" indent="0" latinLnBrk="0">
              <a:buNone/>
              <a:defRPr lang="bg-BG" sz="1600" b="1"/>
            </a:lvl7pPr>
            <a:lvl8pPr marL="3200400" indent="0" latinLnBrk="0">
              <a:buNone/>
              <a:defRPr lang="bg-BG" sz="1600" b="1"/>
            </a:lvl8pPr>
            <a:lvl9pPr marL="3657600" indent="0" latinLnBrk="0">
              <a:buNone/>
              <a:defRPr lang="bg-BG" sz="1600" b="1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bg-BG" sz="3200"/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bg-BG" sz="2000"/>
            </a:lvl1pPr>
            <a:lvl2pPr latinLnBrk="0">
              <a:defRPr lang="bg-BG" sz="1600"/>
            </a:lvl2pPr>
            <a:lvl3pPr latinLnBrk="0">
              <a:defRPr lang="bg-BG" sz="1600"/>
            </a:lvl3pPr>
            <a:lvl4pPr latinLnBrk="0">
              <a:defRPr lang="bg-BG" sz="1400"/>
            </a:lvl4pPr>
            <a:lvl5pPr latinLnBrk="0">
              <a:defRPr lang="bg-BG" sz="1400"/>
            </a:lvl5pPr>
            <a:lvl6pPr latinLnBrk="0">
              <a:defRPr lang="bg-BG" sz="1400"/>
            </a:lvl6pPr>
            <a:lvl7pPr latinLnBrk="0">
              <a:defRPr lang="bg-BG" sz="1400"/>
            </a:lvl7pPr>
            <a:lvl8pPr latinLnBrk="0">
              <a:defRPr lang="bg-BG" sz="1400"/>
            </a:lvl8pPr>
            <a:lvl9pPr latinLnBrk="0">
              <a:defRPr lang="bg-BG" sz="14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bg-BG" sz="1800"/>
            </a:lvl1pPr>
            <a:lvl2pPr marL="457200" indent="0" latinLnBrk="0">
              <a:buNone/>
              <a:defRPr lang="bg-BG" sz="1400"/>
            </a:lvl2pPr>
            <a:lvl3pPr marL="914400" indent="0" latinLnBrk="0">
              <a:buNone/>
              <a:defRPr lang="bg-BG" sz="1200"/>
            </a:lvl3pPr>
            <a:lvl4pPr marL="1371600" indent="0" latinLnBrk="0">
              <a:buNone/>
              <a:defRPr lang="bg-BG" sz="1000"/>
            </a:lvl4pPr>
            <a:lvl5pPr marL="1828800" indent="0" latinLnBrk="0">
              <a:buNone/>
              <a:defRPr lang="bg-BG" sz="1000"/>
            </a:lvl5pPr>
            <a:lvl6pPr marL="2286000" indent="0" latinLnBrk="0">
              <a:buNone/>
              <a:defRPr lang="bg-BG" sz="1000"/>
            </a:lvl6pPr>
            <a:lvl7pPr marL="2743200" indent="0" latinLnBrk="0">
              <a:buNone/>
              <a:defRPr lang="bg-BG" sz="1000"/>
            </a:lvl7pPr>
            <a:lvl8pPr marL="3200400" indent="0" latinLnBrk="0">
              <a:buNone/>
              <a:defRPr lang="bg-BG" sz="1000"/>
            </a:lvl8pPr>
            <a:lvl9pPr marL="3657600" indent="0" latinLnBrk="0">
              <a:buNone/>
              <a:defRPr lang="bg-BG" sz="1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www.jabulgaria.org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  <a:p>
            <a:pPr lvl="5"/>
            <a:r>
              <a:rPr lang="bg-BG" dirty="0"/>
              <a:t>Шесто ниво</a:t>
            </a:r>
          </a:p>
          <a:p>
            <a:pPr lvl="6"/>
            <a:r>
              <a:rPr lang="bg-BG" dirty="0"/>
              <a:t>Седмо ниво</a:t>
            </a:r>
          </a:p>
          <a:p>
            <a:pPr lvl="7"/>
            <a:r>
              <a:rPr lang="bg-BG" dirty="0"/>
              <a:t>Осмо ниво</a:t>
            </a:r>
          </a:p>
          <a:p>
            <a:pPr lvl="8"/>
            <a:r>
              <a:rPr lang="bg-BG" dirty="0"/>
              <a:t>Девето ниво</a:t>
            </a:r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bg-BG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bg-BG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0" name="Група 13"/>
          <p:cNvGrpSpPr/>
          <p:nvPr userDrawn="1"/>
        </p:nvGrpSpPr>
        <p:grpSpPr>
          <a:xfrm>
            <a:off x="1104899" y="1143000"/>
            <a:ext cx="9980684" cy="45719"/>
            <a:chOff x="507492" y="1501519"/>
            <a:chExt cx="8129016" cy="63125"/>
          </a:xfrm>
        </p:grpSpPr>
        <p:cxnSp>
          <p:nvCxnSpPr>
            <p:cNvPr id="11" name="Прав съединител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ав съединител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B67C4D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37" y="6325698"/>
            <a:ext cx="1319089" cy="426430"/>
          </a:xfrm>
          <a:prstGeom prst="rect">
            <a:avLst/>
          </a:prstGeom>
        </p:spPr>
      </p:pic>
      <p:sp>
        <p:nvSpPr>
          <p:cNvPr id="18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bg-BG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www.jabulgaria.org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bg-BG" sz="2800" b="1" kern="1200">
          <a:solidFill>
            <a:srgbClr val="00845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bg-BG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bg-BG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bg-BG"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bg-BG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ulgaria.org/" TargetMode="External"/><Relationship Id="rId2" Type="http://schemas.openxmlformats.org/officeDocument/2006/relationships/hyperlink" Target="mailto:jab@jabulgaria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3" y="-45011"/>
            <a:ext cx="9759526" cy="69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Взаимодействие с образователната система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en-US" sz="2800" dirty="0"/>
              <a:t>Иновативни проекти за обхващане на всички типове училища </a:t>
            </a:r>
            <a:r>
              <a:rPr lang="bg-BG" altLang="en-US" sz="2800" dirty="0" smtClean="0"/>
              <a:t>– проект </a:t>
            </a:r>
            <a:r>
              <a:rPr lang="en-US" altLang="en-US" sz="2800" dirty="0" err="1" smtClean="0"/>
              <a:t>StARTs</a:t>
            </a:r>
            <a:r>
              <a:rPr lang="en-US" altLang="en-US" sz="2800" dirty="0" smtClean="0"/>
              <a:t>, </a:t>
            </a:r>
            <a:r>
              <a:rPr lang="bg-BG" altLang="en-US" sz="2800" dirty="0"/>
              <a:t>Центрове по предприемачество в ПГ</a:t>
            </a:r>
            <a:endParaRPr lang="en-US" altLang="en-US" sz="2800" dirty="0"/>
          </a:p>
          <a:p>
            <a:r>
              <a:rPr lang="bg-BG" altLang="en-US" sz="2800" dirty="0"/>
              <a:t>Свързване </a:t>
            </a:r>
            <a:r>
              <a:rPr lang="bg-BG" altLang="en-US" sz="2800" dirty="0" smtClean="0"/>
              <a:t>на </a:t>
            </a:r>
            <a:r>
              <a:rPr lang="bg-BG" altLang="en-US" sz="2800" dirty="0"/>
              <a:t>предприемачеството с други сфери – зелено </a:t>
            </a:r>
            <a:r>
              <a:rPr lang="bg-BG" altLang="en-US" sz="2800" dirty="0" smtClean="0"/>
              <a:t>предприемачество</a:t>
            </a:r>
            <a:r>
              <a:rPr lang="en-US" altLang="en-US" sz="2800" dirty="0" smtClean="0"/>
              <a:t>, Future Agro challenge</a:t>
            </a:r>
            <a:endParaRPr lang="bg-BG" altLang="en-US" sz="2800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pic>
        <p:nvPicPr>
          <p:cNvPr id="5" name="Picture 2" descr="1610045_137878499716157_206975942177961558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13901" b="267"/>
          <a:stretch>
            <a:fillRect/>
          </a:stretch>
        </p:blipFill>
        <p:spPr bwMode="auto">
          <a:xfrm>
            <a:off x="3198519" y="4489078"/>
            <a:ext cx="2697491" cy="27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948203_467877333338649_2002437140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>
            <a:fillRect/>
          </a:stretch>
        </p:blipFill>
        <p:spPr bwMode="auto">
          <a:xfrm>
            <a:off x="5909128" y="4476764"/>
            <a:ext cx="2922584" cy="27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0247411_137879703049370_3026301920496830890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b="16933"/>
          <a:stretch>
            <a:fillRect/>
          </a:stretch>
        </p:blipFill>
        <p:spPr bwMode="auto">
          <a:xfrm>
            <a:off x="-283150" y="4486243"/>
            <a:ext cx="3764577" cy="270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35" y="4486243"/>
            <a:ext cx="4104770" cy="273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Взаимодействие с образователната система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en-US" sz="3200" dirty="0"/>
              <a:t>Модернизиране и високи технологии – Смарт класна стая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75" y="3551890"/>
            <a:ext cx="4956011" cy="330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6" y="3536518"/>
            <a:ext cx="4990589" cy="33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>
            <a:fillRect/>
          </a:stretch>
        </p:blipFill>
        <p:spPr bwMode="auto">
          <a:xfrm>
            <a:off x="9140486" y="3551890"/>
            <a:ext cx="3648860" cy="41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504" y="148273"/>
            <a:ext cx="9751168" cy="663578"/>
          </a:xfrm>
        </p:spPr>
        <p:txBody>
          <a:bodyPr/>
          <a:lstStyle/>
          <a:p>
            <a:r>
              <a:rPr lang="bg-BG" altLang="en-US" dirty="0" smtClean="0"/>
              <a:t>Връзка с бизнеса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2" descr="https://lh4.googleusercontent.com/-0rOHACDzVcA/UVwcnqHRAdI/AAAAAAABJxE/YT4A4giP9wo/w800-h533-no/IMG_1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30" y="988983"/>
            <a:ext cx="36703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&amp;Scy;&amp;ncy;&amp;icy;&amp;m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" y="988983"/>
            <a:ext cx="3514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&amp;Scy;&amp;ncy;&amp;icy;&amp;mcy;&amp;k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836">
            <a:off x="1202572" y="2204534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lh6.googleusercontent.com/-nJFywsWVx-8/UVwcnyMay0I/AAAAAAABJxU/Nph2LrH4vm8/w800-h533-no/IMG_13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392" y="3893222"/>
            <a:ext cx="4691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&amp;Scy;&amp;ncy;&amp;icy;&amp;mcy;&amp;k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>
            <a:fillRect/>
          </a:stretch>
        </p:blipFill>
        <p:spPr bwMode="auto">
          <a:xfrm>
            <a:off x="9065933" y="3399949"/>
            <a:ext cx="2959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&amp;Scy;&amp;ncy;&amp;icy;&amp;mcy;&amp;kcy;&amp;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5">
            <a:off x="4181194" y="1336070"/>
            <a:ext cx="36623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&amp;Scy;&amp;ncy;&amp;icy;&amp;m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63">
            <a:off x="4081881" y="3422611"/>
            <a:ext cx="4906787" cy="32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10"/>
            <a:ext cx="5677320" cy="319349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868"/>
            <a:ext cx="8811133" cy="3317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 какво сме известни?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9" y="0"/>
            <a:ext cx="6816506" cy="4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 smtClean="0"/>
              <a:t>Успешни истории</a:t>
            </a:r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631401"/>
            <a:ext cx="7224782" cy="4430732"/>
          </a:xfrm>
        </p:spPr>
      </p:pic>
      <p:sp>
        <p:nvSpPr>
          <p:cNvPr id="9" name="TextBox 8"/>
          <p:cNvSpPr txBox="1"/>
          <p:nvPr/>
        </p:nvSpPr>
        <p:spPr>
          <a:xfrm>
            <a:off x="660401" y="1631401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Imagga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err="1" smtClean="0"/>
              <a:t>Komfo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err="1" smtClean="0"/>
              <a:t>Robopartans</a:t>
            </a: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Stigni.bg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942" y="1729083"/>
            <a:ext cx="5734050" cy="330166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2600" dirty="0"/>
              <a:t>Джуниър Ачийвмънт България</a:t>
            </a:r>
          </a:p>
          <a:p>
            <a:pPr algn="ctr">
              <a:defRPr/>
            </a:pPr>
            <a:r>
              <a:rPr lang="bg-BG" sz="2600" dirty="0"/>
              <a:t>София 1124, ул. “Загоре 9” ет. 1</a:t>
            </a:r>
          </a:p>
          <a:p>
            <a:pPr algn="ctr">
              <a:defRPr/>
            </a:pPr>
            <a:r>
              <a:rPr lang="bg-BG" sz="2600" dirty="0"/>
              <a:t>тел./факс: 02 989 43 61</a:t>
            </a:r>
          </a:p>
          <a:p>
            <a:pPr algn="ctr">
              <a:defRPr/>
            </a:pPr>
            <a:r>
              <a:rPr lang="en-US" sz="2600" dirty="0">
                <a:hlinkClick r:id="rId2"/>
              </a:rPr>
              <a:t>jab@jabulgaria.org</a:t>
            </a:r>
            <a:endParaRPr lang="bg-BG" sz="2600" dirty="0"/>
          </a:p>
          <a:p>
            <a:pPr algn="ctr">
              <a:defRPr/>
            </a:pPr>
            <a:r>
              <a:rPr lang="en-US" sz="2600" dirty="0" smtClean="0">
                <a:hlinkClick r:id="rId3"/>
              </a:rPr>
              <a:t>www.jabulgaria.org</a:t>
            </a:r>
            <a:endParaRPr lang="en-US" sz="2600" dirty="0"/>
          </a:p>
          <a:p>
            <a:pPr algn="ctr">
              <a:defRPr/>
            </a:pPr>
            <a:r>
              <a:rPr lang="en-US" sz="2600" dirty="0"/>
              <a:t>Skype: </a:t>
            </a:r>
            <a:r>
              <a:rPr lang="en-US" sz="2600" dirty="0" err="1"/>
              <a:t>jabulgaria</a:t>
            </a:r>
            <a:endParaRPr lang="en-US" sz="2600" dirty="0"/>
          </a:p>
          <a:p>
            <a:pPr algn="ctr">
              <a:defRPr/>
            </a:pPr>
            <a:r>
              <a:rPr lang="en-US" sz="2600" dirty="0"/>
              <a:t>Facebook: Junior Achievement Bulgaria</a:t>
            </a:r>
          </a:p>
          <a:p>
            <a:pPr algn="ctr">
              <a:defRPr/>
            </a:pPr>
            <a:r>
              <a:rPr lang="en-US" sz="2600" dirty="0"/>
              <a:t>Twitter: JA Bulgaria</a:t>
            </a:r>
          </a:p>
          <a:p>
            <a:endParaRPr lang="bg-B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r="26696"/>
          <a:stretch>
            <a:fillRect/>
          </a:stretch>
        </p:blipFill>
        <p:spPr>
          <a:xfrm>
            <a:off x="6981063" y="1275613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0049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68" y="1725435"/>
            <a:ext cx="6565995" cy="2116133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Cambria" pitchFamily="18" charset="0"/>
              </a:rPr>
              <a:t>Джуниър Ачийвмънт България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590" y="3478498"/>
            <a:ext cx="6423882" cy="1625782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i="1" dirty="0">
                <a:latin typeface="Cambria" panose="02040503050406030204" pitchFamily="18" charset="0"/>
              </a:rPr>
              <a:t>Най-добрата практика за бизнес обучение в Европейския съюз</a:t>
            </a:r>
          </a:p>
          <a:p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2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7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00B050"/>
                </a:solidFill>
              </a:rPr>
              <a:t>1919</a:t>
            </a:r>
            <a:r>
              <a:rPr lang="bg-BG" sz="13800" dirty="0" smtClean="0">
                <a:solidFill>
                  <a:srgbClr val="00B050"/>
                </a:solidFill>
              </a:rPr>
              <a:t> </a:t>
            </a:r>
            <a:endParaRPr lang="en-US" sz="138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92D050"/>
                </a:solidFill>
              </a:rPr>
              <a:t>118</a:t>
            </a:r>
            <a:r>
              <a:rPr lang="bg-BG" sz="8800" dirty="0" smtClean="0">
                <a:solidFill>
                  <a:srgbClr val="92D050"/>
                </a:solidFill>
              </a:rPr>
              <a:t> държави</a:t>
            </a:r>
            <a:endParaRPr lang="en-US" sz="88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13700" dirty="0" smtClean="0">
                <a:solidFill>
                  <a:srgbClr val="FFC000"/>
                </a:solidFill>
              </a:rPr>
              <a:t>1997</a:t>
            </a:r>
            <a:endParaRPr lang="bg-BG" sz="13700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Предприемачество и наука – интелигентен растеж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55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8" y="-95534"/>
            <a:ext cx="7346647" cy="73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JA</a:t>
            </a:r>
            <a:r>
              <a:rPr lang="bg-BG" sz="5400" dirty="0" smtClean="0"/>
              <a:t> Европа</a:t>
            </a:r>
            <a:endParaRPr lang="bg-B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B050"/>
                </a:solidFill>
              </a:rPr>
              <a:t>39</a:t>
            </a:r>
            <a:r>
              <a:rPr lang="bg-BG" sz="8000" dirty="0" smtClean="0">
                <a:solidFill>
                  <a:srgbClr val="00B050"/>
                </a:solidFill>
              </a:rPr>
              <a:t> държави </a:t>
            </a:r>
            <a:endParaRPr lang="en-US" sz="8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</a:rPr>
              <a:t>72 </a:t>
            </a:r>
            <a:r>
              <a:rPr lang="en-US" sz="7200" dirty="0" smtClean="0">
                <a:solidFill>
                  <a:srgbClr val="92D050"/>
                </a:solidFill>
              </a:rPr>
              <a:t>846</a:t>
            </a:r>
            <a:r>
              <a:rPr lang="bg-BG" sz="7200" dirty="0" smtClean="0">
                <a:solidFill>
                  <a:srgbClr val="92D050"/>
                </a:solidFill>
              </a:rPr>
              <a:t> учители</a:t>
            </a:r>
            <a:endParaRPr lang="en-US" sz="72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C000"/>
                </a:solidFill>
              </a:rPr>
              <a:t>3 212 </a:t>
            </a:r>
            <a:r>
              <a:rPr lang="en-US" sz="6000" dirty="0" smtClean="0">
                <a:solidFill>
                  <a:srgbClr val="FFC000"/>
                </a:solidFill>
              </a:rPr>
              <a:t>289</a:t>
            </a:r>
            <a:r>
              <a:rPr lang="bg-BG" sz="6000" dirty="0" smtClean="0">
                <a:solidFill>
                  <a:srgbClr val="FFC000"/>
                </a:solidFill>
              </a:rPr>
              <a:t> ученици и студенти</a:t>
            </a:r>
            <a:endParaRPr lang="bg-BG" sz="6000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Предприемачество и наука – интелигентен растеж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93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61" y="-179010"/>
            <a:ext cx="7798167" cy="65353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Предприемачество и наука – интелигентен растеж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39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dirty="0" smtClean="0"/>
              <a:t>2014/2015 г.</a:t>
            </a:r>
            <a:endParaRPr lang="bg-BG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B050"/>
                </a:solidFill>
              </a:rPr>
              <a:t>40 613</a:t>
            </a:r>
            <a:r>
              <a:rPr lang="bg-BG" sz="8000" dirty="0" smtClean="0">
                <a:solidFill>
                  <a:srgbClr val="00B050"/>
                </a:solidFill>
              </a:rPr>
              <a:t> ученици</a:t>
            </a:r>
            <a:endParaRPr lang="en-US" sz="8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</a:rPr>
              <a:t>1092</a:t>
            </a:r>
            <a:r>
              <a:rPr lang="bg-BG" sz="7200" dirty="0" smtClean="0">
                <a:solidFill>
                  <a:srgbClr val="92D050"/>
                </a:solidFill>
              </a:rPr>
              <a:t> училища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B0F0"/>
                </a:solidFill>
              </a:rPr>
              <a:t>1</a:t>
            </a:r>
            <a:r>
              <a:rPr lang="bg-BG" sz="6600" dirty="0" smtClean="0">
                <a:solidFill>
                  <a:srgbClr val="00B0F0"/>
                </a:solidFill>
              </a:rPr>
              <a:t>4 университети </a:t>
            </a:r>
            <a:endParaRPr lang="en-US" sz="66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C000"/>
                </a:solidFill>
              </a:rPr>
              <a:t>1800</a:t>
            </a:r>
            <a:r>
              <a:rPr lang="bg-BG" sz="7200" dirty="0" smtClean="0">
                <a:solidFill>
                  <a:srgbClr val="FFC000"/>
                </a:solidFill>
              </a:rPr>
              <a:t> студенти</a:t>
            </a:r>
            <a:endParaRPr lang="bg-BG" sz="7200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Предприемачество и наука – интелигентен растеж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97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Обучение на учители по програми за гимназиален етап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4" y="76200"/>
            <a:ext cx="8328132" cy="65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JA</a:t>
            </a:r>
            <a:r>
              <a:rPr lang="bg-BG" sz="4000" dirty="0" smtClean="0"/>
              <a:t> в образованието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Предприемачество и наука – интелигентен растеж</a:t>
            </a:r>
            <a:endParaRPr lang="bg-BG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518170" y="5075238"/>
            <a:ext cx="5334000" cy="457200"/>
          </a:xfrm>
          <a:prstGeom prst="rect">
            <a:avLst/>
          </a:prstGeom>
          <a:solidFill>
            <a:srgbClr val="A0D8A3"/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bg-BG" sz="2800" b="1" kern="1200">
                <a:solidFill>
                  <a:srgbClr val="00845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bg-BG" altLang="bg-BG" sz="2000" dirty="0" smtClean="0">
                <a:latin typeface="Cambria" panose="02040503050406030204" pitchFamily="18" charset="0"/>
              </a:rPr>
              <a:t>Програми за предучилищно възпитание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3899170" y="4524375"/>
            <a:ext cx="44196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Програми за начален етап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4356370" y="3994150"/>
            <a:ext cx="3581400" cy="457200"/>
          </a:xfrm>
          <a:prstGeom prst="rect">
            <a:avLst/>
          </a:prstGeom>
          <a:solidFill>
            <a:srgbClr val="5294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Програми за прогимназия</a:t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endParaRPr lang="bg-BG" sz="2000" kern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2070370" y="2424113"/>
            <a:ext cx="2743200" cy="1524000"/>
          </a:xfrm>
          <a:prstGeom prst="rect">
            <a:avLst/>
          </a:prstGeom>
          <a:solidFill>
            <a:srgbClr val="E3DE7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Профил технологичен “Предприемачество и бизнес” 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след </a:t>
            </a:r>
            <a:r>
              <a:rPr lang="en-US" sz="2000" kern="0" dirty="0">
                <a:solidFill>
                  <a:srgbClr val="000000"/>
                </a:solidFill>
                <a:latin typeface="Cambria" pitchFamily="18" charset="0"/>
              </a:rPr>
              <a:t>VII </a:t>
            </a: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клас в СОУ</a:t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endParaRPr lang="bg-BG" sz="2000" kern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4889770" y="2424113"/>
            <a:ext cx="2590800" cy="1524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Профил технологичен “Предприемачество и бизнес” 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след </a:t>
            </a:r>
            <a:r>
              <a:rPr lang="en-US" sz="2000" kern="0" dirty="0">
                <a:solidFill>
                  <a:srgbClr val="000000"/>
                </a:solidFill>
                <a:latin typeface="Cambria" pitchFamily="18" charset="0"/>
              </a:rPr>
              <a:t>VIII </a:t>
            </a: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клас в СОУ</a:t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endParaRPr lang="bg-BG" sz="2000" kern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7550420" y="2424113"/>
            <a:ext cx="2590800" cy="1524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Програми за ПГ: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Учебна компания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Титан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Банките в действие</a:t>
            </a:r>
          </a:p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Бизнес етика</a:t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endParaRPr lang="bg-BG" sz="2000" kern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4356370" y="1906588"/>
            <a:ext cx="3581400" cy="457200"/>
          </a:xfrm>
          <a:prstGeom prst="rect">
            <a:avLst/>
          </a:prstGeom>
          <a:solidFill>
            <a:srgbClr val="CB976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  <a:t>Програми за университети</a:t>
            </a:r>
            <a:br>
              <a:rPr lang="bg-BG" sz="2000" kern="0" dirty="0">
                <a:solidFill>
                  <a:srgbClr val="000000"/>
                </a:solidFill>
                <a:latin typeface="Cambria" pitchFamily="18" charset="0"/>
              </a:rPr>
            </a:br>
            <a:endParaRPr lang="bg-BG" sz="2000" kern="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theme/theme1.xml><?xml version="1.0" encoding="utf-8"?>
<a:theme xmlns:a="http://schemas.openxmlformats.org/drawingml/2006/main" name="Академична литература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264</Words>
  <Application>Microsoft Office PowerPoint</Application>
  <PresentationFormat>Widescreen</PresentationFormat>
  <Paragraphs>78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</vt:lpstr>
      <vt:lpstr>Euphemia</vt:lpstr>
      <vt:lpstr>Wingdings</vt:lpstr>
      <vt:lpstr>Академична литература 16x9</vt:lpstr>
      <vt:lpstr>PowerPoint Presentation</vt:lpstr>
      <vt:lpstr>Джуниър Ачийвмънт България</vt:lpstr>
      <vt:lpstr>PowerPoint Presentation</vt:lpstr>
      <vt:lpstr>PowerPoint Presentation</vt:lpstr>
      <vt:lpstr>JA Европа</vt:lpstr>
      <vt:lpstr>PowerPoint Presentation</vt:lpstr>
      <vt:lpstr>2014/2015 г.</vt:lpstr>
      <vt:lpstr>PowerPoint Presentation</vt:lpstr>
      <vt:lpstr>JA в образованието</vt:lpstr>
      <vt:lpstr>PowerPoint Presentation</vt:lpstr>
      <vt:lpstr>Взаимодействие с образователната система</vt:lpstr>
      <vt:lpstr>Взаимодействие с образователната система</vt:lpstr>
      <vt:lpstr>Връзка с бизнеса</vt:lpstr>
      <vt:lpstr>С какво сме известни?</vt:lpstr>
      <vt:lpstr>Успешни истории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 с картина</dc:title>
  <dc:creator>Maggie</dc:creator>
  <cp:lastModifiedBy>Svetoslava Stoyanova</cp:lastModifiedBy>
  <cp:revision>61</cp:revision>
  <dcterms:created xsi:type="dcterms:W3CDTF">2013-04-05T19:49:59Z</dcterms:created>
  <dcterms:modified xsi:type="dcterms:W3CDTF">2015-10-15T11:33:49Z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