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84" r:id="rId5"/>
    <p:sldId id="286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71" r:id="rId18"/>
    <p:sldId id="269" r:id="rId19"/>
    <p:sldId id="270" r:id="rId20"/>
    <p:sldId id="272" r:id="rId21"/>
    <p:sldId id="273" r:id="rId22"/>
    <p:sldId id="274" r:id="rId23"/>
    <p:sldId id="275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067A84-0A3D-47AF-9750-F8B3CD04FA33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9A4D9D-441D-4F12-AD07-25C8297DEA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gif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data.bg/07/04/16/32951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85" y="2022"/>
            <a:ext cx="9154585" cy="68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Проект за </a:t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>Бизнес агенция на София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8280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Позициониране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bg-BG" sz="2400" i="1" dirty="0" smtClean="0"/>
          </a:p>
          <a:p>
            <a:pPr marL="0" indent="0" algn="just">
              <a:buNone/>
            </a:pPr>
            <a:r>
              <a:rPr lang="bg-BG" sz="3200" dirty="0" smtClean="0"/>
              <a:t>Бизнес </a:t>
            </a:r>
            <a:r>
              <a:rPr lang="bg-BG" sz="3200" dirty="0"/>
              <a:t>агенция </a:t>
            </a:r>
            <a:r>
              <a:rPr lang="bg-BG" sz="3200" dirty="0" smtClean="0"/>
              <a:t>е структура, </a:t>
            </a:r>
            <a:r>
              <a:rPr lang="bg-BG" sz="3200" dirty="0"/>
              <a:t>чрез </a:t>
            </a:r>
            <a:r>
              <a:rPr lang="bg-BG" sz="3200" dirty="0" smtClean="0"/>
              <a:t>която </a:t>
            </a:r>
            <a:r>
              <a:rPr lang="bg-BG" sz="3200" dirty="0"/>
              <a:t>Столична </a:t>
            </a:r>
            <a:r>
              <a:rPr lang="bg-BG" sz="3200" dirty="0" smtClean="0"/>
              <a:t>община</a:t>
            </a:r>
          </a:p>
          <a:p>
            <a:pPr marL="0" indent="0" algn="just"/>
            <a:r>
              <a:rPr lang="bg-BG" sz="3200" i="1" dirty="0" smtClean="0"/>
              <a:t> </a:t>
            </a:r>
            <a:r>
              <a:rPr lang="bg-BG" sz="3200" i="1" dirty="0"/>
              <a:t>идентифицира потребностите на икономическата среда</a:t>
            </a:r>
            <a:r>
              <a:rPr lang="bg-BG" sz="3200" i="1" dirty="0" smtClean="0"/>
              <a:t>,</a:t>
            </a:r>
          </a:p>
          <a:p>
            <a:pPr marL="0" indent="0" algn="just"/>
            <a:r>
              <a:rPr lang="bg-BG" sz="3200" i="1" dirty="0" smtClean="0"/>
              <a:t> </a:t>
            </a:r>
            <a:r>
              <a:rPr lang="bg-BG" sz="3200" i="1" dirty="0"/>
              <a:t>съдейства за успешното партньорство между фирми, университети, браншови организации, НПО и др., които работят за подобряване на бизнес-климата в </a:t>
            </a:r>
            <a:r>
              <a:rPr lang="bg-BG" sz="3200" i="1" dirty="0" smtClean="0"/>
              <a:t>София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879377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ourcepress.net/wp-content/uploads/2011/10/Entrepreneur-And-Ideas-Whats-In-Business-Incub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5271343"/>
            <a:ext cx="7772400" cy="1470025"/>
          </a:xfrm>
        </p:spPr>
        <p:txBody>
          <a:bodyPr/>
          <a:lstStyle/>
          <a:p>
            <a:r>
              <a:rPr lang="bg-BG" dirty="0" smtClean="0"/>
              <a:t>Защо е необходима?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41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Защо е необходима?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Иновативните бизнес-идеи, които ще се реализират на територията на София и за </a:t>
            </a:r>
            <a:r>
              <a:rPr lang="bg-BG" sz="3200" dirty="0" smtClean="0"/>
              <a:t>София:</a:t>
            </a:r>
          </a:p>
          <a:p>
            <a:pPr lvl="1"/>
            <a:r>
              <a:rPr lang="bg-BG" sz="3200" dirty="0" smtClean="0"/>
              <a:t>да </a:t>
            </a:r>
            <a:r>
              <a:rPr lang="bg-BG" sz="3200" dirty="0"/>
              <a:t>бъдат подкрепяни от възникването </a:t>
            </a:r>
            <a:endParaRPr lang="bg-BG" sz="3200" dirty="0" smtClean="0"/>
          </a:p>
          <a:p>
            <a:pPr lvl="1"/>
            <a:r>
              <a:rPr lang="bg-BG" sz="3200" dirty="0" smtClean="0"/>
              <a:t>през </a:t>
            </a:r>
            <a:r>
              <a:rPr lang="bg-BG" sz="3200" dirty="0"/>
              <a:t>развиването им в икономическа дейност </a:t>
            </a:r>
            <a:endParaRPr lang="bg-BG" sz="3200" dirty="0" smtClean="0"/>
          </a:p>
          <a:p>
            <a:pPr lvl="1"/>
            <a:r>
              <a:rPr lang="bg-BG" sz="3200" dirty="0" smtClean="0"/>
              <a:t>до създаването </a:t>
            </a:r>
            <a:r>
              <a:rPr lang="bg-BG" sz="3200" dirty="0"/>
              <a:t>на продукти и услуги и тяхното успешно маркетиране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516856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Защо е необходима?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Формиране и непрекъсната актуализация на база данни чрез набиране на статистическа и административна </a:t>
            </a:r>
            <a:r>
              <a:rPr lang="bg-BG" sz="2800" dirty="0" smtClean="0"/>
              <a:t>информация</a:t>
            </a:r>
          </a:p>
          <a:p>
            <a:pPr lvl="1"/>
            <a:r>
              <a:rPr lang="bg-BG" sz="2800" dirty="0" smtClean="0"/>
              <a:t>която </a:t>
            </a:r>
            <a:r>
              <a:rPr lang="bg-BG" sz="2800" dirty="0"/>
              <a:t>може да послужи като основа за стартиране на бизнес на територията на </a:t>
            </a:r>
            <a:r>
              <a:rPr lang="bg-BG" sz="2800" dirty="0" smtClean="0"/>
              <a:t>София</a:t>
            </a:r>
          </a:p>
          <a:p>
            <a:pPr lvl="1"/>
            <a:r>
              <a:rPr lang="bg-BG" sz="2800" dirty="0" smtClean="0"/>
              <a:t>поръчка </a:t>
            </a:r>
            <a:r>
              <a:rPr lang="bg-BG" sz="2800" dirty="0"/>
              <a:t>на социологически и маркетингови проучвания за набиране на специфична, проектно ориентирана информация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530387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Защо е необходима?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389120"/>
          </a:xfrm>
        </p:spPr>
        <p:txBody>
          <a:bodyPr>
            <a:noAutofit/>
          </a:bodyPr>
          <a:lstStyle/>
          <a:p>
            <a:pPr lvl="0"/>
            <a:r>
              <a:rPr lang="bg-BG" sz="2400" dirty="0"/>
              <a:t>Разработка на общи бизнес-програми, които включват определени генерални направления като напр. </a:t>
            </a:r>
            <a:endParaRPr lang="bg-BG" sz="2400" dirty="0" smtClean="0"/>
          </a:p>
          <a:p>
            <a:pPr lvl="1"/>
            <a:r>
              <a:rPr lang="bg-BG" i="1" dirty="0" smtClean="0"/>
              <a:t>Комуникация,бизнес-партньорство,устойчиво </a:t>
            </a:r>
            <a:r>
              <a:rPr lang="bg-BG" i="1" dirty="0" smtClean="0"/>
              <a:t>развитие</a:t>
            </a:r>
          </a:p>
          <a:p>
            <a:pPr lvl="1"/>
            <a:r>
              <a:rPr lang="bg-BG" i="1" dirty="0" smtClean="0"/>
              <a:t>иновации </a:t>
            </a:r>
            <a:r>
              <a:rPr lang="bg-BG" i="1" dirty="0"/>
              <a:t>и икономика на </a:t>
            </a:r>
            <a:r>
              <a:rPr lang="bg-BG" i="1" dirty="0" smtClean="0"/>
              <a:t>знанието</a:t>
            </a:r>
          </a:p>
          <a:p>
            <a:r>
              <a:rPr lang="bg-BG" sz="2400" dirty="0" smtClean="0"/>
              <a:t>които </a:t>
            </a:r>
            <a:r>
              <a:rPr lang="bg-BG" sz="2400" dirty="0"/>
              <a:t>предлагат възможности за свързване </a:t>
            </a:r>
            <a:r>
              <a:rPr lang="bg-BG" sz="2400" dirty="0" smtClean="0"/>
              <a:t>на</a:t>
            </a:r>
          </a:p>
          <a:p>
            <a:pPr lvl="1"/>
            <a:r>
              <a:rPr lang="bg-BG" dirty="0" smtClean="0"/>
              <a:t>браншови </a:t>
            </a:r>
            <a:r>
              <a:rPr lang="bg-BG" dirty="0" smtClean="0"/>
              <a:t>организации, фирми, НПО,физически </a:t>
            </a:r>
            <a:r>
              <a:rPr lang="bg-BG" dirty="0"/>
              <a:t>лица </a:t>
            </a:r>
            <a:endParaRPr lang="bg-BG" dirty="0" smtClean="0"/>
          </a:p>
          <a:p>
            <a:r>
              <a:rPr lang="bg-BG" sz="2400" dirty="0" smtClean="0"/>
              <a:t>със </a:t>
            </a:r>
            <a:r>
              <a:rPr lang="bg-BG" sz="2400" dirty="0"/>
              <a:t>заинтересовани организации, които желаят да финансират и </a:t>
            </a:r>
            <a:r>
              <a:rPr lang="bg-BG" sz="2400" dirty="0" err="1"/>
              <a:t>маркетират</a:t>
            </a:r>
            <a:r>
              <a:rPr lang="bg-BG" sz="2400" dirty="0"/>
              <a:t> проекти или да кандидатстват за донорско финансиране като партньори.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84738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11560" y="534335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Как може да бъде учредена?</a:t>
            </a:r>
            <a:endParaRPr lang="en-US" dirty="0"/>
          </a:p>
        </p:txBody>
      </p:sp>
      <p:pic>
        <p:nvPicPr>
          <p:cNvPr id="5122" name="Picture 2" descr="http://www.undertheradarblog.com/wp-content/uploads/2011/07/Brainstormin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120680" cy="358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65996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Как може да бъде учредена?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Проект по ОП „</a:t>
            </a:r>
            <a:r>
              <a:rPr lang="bg-BG" sz="3200" dirty="0" err="1" smtClean="0"/>
              <a:t>Конкурентноспособност</a:t>
            </a:r>
            <a:r>
              <a:rPr lang="bg-BG" sz="3200" dirty="0" smtClean="0"/>
              <a:t>“</a:t>
            </a:r>
          </a:p>
          <a:p>
            <a:r>
              <a:rPr lang="bg-BG" sz="3200" dirty="0" smtClean="0"/>
              <a:t>Регистрация на клъстер</a:t>
            </a:r>
          </a:p>
          <a:p>
            <a:r>
              <a:rPr lang="bg-BG" sz="3200" dirty="0" smtClean="0"/>
              <a:t>Формиране на мениджърски екип</a:t>
            </a:r>
          </a:p>
          <a:p>
            <a:r>
              <a:rPr lang="bg-BG" sz="3200" dirty="0" smtClean="0"/>
              <a:t>Избор на консултанти и подизпълнители</a:t>
            </a:r>
          </a:p>
          <a:p>
            <a:r>
              <a:rPr lang="bg-BG" sz="3200" dirty="0" smtClean="0"/>
              <a:t>Предложение за краткосрочна, средносрочна и дългосрочна програма за действие (1-3-7 год.)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635555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negood.co.uk/donegoodgraphics/3figurestal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92" y="-1"/>
            <a:ext cx="9164992" cy="68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5487367"/>
            <a:ext cx="7772400" cy="1470025"/>
          </a:xfrm>
        </p:spPr>
        <p:txBody>
          <a:bodyPr/>
          <a:lstStyle/>
          <a:p>
            <a:r>
              <a:rPr lang="bg-BG" dirty="0" smtClean="0"/>
              <a:t>На кого ще помага?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0481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На кого ще помага?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2800" dirty="0" smtClean="0"/>
              <a:t>Осъществяване на партньорска дейност с и между:</a:t>
            </a:r>
          </a:p>
          <a:p>
            <a:pPr lvl="1"/>
            <a:r>
              <a:rPr lang="bg-BG" sz="2800" dirty="0"/>
              <a:t>Бизнес-организации от </a:t>
            </a:r>
            <a:r>
              <a:rPr lang="bg-BG" sz="2800" dirty="0" smtClean="0"/>
              <a:t>България и чужбина</a:t>
            </a:r>
            <a:endParaRPr lang="bg-BG" sz="2800" dirty="0" smtClean="0"/>
          </a:p>
          <a:p>
            <a:pPr lvl="1"/>
            <a:r>
              <a:rPr lang="bg-BG" sz="2800" dirty="0" smtClean="0"/>
              <a:t>Държавни </a:t>
            </a:r>
            <a:r>
              <a:rPr lang="bg-BG" sz="2800" dirty="0" smtClean="0"/>
              <a:t>институции</a:t>
            </a:r>
          </a:p>
          <a:p>
            <a:pPr lvl="1"/>
            <a:r>
              <a:rPr lang="bg-BG" sz="2800" dirty="0"/>
              <a:t>Столични общини от </a:t>
            </a:r>
            <a:r>
              <a:rPr lang="bg-BG" sz="2800" dirty="0" smtClean="0"/>
              <a:t>ЕС</a:t>
            </a:r>
          </a:p>
          <a:p>
            <a:pPr lvl="1"/>
            <a:r>
              <a:rPr lang="bg-BG" sz="2800" dirty="0"/>
              <a:t>Столични общини извън </a:t>
            </a:r>
            <a:r>
              <a:rPr lang="bg-BG" sz="2800" dirty="0" smtClean="0"/>
              <a:t>ЕС</a:t>
            </a:r>
          </a:p>
          <a:p>
            <a:pPr lvl="1"/>
            <a:r>
              <a:rPr lang="bg-BG" sz="2800" dirty="0"/>
              <a:t>Академичните </a:t>
            </a:r>
            <a:r>
              <a:rPr lang="bg-BG" sz="2800" dirty="0" smtClean="0"/>
              <a:t>институции </a:t>
            </a:r>
            <a:r>
              <a:rPr lang="bg-BG" sz="2800" dirty="0"/>
              <a:t>в </a:t>
            </a:r>
            <a:r>
              <a:rPr lang="bg-BG" sz="2800" dirty="0" smtClean="0"/>
              <a:t>София</a:t>
            </a:r>
          </a:p>
          <a:p>
            <a:pPr lvl="1"/>
            <a:r>
              <a:rPr lang="bg-BG" sz="2800" dirty="0" smtClean="0"/>
              <a:t>Академични институции </a:t>
            </a:r>
            <a:r>
              <a:rPr lang="bg-BG" sz="2800" dirty="0"/>
              <a:t>от </a:t>
            </a:r>
            <a:r>
              <a:rPr lang="bg-BG" sz="2800" dirty="0" smtClean="0"/>
              <a:t>чужбина</a:t>
            </a:r>
          </a:p>
          <a:p>
            <a:pPr lvl="1"/>
            <a:r>
              <a:rPr lang="bg-BG" sz="2800" dirty="0" smtClean="0"/>
              <a:t>Широката общественост на София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437379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yaymicro.com/rz_1210x1210/0/df/gears-concept-dfb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12"/>
            <a:ext cx="9144000" cy="6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398587"/>
          </a:xfrm>
        </p:spPr>
        <p:txBody>
          <a:bodyPr/>
          <a:lstStyle/>
          <a:p>
            <a:r>
              <a:rPr lang="bg-BG" dirty="0" smtClean="0"/>
              <a:t>Как ще функционира?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17042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tuttgart\header_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786322"/>
            <a:ext cx="2214578" cy="500066"/>
          </a:xfrm>
          <a:prstGeom prst="rect">
            <a:avLst/>
          </a:prstGeom>
          <a:noFill/>
        </p:spPr>
      </p:pic>
      <p:pic>
        <p:nvPicPr>
          <p:cNvPr id="1027" name="Picture 3" descr="C:\Users\User\Desktop\CO\икономика Европа\Щутгарт\New Folder\583px-Coat_of_arms_of_Stuttgar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143248"/>
            <a:ext cx="1276340" cy="1500198"/>
          </a:xfrm>
          <a:prstGeom prst="rect">
            <a:avLst/>
          </a:prstGeom>
          <a:noFill/>
        </p:spPr>
      </p:pic>
      <p:pic>
        <p:nvPicPr>
          <p:cNvPr id="20482" name="Picture 2" descr="C:\Users\User\Desktop\London&amp;Partners\logo_co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57166"/>
            <a:ext cx="1285884" cy="1500198"/>
          </a:xfrm>
          <a:prstGeom prst="rect">
            <a:avLst/>
          </a:prstGeom>
          <a:noFill/>
        </p:spPr>
      </p:pic>
      <p:pic>
        <p:nvPicPr>
          <p:cNvPr id="20483" name="Picture 3" descr="C:\Users\User\Desktop\652_london__partners_b_new_red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071678"/>
            <a:ext cx="1970076" cy="785818"/>
          </a:xfrm>
          <a:prstGeom prst="rect">
            <a:avLst/>
          </a:prstGeom>
          <a:noFill/>
        </p:spPr>
      </p:pic>
      <p:pic>
        <p:nvPicPr>
          <p:cNvPr id="20484" name="Picture 4" descr="C:\Users\User\Desktop\wappen_berl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28604"/>
            <a:ext cx="1285883" cy="1571635"/>
          </a:xfrm>
          <a:prstGeom prst="rect">
            <a:avLst/>
          </a:prstGeom>
          <a:noFill/>
        </p:spPr>
      </p:pic>
      <p:pic>
        <p:nvPicPr>
          <p:cNvPr id="20485" name="Picture 5" descr="C:\Users\User\Desktop\Logo_Berlin_Partner_GmbH_skalie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143116"/>
            <a:ext cx="1900208" cy="714380"/>
          </a:xfrm>
          <a:prstGeom prst="rect">
            <a:avLst/>
          </a:prstGeom>
          <a:noFill/>
        </p:spPr>
      </p:pic>
      <p:pic>
        <p:nvPicPr>
          <p:cNvPr id="20486" name="Picture 6" descr="C:\Users\User\Desktop\607px-Wien_3_Wappen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500042"/>
            <a:ext cx="1247764" cy="1500178"/>
          </a:xfrm>
          <a:prstGeom prst="rect">
            <a:avLst/>
          </a:prstGeom>
          <a:noFill/>
        </p:spPr>
      </p:pic>
      <p:pic>
        <p:nvPicPr>
          <p:cNvPr id="20487" name="Picture 7" descr="C:\Users\User\Desktop\wirtschaftsagentur-wien-logo-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2214554"/>
            <a:ext cx="1763703" cy="747707"/>
          </a:xfrm>
          <a:prstGeom prst="rect">
            <a:avLst/>
          </a:prstGeom>
          <a:noFill/>
        </p:spPr>
      </p:pic>
      <p:pic>
        <p:nvPicPr>
          <p:cNvPr id="20488" name="Picture 8" descr="C:\Users\User\Desktop\Wapen_van_Amsterdam_bewerk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071942"/>
            <a:ext cx="1714499" cy="1468440"/>
          </a:xfrm>
          <a:prstGeom prst="rect">
            <a:avLst/>
          </a:prstGeom>
          <a:noFill/>
        </p:spPr>
      </p:pic>
      <p:pic>
        <p:nvPicPr>
          <p:cNvPr id="20489" name="Picture 9" descr="C:\Users\User\Desktop\i__amsterdam_logo_629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5857892"/>
            <a:ext cx="1809752" cy="714380"/>
          </a:xfrm>
          <a:prstGeom prst="rect">
            <a:avLst/>
          </a:prstGeom>
          <a:noFill/>
        </p:spPr>
      </p:pic>
      <p:pic>
        <p:nvPicPr>
          <p:cNvPr id="20490" name="Picture 10" descr="C:\Users\User\Desktop\373px-Coat_of_Arms_of_Brussels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4214818"/>
            <a:ext cx="1266809" cy="1500198"/>
          </a:xfrm>
          <a:prstGeom prst="rect">
            <a:avLst/>
          </a:prstGeom>
          <a:noFill/>
        </p:spPr>
      </p:pic>
      <p:pic>
        <p:nvPicPr>
          <p:cNvPr id="20491" name="Picture 11" descr="C:\Users\User\Desktop\_Atrium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2330" y="5857892"/>
            <a:ext cx="1857388" cy="714380"/>
          </a:xfrm>
          <a:prstGeom prst="rect">
            <a:avLst/>
          </a:prstGeom>
          <a:noFill/>
        </p:spPr>
      </p:pic>
      <p:pic>
        <p:nvPicPr>
          <p:cNvPr id="20492" name="Picture 12" descr="C:\Users\User\Desktop\Escudo_de_Madri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0694" y="3000372"/>
            <a:ext cx="1181094" cy="1714512"/>
          </a:xfrm>
          <a:prstGeom prst="rect">
            <a:avLst/>
          </a:prstGeom>
          <a:noFill/>
        </p:spPr>
      </p:pic>
      <p:pic>
        <p:nvPicPr>
          <p:cNvPr id="20493" name="Picture 13" descr="C:\Users\User\Desktop\Snimki presentacia\madridemprende_logo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29190" y="4857760"/>
            <a:ext cx="2147876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Как ще функционира?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040276"/>
            <a:ext cx="8229600" cy="438912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Чрез набор от стандартизирани процедури за:</a:t>
            </a:r>
          </a:p>
          <a:p>
            <a:pPr lvl="1"/>
            <a:r>
              <a:rPr lang="bg-BG" sz="3200" dirty="0" smtClean="0"/>
              <a:t>Изграждане</a:t>
            </a:r>
          </a:p>
          <a:p>
            <a:pPr lvl="1"/>
            <a:r>
              <a:rPr lang="bg-BG" sz="3200" dirty="0" smtClean="0"/>
              <a:t>Развиване</a:t>
            </a:r>
          </a:p>
          <a:p>
            <a:pPr lvl="1"/>
            <a:r>
              <a:rPr lang="bg-BG" sz="3200" dirty="0" smtClean="0"/>
              <a:t>Разширяване</a:t>
            </a:r>
          </a:p>
          <a:p>
            <a:r>
              <a:rPr lang="bg-BG" sz="3200" dirty="0" smtClean="0"/>
              <a:t>На партньорската мрежа</a:t>
            </a:r>
          </a:p>
        </p:txBody>
      </p:sp>
    </p:spTree>
    <p:extLst>
      <p:ext uri="{BB962C8B-B14F-4D97-AF65-F5344CB8AC3E}">
        <p14:creationId xmlns:p14="http://schemas.microsoft.com/office/powerpoint/2010/main" xmlns="" val="2065570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Как ще функционира?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Чрез използване на </a:t>
            </a:r>
            <a:r>
              <a:rPr lang="en-US" sz="3200" i="1" dirty="0" smtClean="0"/>
              <a:t>ad hoc </a:t>
            </a:r>
            <a:r>
              <a:rPr lang="bg-BG" sz="3200" dirty="0" smtClean="0"/>
              <a:t>възможности, генерирани в бизнес средата:</a:t>
            </a:r>
          </a:p>
          <a:p>
            <a:pPr lvl="1"/>
            <a:r>
              <a:rPr lang="bg-BG" sz="3200" dirty="0" smtClean="0"/>
              <a:t>Предложения от партньори</a:t>
            </a:r>
          </a:p>
          <a:p>
            <a:pPr lvl="1"/>
            <a:r>
              <a:rPr lang="bg-BG" sz="3200" dirty="0" smtClean="0"/>
              <a:t>Програми за развитие на бизнеса</a:t>
            </a:r>
          </a:p>
          <a:p>
            <a:pPr lvl="1"/>
            <a:r>
              <a:rPr lang="bg-BG" sz="3200" dirty="0" smtClean="0"/>
              <a:t>Междудържавни споразумения и др.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805633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Как ще функционира?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Чрез набиране на идеи и създаване на нови възможности:</a:t>
            </a:r>
          </a:p>
          <a:p>
            <a:pPr lvl="1"/>
            <a:r>
              <a:rPr lang="bg-BG" sz="3200" dirty="0" smtClean="0"/>
              <a:t>Инвестиционни консултации</a:t>
            </a:r>
          </a:p>
          <a:p>
            <a:pPr lvl="1"/>
            <a:r>
              <a:rPr lang="bg-BG" sz="3200" dirty="0" smtClean="0"/>
              <a:t>Участие в национални и международни форуми и изложения за бизнеса</a:t>
            </a:r>
          </a:p>
          <a:p>
            <a:pPr lvl="1"/>
            <a:r>
              <a:rPr lang="bg-BG" sz="3200" dirty="0" smtClean="0"/>
              <a:t>Публично-частни партньорства</a:t>
            </a:r>
          </a:p>
          <a:p>
            <a:pPr lvl="1"/>
            <a:r>
              <a:rPr lang="bg-BG" sz="3200" dirty="0" smtClean="0"/>
              <a:t>Трансфер на технологии от науката към бизнеса и др.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073319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xperts.bg/sites/default/files/sofi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80" y="0"/>
            <a:ext cx="912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47672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Как да се казва и какво послание да носи?</a:t>
            </a:r>
          </a:p>
        </p:txBody>
      </p:sp>
    </p:spTree>
    <p:extLst>
      <p:ext uri="{BB962C8B-B14F-4D97-AF65-F5344CB8AC3E}">
        <p14:creationId xmlns:p14="http://schemas.microsoft.com/office/powerpoint/2010/main" xmlns="" val="2526603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1933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Съдържание: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Какво е Бизнес агенция?</a:t>
            </a:r>
          </a:p>
          <a:p>
            <a:r>
              <a:rPr lang="bg-BG" sz="3200" dirty="0" smtClean="0"/>
              <a:t>Защо е необходима?</a:t>
            </a:r>
          </a:p>
          <a:p>
            <a:r>
              <a:rPr lang="bg-BG" sz="3200" dirty="0" smtClean="0"/>
              <a:t>Как може да бъде учредена?</a:t>
            </a:r>
          </a:p>
          <a:p>
            <a:r>
              <a:rPr lang="bg-BG" sz="3200" dirty="0" smtClean="0"/>
              <a:t>На кого ще помага?</a:t>
            </a:r>
          </a:p>
          <a:p>
            <a:r>
              <a:rPr lang="bg-BG" sz="3200" dirty="0" smtClean="0"/>
              <a:t>Как ще функционира?</a:t>
            </a:r>
          </a:p>
          <a:p>
            <a:pPr>
              <a:buNone/>
            </a:pPr>
            <a:endParaRPr lang="bg-BG" sz="3200" dirty="0" smtClean="0"/>
          </a:p>
          <a:p>
            <a:pPr marL="0" indent="0">
              <a:buNone/>
            </a:pPr>
            <a:endParaRPr lang="bg-BG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227422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1967767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bg-BG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bg-BG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g-BG" sz="2400" b="1" dirty="0" smtClean="0">
                <a:cs typeface="Arial" pitchFamily="34" charset="0"/>
              </a:rPr>
              <a:t> Бизнес Агенциите са основен партньор за предприемачи, бизнесмени, инвеститори, дизайнери, специалисти и учени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bg-BG" sz="2400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g-BG" sz="2400" b="1" dirty="0" smtClean="0">
                <a:cs typeface="Arial" pitchFamily="34" charset="0"/>
              </a:rPr>
              <a:t> При започване или преместване на бизнеса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bg-BG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bg-BG" sz="2400" b="1" dirty="0" smtClean="0">
                <a:cs typeface="Arial" pitchFamily="34" charset="0"/>
              </a:rPr>
              <a:t> Повишаване на конкурентноспособността на бизнеса </a:t>
            </a:r>
            <a:endParaRPr kumimoji="0" lang="bg-BG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bg-BG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g-BG" sz="2400" b="1" dirty="0" smtClean="0">
                <a:cs typeface="Arial" pitchFamily="34" charset="0"/>
              </a:rPr>
              <a:t> Укрепване на иновативния потенциал, заедно с трайна модернизация на бизнес средата в градовете</a:t>
            </a:r>
            <a:endParaRPr kumimoji="0" lang="bg-B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9457" name="Picture 1" descr="C:\Users\User\Desktop\business-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76" y="285728"/>
            <a:ext cx="3214742" cy="2071702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857232"/>
            <a:ext cx="8458200" cy="5857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g-BG" sz="2800" b="1" i="0" u="sng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Определения и Цели:</a:t>
            </a:r>
            <a:endParaRPr kumimoji="0" lang="bg-BG" sz="2800" b="1" i="0" u="sng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sz="5400" b="1" u="sng" cap="all" spc="250" dirty="0" smtClean="0"/>
              <a:t>УСЛУГИ:</a:t>
            </a:r>
            <a:br>
              <a:rPr lang="bg-BG" sz="5400" b="1" u="sng" cap="all" spc="250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20000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g-BG" sz="24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Обща информация за града и региона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g-BG" sz="2400" b="1" dirty="0" smtClean="0">
                <a:solidFill>
                  <a:prstClr val="black"/>
                </a:solidFill>
                <a:cs typeface="Arial" pitchFamily="34" charset="0"/>
              </a:rPr>
              <a:t> Общи консултации и съдействие за създаването </a:t>
            </a:r>
            <a:r>
              <a:rPr lang="bg-BG" sz="2400" b="1" dirty="0" smtClean="0">
                <a:solidFill>
                  <a:prstClr val="black"/>
                </a:solidFill>
                <a:cs typeface="Arial" pitchFamily="34" charset="0"/>
              </a:rPr>
              <a:t>бизнес</a:t>
            </a:r>
            <a:endParaRPr lang="bg-BG" sz="2400" b="1" dirty="0" smtClean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g-BG" sz="2400" b="1" dirty="0" smtClean="0">
                <a:solidFill>
                  <a:prstClr val="black"/>
                </a:solidFill>
                <a:cs typeface="Arial" pitchFamily="34" charset="0"/>
              </a:rPr>
              <a:t> Помощ с административни въпроси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g-BG" sz="24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Информация за стимули и финансиране на </a:t>
            </a:r>
            <a:r>
              <a:rPr lang="bg-BG" sz="24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бизнеса</a:t>
            </a:r>
            <a:endParaRPr lang="bg-BG" sz="2400" b="1" dirty="0" smtClean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g-BG" sz="24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Установяване на контакти с фирми, правителствени агенции, банки, търговски камари, асоциации, мрежи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bg-BG" sz="2400" b="1" dirty="0" smtClean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g-BG" sz="24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bg-BG" sz="24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Участие в </a:t>
            </a:r>
            <a:r>
              <a:rPr lang="bg-BG" sz="24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търговски </a:t>
            </a:r>
            <a:r>
              <a:rPr lang="bg-BG" sz="24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изложения</a:t>
            </a:r>
            <a:endParaRPr lang="bg-BG" sz="24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bg-BG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penlounge.org/lunargame/files/2011/11/question-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534335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Какво е Бизнес агенция на София?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13440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Описание на проекта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3200" dirty="0" smtClean="0"/>
              <a:t>СО планира създаването на Бизнес Агенция</a:t>
            </a:r>
          </a:p>
          <a:p>
            <a:r>
              <a:rPr lang="bg-BG" sz="3200" dirty="0" smtClean="0"/>
              <a:t>Работна група обсъжда проекта 3 месеца</a:t>
            </a:r>
          </a:p>
          <a:p>
            <a:r>
              <a:rPr lang="bg-BG" sz="3200" dirty="0" smtClean="0"/>
              <a:t>Международен опит</a:t>
            </a:r>
          </a:p>
          <a:p>
            <a:r>
              <a:rPr lang="bg-BG" sz="3200" dirty="0" smtClean="0"/>
              <a:t>Правно- организационна и финасова рамка</a:t>
            </a:r>
          </a:p>
          <a:p>
            <a:r>
              <a:rPr lang="bg-BG" sz="3200" dirty="0" smtClean="0"/>
              <a:t>ОП </a:t>
            </a:r>
            <a:r>
              <a:rPr lang="bg-BG" sz="3200" dirty="0"/>
              <a:t>„Конкурентноспособност“ </a:t>
            </a:r>
          </a:p>
          <a:p>
            <a:pPr lvl="1"/>
            <a:r>
              <a:rPr lang="bg-BG" sz="3200" dirty="0" smtClean="0"/>
              <a:t>Чрез </a:t>
            </a:r>
            <a:r>
              <a:rPr lang="bg-BG" sz="3200" dirty="0"/>
              <a:t>формиране на </a:t>
            </a:r>
            <a:r>
              <a:rPr lang="bg-BG" sz="3200" dirty="0" smtClean="0"/>
              <a:t>консорциум </a:t>
            </a:r>
            <a:r>
              <a:rPr lang="bg-BG" sz="3200" dirty="0"/>
              <a:t>от общински </a:t>
            </a:r>
            <a:r>
              <a:rPr lang="bg-BG" sz="3200" dirty="0" smtClean="0"/>
              <a:t>дружества</a:t>
            </a:r>
          </a:p>
          <a:p>
            <a:pPr>
              <a:buNone/>
            </a:pPr>
            <a:r>
              <a:rPr lang="bg-BG" sz="3200" dirty="0" smtClean="0"/>
              <a:t> 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xmlns="" val="14237631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Какви са ползите?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Да </a:t>
            </a:r>
            <a:r>
              <a:rPr lang="bg-BG" sz="3200" dirty="0"/>
              <a:t>стимулира развитието на бизнеса в </a:t>
            </a:r>
            <a:r>
              <a:rPr lang="bg-BG" sz="3200" dirty="0" smtClean="0"/>
              <a:t>столицата</a:t>
            </a:r>
          </a:p>
          <a:p>
            <a:r>
              <a:rPr lang="bg-BG" sz="3200" dirty="0" smtClean="0"/>
              <a:t>Да </a:t>
            </a:r>
            <a:r>
              <a:rPr lang="bg-BG" sz="3200" dirty="0"/>
              <a:t>привлече чуждестранни партньори и </a:t>
            </a:r>
            <a:r>
              <a:rPr lang="bg-BG" sz="3200" dirty="0" smtClean="0"/>
              <a:t>инвеститори</a:t>
            </a:r>
          </a:p>
          <a:p>
            <a:r>
              <a:rPr lang="bg-BG" sz="3200" dirty="0" smtClean="0"/>
              <a:t>Да </a:t>
            </a:r>
            <a:r>
              <a:rPr lang="bg-BG" sz="3200" dirty="0"/>
              <a:t>подпомогне дейността на фирмите, които са регистрирани и развиват дейността си на територията на общината,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967441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bg-BG" dirty="0" smtClean="0"/>
              <a:t>Какви са ползите?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Да </a:t>
            </a:r>
            <a:r>
              <a:rPr lang="bg-BG" sz="3200" dirty="0"/>
              <a:t>подобри бизнес-климата в най-големия икономически регион на </a:t>
            </a:r>
            <a:r>
              <a:rPr lang="bg-BG" sz="3200" dirty="0" smtClean="0"/>
              <a:t>България</a:t>
            </a:r>
          </a:p>
          <a:p>
            <a:r>
              <a:rPr lang="bg-BG" sz="3200" dirty="0" smtClean="0"/>
              <a:t>Да стимулира заетостта (особено сред младите и образовани столичани) </a:t>
            </a:r>
          </a:p>
          <a:p>
            <a:endParaRPr lang="bg-BG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703168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610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Проект за  Бизнес агенция на София</vt:lpstr>
      <vt:lpstr>Slide 2</vt:lpstr>
      <vt:lpstr>Съдържание:</vt:lpstr>
      <vt:lpstr>Slide 4</vt:lpstr>
      <vt:lpstr>УСЛУГИ: </vt:lpstr>
      <vt:lpstr>Какво е Бизнес агенция на София?</vt:lpstr>
      <vt:lpstr>Описание на проекта</vt:lpstr>
      <vt:lpstr>Какви са ползите?</vt:lpstr>
      <vt:lpstr>Какви са ползите?</vt:lpstr>
      <vt:lpstr>Позициониране</vt:lpstr>
      <vt:lpstr>Защо е необходима?</vt:lpstr>
      <vt:lpstr>Защо е необходима?</vt:lpstr>
      <vt:lpstr>Защо е необходима?</vt:lpstr>
      <vt:lpstr>Защо е необходима?</vt:lpstr>
      <vt:lpstr>Как може да бъде учредена?</vt:lpstr>
      <vt:lpstr>Как може да бъде учредена?</vt:lpstr>
      <vt:lpstr>На кого ще помага?</vt:lpstr>
      <vt:lpstr>На кого ще помага?</vt:lpstr>
      <vt:lpstr>Как ще функционира?</vt:lpstr>
      <vt:lpstr>Как ще функционира?</vt:lpstr>
      <vt:lpstr>Как ще функционира?</vt:lpstr>
      <vt:lpstr>Как ще функционира?</vt:lpstr>
      <vt:lpstr>Как да се казва и какво послание да носи?</vt:lpstr>
      <vt:lpstr>Благодаря за вниманието!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boyan</dc:creator>
  <cp:lastModifiedBy>Nikolai</cp:lastModifiedBy>
  <cp:revision>35</cp:revision>
  <dcterms:created xsi:type="dcterms:W3CDTF">2012-06-14T08:39:46Z</dcterms:created>
  <dcterms:modified xsi:type="dcterms:W3CDTF">2012-10-14T09:16:10Z</dcterms:modified>
</cp:coreProperties>
</file>