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9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2" r:id="rId11"/>
    <p:sldId id="273" r:id="rId12"/>
    <p:sldId id="275" r:id="rId13"/>
    <p:sldId id="276" r:id="rId14"/>
    <p:sldId id="277" r:id="rId15"/>
    <p:sldId id="274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BF1A"/>
    <a:srgbClr val="337321"/>
    <a:srgbClr val="558D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486" y="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D99DA-7F8E-46BC-B95C-8955E9D6210A}" type="datetimeFigureOut">
              <a:rPr lang="bg-BG" smtClean="0"/>
              <a:t>16.10.2012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E9C15-230C-437A-B09B-63AFF5A91D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1798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A84ECC-AB43-43E6-A476-927AC83DC7B6}" type="slidenum">
              <a:rPr lang="fr-FR">
                <a:solidFill>
                  <a:prstClr val="black"/>
                </a:solidFill>
              </a:rPr>
              <a:pPr/>
              <a:t>12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693"/>
            <a:ext cx="5487042" cy="4113922"/>
          </a:xfrm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FF3F260-1BBE-4647-933E-A9517CA6EDB0}" type="slidenum">
              <a:rPr lang="fr-FR">
                <a:solidFill>
                  <a:prstClr val="black"/>
                </a:solidFill>
              </a:rPr>
              <a:pPr/>
              <a:t>13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693"/>
            <a:ext cx="5487042" cy="4113922"/>
          </a:xfrm>
          <a:noFill/>
        </p:spPr>
        <p:txBody>
          <a:bodyPr/>
          <a:lstStyle/>
          <a:p>
            <a:pPr eaLnBrk="1" hangingPunct="1"/>
            <a:endParaRPr lang="bg-BG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740981B-9926-4743-B9B2-9ECE8D34D13D}" type="slidenum">
              <a:rPr lang="fr-FR">
                <a:solidFill>
                  <a:prstClr val="black"/>
                </a:solidFill>
              </a:rPr>
              <a:pPr/>
              <a:t>14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693"/>
            <a:ext cx="5487042" cy="4113922"/>
          </a:xfrm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828800" y="6096436"/>
            <a:ext cx="3352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219200"/>
            <a:ext cx="1943100" cy="472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19200"/>
            <a:ext cx="5676900" cy="472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5146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19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2052" name="Picture 19" descr="EEN-ppt-background-inside-green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0" descr="Logo-NET-EN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9600" y="6096000"/>
            <a:ext cx="6858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45" name="Group 21"/>
          <p:cNvGraphicFramePr>
            <a:graphicFrameLocks noGrp="1"/>
          </p:cNvGraphicFramePr>
          <p:nvPr/>
        </p:nvGraphicFramePr>
        <p:xfrm>
          <a:off x="2895600" y="381000"/>
          <a:ext cx="5562600" cy="263525"/>
        </p:xfrm>
        <a:graphic>
          <a:graphicData uri="http://schemas.openxmlformats.org/drawingml/2006/table">
            <a:tbl>
              <a:tblPr/>
              <a:tblGrid>
                <a:gridCol w="5562600"/>
              </a:tblGrid>
              <a:tr h="26352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888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Enterprise Europe Network| | </a:t>
                      </a:r>
                      <a:fld id="{0AF97990-9216-4852-9698-1FA081E4C672}" type="slidenum"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888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pPr marL="0" marR="0" lvl="0" indent="0" algn="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t>‹#›</a:t>
                      </a:fld>
                      <a:endParaRPr kumimoji="0" lang="fr-F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888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6" name="Picture 29" descr="ARCF logo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908175" y="6165850"/>
            <a:ext cx="19431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1828800" y="6096436"/>
            <a:ext cx="3352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88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888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888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888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888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688800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688800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688800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6888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B6B6B"/>
        </a:buClr>
        <a:buFont typeface="Wingdings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B6B6B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ede.uni-sofia.bg/docs/RoundTableBG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terprise-europe-network.b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eic@pcci.b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s-tc.org/" TargetMode="External"/><Relationship Id="rId2" Type="http://schemas.openxmlformats.org/officeDocument/2006/relationships/hyperlink" Target="mailto:yorgova@gis-tc.or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3.jpeg"/><Relationship Id="rId4" Type="http://schemas.openxmlformats.org/officeDocument/2006/relationships/hyperlink" Target="http://www.enterprise-europe-network.b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162902" cy="3840888"/>
          </a:xfrm>
          <a:noFill/>
        </p:spPr>
        <p:txBody>
          <a:bodyPr/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bg-BG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2286000"/>
            <a:ext cx="773906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Enterprise Europe Network </a:t>
            </a:r>
            <a:r>
              <a:rPr lang="bg-BG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в България</a:t>
            </a:r>
          </a:p>
          <a:p>
            <a:endParaRPr lang="bg-BG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bg-BG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bg-B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Цветелина Йоргова</a:t>
            </a:r>
            <a:endParaRPr lang="bg-BG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bg-B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16.10.2012г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bg-B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Европейски ден на предприемача</a:t>
            </a:r>
          </a:p>
          <a:p>
            <a:r>
              <a:rPr lang="bg-B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Национален дворец на </a:t>
            </a:r>
            <a:r>
              <a:rPr lang="bg-B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културата</a:t>
            </a:r>
            <a:endParaRPr lang="bg-BG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>
                <a:hlinkClick r:id="rId2"/>
              </a:rPr>
              <a:t>Управление на иновациите в малките и средни предприятия (МСП</a:t>
            </a:r>
            <a:r>
              <a:rPr lang="ru-RU" sz="2400" b="1" dirty="0" smtClean="0">
                <a:hlinkClick r:id="rId2"/>
              </a:rPr>
              <a:t>)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0" descr="EEN-ppt-background-cover-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Logo-NET-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1124585" cy="1059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014" y="2209800"/>
            <a:ext cx="1037986" cy="653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757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752600"/>
            <a:ext cx="8001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90000"/>
              </a:lnSpc>
              <a:spcBef>
                <a:spcPts val="600"/>
              </a:spcBef>
              <a:buFontTx/>
              <a:buAutoNum type="arabicPeriod"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Фирма/организация заявява </a:t>
            </a: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интерес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4625" indent="-174625">
              <a:lnSpc>
                <a:spcPct val="90000"/>
              </a:lnSpc>
              <a:spcBef>
                <a:spcPts val="600"/>
              </a:spcBef>
              <a:buFontTx/>
              <a:buAutoNum type="arabicPeriod"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Заявителят бива контактуван и се определя среща за </a:t>
            </a: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посещение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4625" indent="-174625">
              <a:lnSpc>
                <a:spcPct val="90000"/>
              </a:lnSpc>
              <a:spcBef>
                <a:spcPts val="600"/>
              </a:spcBef>
              <a:buFontTx/>
              <a:buAutoNum type="arabicPeriod"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Извършване на обстойно запознаване с дейността на фирмата по време на посещението (</a:t>
            </a: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фирмена визита или технологичен анализ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);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4625" indent="-174625">
              <a:lnSpc>
                <a:spcPct val="90000"/>
              </a:lnSpc>
              <a:spcBef>
                <a:spcPts val="600"/>
              </a:spcBef>
              <a:buFontTx/>
              <a:buAutoNum type="arabicPeriod"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EEN </a:t>
            </a:r>
            <a:r>
              <a:rPr lang="bg-BG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консултантът изпраща кратък списък с </a:t>
            </a:r>
            <a:r>
              <a:rPr lang="bg-BG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предложения за </a:t>
            </a:r>
            <a:r>
              <a:rPr lang="bg-BG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извършване на </a:t>
            </a:r>
            <a:r>
              <a:rPr lang="bg-BG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услуги</a:t>
            </a:r>
            <a:r>
              <a:rPr lang="bg-BG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bg-BG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4625" indent="-174625">
              <a:lnSpc>
                <a:spcPct val="90000"/>
              </a:lnSpc>
              <a:spcBef>
                <a:spcPts val="600"/>
              </a:spcBef>
              <a:buFontTx/>
              <a:buAutoNum type="arabicPeriod"/>
            </a:pPr>
            <a:r>
              <a:rPr lang="bg-BG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Изработва се </a:t>
            </a:r>
            <a:r>
              <a:rPr lang="bg-BG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технологичен или бизнес профил </a:t>
            </a:r>
            <a:r>
              <a:rPr lang="bg-BG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за фирмата и продуктите й;</a:t>
            </a:r>
          </a:p>
          <a:p>
            <a:pPr marL="174625" indent="-174625">
              <a:lnSpc>
                <a:spcPct val="90000"/>
              </a:lnSpc>
              <a:spcBef>
                <a:spcPts val="600"/>
              </a:spcBef>
              <a:buFontTx/>
              <a:buAutoNum type="arabicPeriod"/>
            </a:pPr>
            <a:r>
              <a:rPr lang="bg-BG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Профилът се въвежда и публикува в </a:t>
            </a:r>
            <a:r>
              <a:rPr lang="bg-BG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базата данни на 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EEN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174625" indent="-174625">
              <a:lnSpc>
                <a:spcPct val="90000"/>
              </a:lnSpc>
              <a:spcBef>
                <a:spcPts val="600"/>
              </a:spcBef>
              <a:buFontTx/>
              <a:buAutoNum type="arabicPeriod"/>
            </a:pPr>
            <a:r>
              <a:rPr lang="bg-BG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Получават </a:t>
            </a:r>
            <a:r>
              <a:rPr lang="bg-BG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се </a:t>
            </a:r>
            <a:r>
              <a:rPr lang="bg-BG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интерес</a:t>
            </a:r>
            <a:r>
              <a:rPr lang="bg-BG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и към профила от </a:t>
            </a:r>
            <a:r>
              <a:rPr lang="bg-BG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чуждестранни ползватели </a:t>
            </a:r>
            <a:r>
              <a:rPr lang="bg-BG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на базата данни</a:t>
            </a:r>
            <a:r>
              <a:rPr lang="bg-BG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4625" indent="-174625">
              <a:lnSpc>
                <a:spcPct val="90000"/>
              </a:lnSpc>
              <a:spcBef>
                <a:spcPts val="600"/>
              </a:spcBef>
              <a:buFontTx/>
              <a:buAutoNum type="arabicPeriod"/>
            </a:pPr>
            <a:r>
              <a:rPr lang="bg-BG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Водят </a:t>
            </a:r>
            <a:r>
              <a:rPr lang="bg-BG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се </a:t>
            </a:r>
            <a:r>
              <a:rPr lang="bg-BG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преговори</a:t>
            </a:r>
            <a:r>
              <a:rPr lang="bg-BG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4625" indent="-174625">
              <a:lnSpc>
                <a:spcPct val="90000"/>
              </a:lnSpc>
              <a:spcBef>
                <a:spcPts val="600"/>
              </a:spcBef>
              <a:buFontTx/>
              <a:buAutoNum type="arabicPeriod"/>
            </a:pPr>
            <a:r>
              <a:rPr lang="bg-BG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Сключва </a:t>
            </a:r>
            <a:r>
              <a:rPr lang="bg-BG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се </a:t>
            </a:r>
            <a:r>
              <a:rPr lang="bg-BG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договор</a:t>
            </a:r>
            <a:r>
              <a:rPr lang="bg-BG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914400"/>
            <a:ext cx="2419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b="1" dirty="0">
                <a:solidFill>
                  <a:srgbClr val="61BF1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Как работим?</a:t>
            </a:r>
            <a:r>
              <a:rPr lang="bg-BG" sz="2800" b="1" dirty="0">
                <a:solidFill>
                  <a:srgbClr val="61BF1A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800" b="1" dirty="0">
              <a:solidFill>
                <a:srgbClr val="61BF1A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990600"/>
            <a:ext cx="1037986" cy="653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Logo-NET-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059"/>
            <a:ext cx="878163" cy="827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889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NET-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059"/>
            <a:ext cx="878163" cy="82758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457200" y="1524000"/>
            <a:ext cx="8001000" cy="5004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Aft>
                <a:spcPct val="60000"/>
              </a:spcAft>
              <a:buFontTx/>
              <a:buChar char="•"/>
            </a:pPr>
            <a:r>
              <a:rPr lang="bg-BG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Трансферът на технологии от академията към индустрията е приоритет на Фондация “ГИС-Трансфер Център”, което я прави единствения партньор в българския ЕЕ</a:t>
            </a:r>
            <a:r>
              <a:rPr lang="en-US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N </a:t>
            </a:r>
            <a:r>
              <a:rPr lang="bg-BG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консорциум, предлагащ тази </a:t>
            </a:r>
            <a:r>
              <a:rPr lang="bg-BG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услуга</a:t>
            </a: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bg-BG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 2001 год..</a:t>
            </a:r>
            <a:endParaRPr lang="en-US" sz="19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lnSpc>
                <a:spcPct val="120000"/>
              </a:lnSpc>
              <a:spcAft>
                <a:spcPct val="60000"/>
              </a:spcAft>
              <a:buFontTx/>
              <a:buChar char="•"/>
            </a:pPr>
            <a:r>
              <a:rPr lang="bg-BG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Използването </a:t>
            </a:r>
            <a:r>
              <a:rPr lang="bg-BG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на </a:t>
            </a:r>
            <a:r>
              <a:rPr lang="en-US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IT </a:t>
            </a:r>
            <a:r>
              <a:rPr lang="bg-BG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инструментите ще засили участието на Фондация “ГИС-Трансфер Център” в Европейската инициатива </a:t>
            </a:r>
            <a:r>
              <a:rPr lang="en-US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EEN, </a:t>
            </a:r>
            <a:r>
              <a:rPr lang="bg-BG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като целта е да стане водещ партньор в </a:t>
            </a:r>
            <a:r>
              <a:rPr lang="bg-BG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България </a:t>
            </a:r>
            <a:r>
              <a:rPr lang="bg-BG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в областта на сътрудничеството между академия и бизнес с приоритет към МСП. </a:t>
            </a:r>
          </a:p>
          <a:p>
            <a:pPr marL="342900" indent="-342900" algn="just">
              <a:lnSpc>
                <a:spcPct val="120000"/>
              </a:lnSpc>
              <a:buFontTx/>
              <a:buChar char="•"/>
            </a:pPr>
            <a:r>
              <a:rPr lang="bg-BG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Чрез помощта на ГИС-ТЦ ще бъде възможно повишаване на конкурентоспособността и иновациите на българския бизнес и засилване на сътрудничеството му с научно-изследователски </a:t>
            </a:r>
            <a:r>
              <a:rPr lang="bg-BG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организации, </a:t>
            </a:r>
            <a:r>
              <a:rPr lang="bg-BG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както на </a:t>
            </a:r>
            <a:r>
              <a:rPr lang="bg-BG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национално, </a:t>
            </a:r>
            <a:r>
              <a:rPr lang="bg-BG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така и на Европейско ниво.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0" y="838200"/>
            <a:ext cx="33189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b="1" dirty="0">
                <a:latin typeface="Calibri" pitchFamily="34" charset="0"/>
                <a:cs typeface="Calibri" pitchFamily="34" charset="0"/>
              </a:rPr>
              <a:t>Очаквани резултати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990600"/>
            <a:ext cx="1037986" cy="653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304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graphicFrame>
        <p:nvGraphicFramePr>
          <p:cNvPr id="30724" name="Group 4"/>
          <p:cNvGraphicFramePr>
            <a:graphicFrameLocks noGrp="1"/>
          </p:cNvGraphicFramePr>
          <p:nvPr/>
        </p:nvGraphicFramePr>
        <p:xfrm>
          <a:off x="0" y="0"/>
          <a:ext cx="207964" cy="1608138"/>
        </p:xfrm>
        <a:graphic>
          <a:graphicData uri="http://schemas.openxmlformats.org/drawingml/2006/table">
            <a:tbl>
              <a:tblPr/>
              <a:tblGrid>
                <a:gridCol w="207964"/>
              </a:tblGrid>
              <a:tr h="160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282" marR="91282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36" name="Text Box 16"/>
          <p:cNvSpPr txBox="1">
            <a:spLocks noGrp="1" noChangeArrowheads="1"/>
          </p:cNvSpPr>
          <p:nvPr>
            <p:ph type="title"/>
          </p:nvPr>
        </p:nvSpPr>
        <p:spPr>
          <a:solidFill>
            <a:srgbClr val="688800">
              <a:alpha val="69000"/>
            </a:srgbClr>
          </a:solidFill>
          <a:ex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bg-BG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Резултати</a:t>
            </a:r>
            <a:r>
              <a:rPr lang="bg-BG" smtClean="0"/>
              <a:t> </a:t>
            </a:r>
            <a:endParaRPr lang="en-GB" smtClean="0"/>
          </a:p>
        </p:txBody>
      </p:sp>
      <p:sp>
        <p:nvSpPr>
          <p:cNvPr id="12294" name="Rectangle 1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bg-BG" sz="1500" b="1" i="1" dirty="0" smtClean="0"/>
              <a:t>За първите две години от своята работа експертите на Enterprise Europe Network по света:</a:t>
            </a:r>
            <a:endParaRPr lang="ru-RU" sz="1500" dirty="0" smtClean="0"/>
          </a:p>
          <a:p>
            <a:r>
              <a:rPr lang="bg-BG" sz="1500" dirty="0" smtClean="0"/>
              <a:t>съдействаха за сключването на над 2 200 договора за бизнес, технологично и проектно партньорство;</a:t>
            </a:r>
            <a:endParaRPr lang="ru-RU" sz="1500" dirty="0" smtClean="0"/>
          </a:p>
          <a:p>
            <a:r>
              <a:rPr lang="bg-BG" sz="1500" dirty="0" smtClean="0"/>
              <a:t>посетиха близо 60 000 фирми;</a:t>
            </a:r>
            <a:endParaRPr lang="ru-RU" sz="1500" dirty="0" smtClean="0"/>
          </a:p>
          <a:p>
            <a:r>
              <a:rPr lang="bg-BG" sz="1500" dirty="0" smtClean="0"/>
              <a:t>организираха над 12 000 събития с участието на близо 500 000 клиенти;</a:t>
            </a:r>
            <a:endParaRPr lang="ru-RU" sz="1500" dirty="0" smtClean="0"/>
          </a:p>
          <a:p>
            <a:r>
              <a:rPr lang="bg-BG" sz="1500" dirty="0" smtClean="0"/>
              <a:t>отговориха на 250 000 запитвания на малкия и средния бизнес.</a:t>
            </a:r>
            <a:r>
              <a:rPr lang="ru-RU" sz="1500" dirty="0" smtClean="0"/>
              <a:t> </a:t>
            </a:r>
          </a:p>
          <a:p>
            <a:pPr>
              <a:buFontTx/>
              <a:buNone/>
            </a:pPr>
            <a:r>
              <a:rPr lang="ru-RU" sz="1500" b="1" dirty="0" smtClean="0"/>
              <a:t>В България за 2011:</a:t>
            </a:r>
          </a:p>
          <a:p>
            <a:r>
              <a:rPr lang="bg-BG" sz="1500" dirty="0" smtClean="0"/>
              <a:t>съдействахме за сключването на </a:t>
            </a:r>
            <a:r>
              <a:rPr lang="en-US" sz="1500" dirty="0" smtClean="0"/>
              <a:t>48</a:t>
            </a:r>
            <a:r>
              <a:rPr lang="bg-BG" sz="1500" dirty="0" smtClean="0"/>
              <a:t> договора за бизнес, технологично и проектно партньорство;</a:t>
            </a:r>
            <a:endParaRPr lang="ru-RU" sz="1500" dirty="0" smtClean="0"/>
          </a:p>
          <a:p>
            <a:r>
              <a:rPr lang="bg-BG" sz="1500" dirty="0" smtClean="0"/>
              <a:t>посетихме близо </a:t>
            </a:r>
            <a:r>
              <a:rPr lang="en-US" sz="1500" dirty="0" smtClean="0"/>
              <a:t>2000</a:t>
            </a:r>
            <a:r>
              <a:rPr lang="bg-BG" sz="1500" dirty="0" smtClean="0"/>
              <a:t> фирми;</a:t>
            </a:r>
            <a:endParaRPr lang="ru-RU" sz="1500" dirty="0" smtClean="0"/>
          </a:p>
          <a:p>
            <a:r>
              <a:rPr lang="bg-BG" sz="1500" dirty="0" smtClean="0"/>
              <a:t>организирахме над 150 събития с участието на близо 8320клиенти;</a:t>
            </a:r>
            <a:endParaRPr lang="ru-RU" sz="1500" dirty="0" smtClean="0"/>
          </a:p>
          <a:p>
            <a:r>
              <a:rPr lang="bg-BG" sz="1500" dirty="0" smtClean="0"/>
              <a:t>отговорихме на 8080 запитвания на малкия и средния бизнес.</a:t>
            </a:r>
            <a:r>
              <a:rPr lang="ru-RU" sz="1500" dirty="0" smtClean="0"/>
              <a:t> </a:t>
            </a:r>
          </a:p>
          <a:p>
            <a:endParaRPr lang="ru-RU" sz="1600" dirty="0" smtClean="0"/>
          </a:p>
          <a:p>
            <a:endParaRPr lang="ru-RU" sz="1600" dirty="0" smtClean="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096795"/>
            <a:ext cx="1037986" cy="653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1033463"/>
            <a:ext cx="7772400" cy="769937"/>
          </a:xfrm>
        </p:spPr>
        <p:txBody>
          <a:bodyPr/>
          <a:lstStyle/>
          <a:p>
            <a:pPr algn="ctr" eaLnBrk="1" hangingPunct="1"/>
            <a:r>
              <a:rPr lang="ru-RU" b="0" smtClean="0">
                <a:hlinkClick r:id="rId3"/>
              </a:rPr>
              <a:t>www.enterprise-europe-network.bg</a:t>
            </a:r>
            <a:endParaRPr lang="bg-BG" b="0" smtClean="0"/>
          </a:p>
        </p:txBody>
      </p:sp>
      <p:pic>
        <p:nvPicPr>
          <p:cNvPr id="1331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700213"/>
            <a:ext cx="79216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087035"/>
            <a:ext cx="1037986" cy="653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Grp="1" noChangeArrowheads="1"/>
          </p:cNvSpPr>
          <p:nvPr>
            <p:ph type="title"/>
          </p:nvPr>
        </p:nvSpPr>
        <p:spPr>
          <a:xfrm>
            <a:off x="368300" y="1196975"/>
            <a:ext cx="5643563" cy="706438"/>
          </a:xfrm>
          <a:solidFill>
            <a:srgbClr val="446059">
              <a:alpha val="69000"/>
            </a:srgbClr>
          </a:solidFill>
          <a:ex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bg-BG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Къде сме? </a:t>
            </a:r>
            <a:endParaRPr lang="en-GB" sz="2800" b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graphicFrame>
        <p:nvGraphicFramePr>
          <p:cNvPr id="34820" name="Group 4"/>
          <p:cNvGraphicFramePr>
            <a:graphicFrameLocks noGrp="1"/>
          </p:cNvGraphicFramePr>
          <p:nvPr/>
        </p:nvGraphicFramePr>
        <p:xfrm>
          <a:off x="0" y="0"/>
          <a:ext cx="207964" cy="1608138"/>
        </p:xfrm>
        <a:graphic>
          <a:graphicData uri="http://schemas.openxmlformats.org/drawingml/2006/table">
            <a:tbl>
              <a:tblPr/>
              <a:tblGrid>
                <a:gridCol w="207964"/>
              </a:tblGrid>
              <a:tr h="160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282" marR="91282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42" name="Rectangle 10"/>
          <p:cNvSpPr>
            <a:spLocks noChangeArrowheads="1"/>
          </p:cNvSpPr>
          <p:nvPr/>
        </p:nvSpPr>
        <p:spPr bwMode="auto">
          <a:xfrm>
            <a:off x="0" y="16081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smtClean="0">
                <a:solidFill>
                  <a:srgbClr val="000000"/>
                </a:solidFill>
                <a:cs typeface="Arial" charset="0"/>
              </a:rPr>
              <a:t/>
            </a:r>
            <a:br>
              <a:rPr lang="bg-BG" smtClean="0">
                <a:solidFill>
                  <a:srgbClr val="000000"/>
                </a:solidFill>
                <a:cs typeface="Arial" charset="0"/>
              </a:rPr>
            </a:br>
            <a:endParaRPr lang="bg-BG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343" name="Rectangle 12"/>
          <p:cNvSpPr>
            <a:spLocks noChangeArrowheads="1"/>
          </p:cNvSpPr>
          <p:nvPr/>
        </p:nvSpPr>
        <p:spPr bwMode="auto">
          <a:xfrm>
            <a:off x="3203575" y="1989138"/>
            <a:ext cx="2808288" cy="4868862"/>
          </a:xfrm>
          <a:prstGeom prst="rect">
            <a:avLst/>
          </a:prstGeom>
          <a:solidFill>
            <a:srgbClr val="FFCC99"/>
          </a:solidFill>
          <a:ln w="1905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000000"/>
                </a:solidFill>
                <a:cs typeface="Arial" charset="0"/>
              </a:rPr>
              <a:t>Българска търговско-промишлена палата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00"/>
                </a:solidFill>
                <a:cs typeface="Arial" charset="0"/>
              </a:rPr>
              <a:t>София 1058, ул. „Искър” 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00"/>
                </a:solidFill>
                <a:cs typeface="Arial" charset="0"/>
              </a:rPr>
              <a:t>тел.: 02/8117505, 9811099, 9802189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00"/>
                </a:solidFill>
                <a:cs typeface="Arial" charset="0"/>
              </a:rPr>
              <a:t>факс: 02/9885067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00"/>
                </a:solidFill>
                <a:cs typeface="Arial" charset="0"/>
              </a:rPr>
              <a:t>E-mail: eic@bcci.bg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00"/>
                </a:solidFill>
                <a:cs typeface="Arial" charset="0"/>
              </a:rPr>
              <a:t>URL: www.bcci.bg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000000"/>
                </a:solidFill>
                <a:cs typeface="Arial" charset="0"/>
              </a:rPr>
              <a:t>Българска стопанска камара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000000"/>
                </a:solidFill>
                <a:cs typeface="Arial" charset="0"/>
              </a:rPr>
              <a:t>София 1000 ул. "Алабин" 16 - 20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000000"/>
                </a:solidFill>
                <a:cs typeface="Arial" charset="0"/>
              </a:rPr>
              <a:t>Тел: 02 93 209 11, факс: 02 987 26 04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000000"/>
                </a:solidFill>
                <a:cs typeface="Arial" charset="0"/>
              </a:rPr>
              <a:t>ierc@bia-bg.com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000000"/>
                </a:solidFill>
                <a:cs typeface="Arial" charset="0"/>
              </a:rPr>
              <a:t>www.bia-bg.com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000000"/>
                </a:solidFill>
                <a:cs typeface="Arial" charset="0"/>
              </a:rPr>
              <a:t>Център за иновации на БАН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00"/>
                </a:solidFill>
                <a:cs typeface="Arial" charset="0"/>
              </a:rPr>
              <a:t>София 1113, ул. „Акад. Г. Бончев” 10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00"/>
                </a:solidFill>
                <a:cs typeface="Arial" charset="0"/>
              </a:rPr>
              <a:t>тел.: 02/971 47 23, факс: 02/872 25 44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00"/>
                </a:solidFill>
                <a:cs typeface="Arial" charset="0"/>
              </a:rPr>
              <a:t>E-mail: stoynov@bas.bg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00"/>
                </a:solidFill>
                <a:cs typeface="Arial" charset="0"/>
              </a:rPr>
              <a:t>URL: www.bas.bg/ci/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000000"/>
                </a:solidFill>
                <a:cs typeface="Arial" charset="0"/>
              </a:rPr>
              <a:t>Сдружение „Бизнес Информационен 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000000"/>
                </a:solidFill>
                <a:cs typeface="Arial" charset="0"/>
              </a:rPr>
              <a:t>Консултантски Център” – Сандански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00"/>
                </a:solidFill>
                <a:cs typeface="Arial" charset="0"/>
              </a:rPr>
              <a:t>Сандански 2800, пл. „България” 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00"/>
                </a:solidFill>
                <a:cs typeface="Arial" charset="0"/>
              </a:rPr>
              <a:t>тел.: 0746/30549, факс: 0746/32403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00"/>
                </a:solidFill>
                <a:cs typeface="Arial" charset="0"/>
              </a:rPr>
              <a:t>E-mail: sandanski@barda.info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00"/>
                </a:solidFill>
                <a:cs typeface="Arial" charset="0"/>
              </a:rPr>
              <a:t>URL: www.bicc-sandanski.org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000000"/>
                </a:solidFill>
                <a:cs typeface="Arial" charset="0"/>
              </a:rPr>
              <a:t>Бизнес център за подпомагане на малки 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000000"/>
                </a:solidFill>
                <a:cs typeface="Arial" charset="0"/>
              </a:rPr>
              <a:t>средни предприятия – Русе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00"/>
                </a:solidFill>
                <a:cs typeface="Arial" charset="0"/>
              </a:rPr>
              <a:t>Русе 7000, ул. „Църковна независимост” 16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00"/>
                </a:solidFill>
                <a:cs typeface="Arial" charset="0"/>
              </a:rPr>
              <a:t>тел.: 082/821472, 834108, факс: 082/821472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00"/>
                </a:solidFill>
                <a:cs typeface="Arial" charset="0"/>
              </a:rPr>
              <a:t>E-mail: bsc@elits.rousse.bg, eic@ruse.bg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00"/>
                </a:solidFill>
                <a:cs typeface="Arial" charset="0"/>
              </a:rPr>
              <a:t>URL: www.bsc.ruse.bg, www.eic.ruse.bg</a:t>
            </a:r>
          </a:p>
        </p:txBody>
      </p:sp>
      <p:sp>
        <p:nvSpPr>
          <p:cNvPr id="14344" name="Rectangle 13"/>
          <p:cNvSpPr>
            <a:spLocks noChangeArrowheads="1"/>
          </p:cNvSpPr>
          <p:nvPr/>
        </p:nvSpPr>
        <p:spPr bwMode="auto">
          <a:xfrm>
            <a:off x="6096000" y="847165"/>
            <a:ext cx="2735262" cy="5105400"/>
          </a:xfrm>
          <a:prstGeom prst="rect">
            <a:avLst/>
          </a:prstGeom>
          <a:solidFill>
            <a:srgbClr val="FFCC99"/>
          </a:solidFill>
          <a:ln w="1905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000000"/>
                </a:solidFill>
                <a:cs typeface="Arial" charset="0"/>
              </a:rPr>
              <a:t>Търговско-промишлена палата – Добрич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00"/>
                </a:solidFill>
                <a:cs typeface="Arial" charset="0"/>
              </a:rPr>
              <a:t>Добрич 9300, ул. „България” 3, п.к. 182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00"/>
                </a:solidFill>
                <a:cs typeface="Arial" charset="0"/>
              </a:rPr>
              <a:t>тел.: 058/601472, факс: 058/601434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00"/>
                </a:solidFill>
                <a:cs typeface="Arial" charset="0"/>
              </a:rPr>
              <a:t>E-mail: cci@dobrich.net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00"/>
                </a:solidFill>
                <a:cs typeface="Arial" charset="0"/>
              </a:rPr>
              <a:t>URL: www.cci.dobrich.net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000000"/>
                </a:solidFill>
                <a:cs typeface="Arial" charset="0"/>
              </a:rPr>
              <a:t>Ямболска търговско-промишлена палата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00"/>
                </a:solidFill>
                <a:cs typeface="Arial" charset="0"/>
              </a:rPr>
              <a:t>Ямбол 8600, ул. „Раковски” 1, п.к. 291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00"/>
                </a:solidFill>
                <a:cs typeface="Arial" charset="0"/>
              </a:rPr>
              <a:t>тел.: 046/662939, факс: 046/665011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00"/>
                </a:solidFill>
                <a:cs typeface="Arial" charset="0"/>
              </a:rPr>
              <a:t>E-mail: ycci@bsbg.net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00"/>
                </a:solidFill>
                <a:cs typeface="Arial" charset="0"/>
              </a:rPr>
              <a:t>URL: www.yambiz.com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000000"/>
                </a:solidFill>
                <a:cs typeface="Arial" charset="0"/>
              </a:rPr>
              <a:t>Търговско-промишлена палата – Ст. Загора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00"/>
                </a:solidFill>
                <a:cs typeface="Arial" charset="0"/>
              </a:rPr>
              <a:t>Стара Загора 6000, ул. „Раковски” 66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00"/>
                </a:solidFill>
                <a:cs typeface="Arial" charset="0"/>
              </a:rPr>
              <a:t>тел.: 042/626297, 626033, 639627,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00"/>
                </a:solidFill>
                <a:cs typeface="Arial" charset="0"/>
              </a:rPr>
              <a:t>факс: 042/626297, 626033, 639627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00"/>
                </a:solidFill>
                <a:cs typeface="Arial" charset="0"/>
              </a:rPr>
              <a:t>E-mail: office@chambersz.com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00"/>
                </a:solidFill>
                <a:cs typeface="Arial" charset="0"/>
              </a:rPr>
              <a:t>URL: www.chambersz.com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000000"/>
                </a:solidFill>
                <a:cs typeface="Arial" charset="0"/>
              </a:rPr>
              <a:t>Търговско-промишлена палата – Враца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00"/>
                </a:solidFill>
                <a:cs typeface="Arial" charset="0"/>
              </a:rPr>
              <a:t>Враца 3000, бул. „Христо Ботев” 24, п.к. 267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00"/>
                </a:solidFill>
                <a:cs typeface="Arial" charset="0"/>
              </a:rPr>
              <a:t>тел.: 092/660271, факс: 092/626308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00"/>
                </a:solidFill>
                <a:cs typeface="Arial" charset="0"/>
              </a:rPr>
              <a:t>E-mail: cci-vr@bitex.com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00"/>
                </a:solidFill>
                <a:cs typeface="Arial" charset="0"/>
              </a:rPr>
              <a:t>URL: www.cci-vratsa.org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000000"/>
                </a:solidFill>
                <a:cs typeface="Arial" charset="0"/>
              </a:rPr>
              <a:t>Търговско-промишлена камара – Пловдив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00"/>
                </a:solidFill>
                <a:cs typeface="Arial" charset="0"/>
              </a:rPr>
              <a:t>Пловдив 4003, ул. „Самара” 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00"/>
                </a:solidFill>
                <a:cs typeface="Arial" charset="0"/>
              </a:rPr>
              <a:t>тел.: 032/9089 80 до 99, факс: 032/908983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00"/>
                </a:solidFill>
                <a:cs typeface="Arial" charset="0"/>
              </a:rPr>
              <a:t>E-mail: </a:t>
            </a:r>
            <a:r>
              <a:rPr lang="ru-RU" sz="1000" dirty="0" smtClean="0">
                <a:solidFill>
                  <a:srgbClr val="000000"/>
                </a:solidFill>
                <a:cs typeface="Arial" charset="0"/>
                <a:hlinkClick r:id="rId3"/>
              </a:rPr>
              <a:t>eic@pcci.bg</a:t>
            </a:r>
            <a:endParaRPr lang="ru-RU" sz="1000" dirty="0" smtClean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00"/>
                </a:solidFill>
                <a:cs typeface="Arial" charset="0"/>
              </a:rPr>
              <a:t>URL: www.pcci.bg</a:t>
            </a:r>
          </a:p>
        </p:txBody>
      </p:sp>
      <p:sp>
        <p:nvSpPr>
          <p:cNvPr id="14345" name="Rectangle 14"/>
          <p:cNvSpPr>
            <a:spLocks noChangeArrowheads="1"/>
          </p:cNvSpPr>
          <p:nvPr/>
        </p:nvSpPr>
        <p:spPr bwMode="auto">
          <a:xfrm>
            <a:off x="395288" y="3573463"/>
            <a:ext cx="2808287" cy="3284537"/>
          </a:xfrm>
          <a:prstGeom prst="rect">
            <a:avLst/>
          </a:prstGeom>
          <a:solidFill>
            <a:srgbClr val="FFCC99"/>
          </a:solidFill>
          <a:ln w="1905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smtClean="0">
                <a:solidFill>
                  <a:srgbClr val="000000"/>
                </a:solidFill>
                <a:cs typeface="Arial" charset="0"/>
              </a:rPr>
              <a:t>Фондация “Приложни изследвания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smtClean="0">
                <a:solidFill>
                  <a:srgbClr val="000000"/>
                </a:solidFill>
                <a:cs typeface="Arial" charset="0"/>
              </a:rPr>
              <a:t>и комуникации”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smtClean="0">
                <a:solidFill>
                  <a:srgbClr val="000000"/>
                </a:solidFill>
                <a:cs typeface="Arial" charset="0"/>
              </a:rPr>
              <a:t>1113 София</a:t>
            </a:r>
            <a:br>
              <a:rPr lang="ru-RU" sz="1000" b="1" smtClean="0">
                <a:solidFill>
                  <a:srgbClr val="000000"/>
                </a:solidFill>
                <a:cs typeface="Arial" charset="0"/>
              </a:rPr>
            </a:br>
            <a:r>
              <a:rPr lang="ru-RU" sz="1000" b="1" smtClean="0">
                <a:solidFill>
                  <a:srgbClr val="000000"/>
                </a:solidFill>
                <a:cs typeface="Arial" charset="0"/>
              </a:rPr>
              <a:t>ул. Александър Жендов 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smtClean="0">
                <a:solidFill>
                  <a:srgbClr val="000000"/>
                </a:solidFill>
                <a:cs typeface="Arial" charset="0"/>
              </a:rPr>
              <a:t>тел.: 02/ 973 3000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smtClean="0">
                <a:solidFill>
                  <a:srgbClr val="000000"/>
                </a:solidFill>
                <a:cs typeface="Arial" charset="0"/>
              </a:rPr>
              <a:t>факс: 02/ 973 3588 </a:t>
            </a:r>
            <a:endParaRPr lang="en-US" sz="1000" b="1" smtClean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b="1" smtClean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smtClean="0">
                <a:solidFill>
                  <a:srgbClr val="000000"/>
                </a:solidFill>
                <a:cs typeface="Arial" charset="0"/>
              </a:rPr>
              <a:t>Ангел Милев – Координатор</a:t>
            </a:r>
            <a:endParaRPr lang="en-US" sz="1000" b="1" smtClean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smtClean="0">
                <a:solidFill>
                  <a:srgbClr val="000000"/>
                </a:solidFill>
                <a:cs typeface="Arial" charset="0"/>
              </a:rPr>
              <a:t>angel.milev@online.bg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smtClean="0">
                <a:solidFill>
                  <a:srgbClr val="000000"/>
                </a:solidFill>
                <a:cs typeface="Arial" charset="0"/>
              </a:rPr>
              <a:t>Даниела Чонкова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smtClean="0">
                <a:solidFill>
                  <a:srgbClr val="000000"/>
                </a:solidFill>
                <a:cs typeface="Arial" charset="0"/>
              </a:rPr>
              <a:t>daniela.tchonkova@online.bg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smtClean="0">
                <a:solidFill>
                  <a:srgbClr val="000000"/>
                </a:solidFill>
                <a:cs typeface="Arial" charset="0"/>
              </a:rPr>
              <a:t>Теодора Георгиева – Експерт</a:t>
            </a:r>
            <a:endParaRPr lang="en-US" sz="1000" b="1" smtClean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smtClean="0">
                <a:solidFill>
                  <a:srgbClr val="000000"/>
                </a:solidFill>
                <a:cs typeface="Arial" charset="0"/>
              </a:rPr>
              <a:t>teodora.georgieva@online.bg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smtClean="0">
                <a:solidFill>
                  <a:srgbClr val="000000"/>
                </a:solidFill>
                <a:cs typeface="Arial" charset="0"/>
              </a:rPr>
              <a:t>Мария Александрова – Експерт</a:t>
            </a:r>
            <a:endParaRPr lang="en-US" sz="1000" b="1" smtClean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smtClean="0">
                <a:solidFill>
                  <a:srgbClr val="000000"/>
                </a:solidFill>
                <a:cs typeface="Arial" charset="0"/>
              </a:rPr>
              <a:t>maria.alexandrova@online.bg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smtClean="0">
                <a:solidFill>
                  <a:srgbClr val="000000"/>
                </a:solidFill>
                <a:cs typeface="Arial" charset="0"/>
              </a:rPr>
              <a:t>Калин Мутафчиев – Експерт</a:t>
            </a:r>
            <a:endParaRPr lang="en-US" sz="1000" b="1" smtClean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smtClean="0">
                <a:solidFill>
                  <a:srgbClr val="000000"/>
                </a:solidFill>
                <a:cs typeface="Arial" charset="0"/>
              </a:rPr>
              <a:t>kalin.mutafchiev@online.bg </a:t>
            </a:r>
          </a:p>
        </p:txBody>
      </p:sp>
      <p:pic>
        <p:nvPicPr>
          <p:cNvPr id="14346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16113"/>
            <a:ext cx="3059113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096000" y="5957754"/>
            <a:ext cx="2743200" cy="90024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srgbClr val="000000"/>
                </a:solidFill>
                <a:cs typeface="Arial" charset="0"/>
              </a:rPr>
              <a:t>Фондация „ГИС - Трансфер Център”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rgbClr val="000000"/>
                </a:solidFill>
                <a:cs typeface="Arial" charset="0"/>
              </a:rPr>
              <a:t>София 1113, ул. „Акад. Г. Бончев”, бл. 4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rgbClr val="000000"/>
                </a:solidFill>
                <a:cs typeface="Arial" charset="0"/>
              </a:rPr>
              <a:t>тел.: 02/870 62 64, факс: 02/870 74 98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rgbClr val="000000"/>
                </a:solidFill>
                <a:cs typeface="Arial" charset="0"/>
              </a:rPr>
              <a:t>E-mail: office@gis-tc.org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rgbClr val="000000"/>
                </a:solidFill>
                <a:cs typeface="Arial" charset="0"/>
              </a:rPr>
              <a:t>URL: www.gis-tc.org</a:t>
            </a:r>
          </a:p>
        </p:txBody>
      </p:sp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553" y="1232647"/>
            <a:ext cx="1037986" cy="653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43438" y="1676400"/>
            <a:ext cx="4516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b="1" dirty="0">
                <a:latin typeface="Calibri" pitchFamily="34" charset="0"/>
                <a:cs typeface="Calibri" pitchFamily="34" charset="0"/>
              </a:rPr>
              <a:t>Благодаря за вниманието!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7920" y="2590800"/>
            <a:ext cx="4572000" cy="25299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>
                <a:latin typeface="Calibri" pitchFamily="34" charset="0"/>
                <a:cs typeface="Calibri" pitchFamily="34" charset="0"/>
              </a:rPr>
              <a:t>Фондация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“ГИС- Трансфер Център”</a:t>
            </a:r>
            <a:endParaRPr lang="ru-RU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ru-RU" dirty="0">
                <a:latin typeface="Calibri" pitchFamily="34" charset="0"/>
                <a:cs typeface="Calibri" pitchFamily="34" charset="0"/>
              </a:rPr>
              <a:t>1113 София</a:t>
            </a:r>
          </a:p>
          <a:p>
            <a:pPr>
              <a:lnSpc>
                <a:spcPct val="80000"/>
              </a:lnSpc>
            </a:pPr>
            <a:r>
              <a:rPr lang="ru-RU" dirty="0">
                <a:latin typeface="Calibri" pitchFamily="34" charset="0"/>
                <a:cs typeface="Calibri" pitchFamily="34" charset="0"/>
              </a:rPr>
              <a:t>ул.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«Акад. Георги Бончев» бл.4</a:t>
            </a:r>
            <a:endParaRPr lang="ru-RU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Цветелина Йоргова – експерт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  <a:hlinkClick r:id="rId2"/>
              </a:rPr>
              <a:t>yorgova@gis-tc.org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endParaRPr lang="ru-RU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  <a:hlinkClick r:id="rId3"/>
              </a:rPr>
              <a:t>www.gis-tc.org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ru-RU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ru-RU" dirty="0">
                <a:latin typeface="Calibri" pitchFamily="34" charset="0"/>
                <a:cs typeface="Calibri" pitchFamily="34" charset="0"/>
                <a:hlinkClick r:id="rId4"/>
              </a:rPr>
              <a:t>www.enterprise-europe-network.bg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2438400"/>
            <a:ext cx="3113350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990600"/>
            <a:ext cx="1037986" cy="653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04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-NET-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78163" cy="827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990600"/>
            <a:ext cx="1037986" cy="6536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09600" y="1997839"/>
            <a:ext cx="78486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b="1" dirty="0" smtClean="0">
                <a:latin typeface="Calibri" pitchFamily="34" charset="0"/>
                <a:cs typeface="Calibri" pitchFamily="34" charset="0"/>
              </a:rPr>
              <a:t>КОИ СМЕ НИЕ?</a:t>
            </a:r>
          </a:p>
          <a:p>
            <a:endParaRPr lang="bg-BG" dirty="0"/>
          </a:p>
          <a:p>
            <a:endParaRPr lang="bg-BG" dirty="0" smtClean="0"/>
          </a:p>
          <a:p>
            <a:pPr algn="just"/>
            <a:r>
              <a:rPr lang="bg-BG" sz="2000" b="1" i="1" dirty="0" smtClean="0"/>
              <a:t>Enterprise </a:t>
            </a:r>
            <a:r>
              <a:rPr lang="bg-BG" sz="2000" b="1" i="1" dirty="0"/>
              <a:t>Europe Network </a:t>
            </a:r>
            <a:r>
              <a:rPr lang="bg-BG" sz="2000" dirty="0">
                <a:latin typeface="Calibri" pitchFamily="34" charset="0"/>
                <a:cs typeface="Calibri" pitchFamily="34" charset="0"/>
              </a:rPr>
              <a:t>е инициатива на Европейската комисия, Генерална дирекция „Предприятия и промишленост", която стартира през 2008 г. Оперативното управление на Мрежата се осъществява от Изпълнителната агенция за конкурентоспособност и иновации (EACI). Enterprise Europe Network се съфинансира от Програмата за конкурентоспособност и иновации " (CIP) на ЕС.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91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838200"/>
            <a:ext cx="1037986" cy="653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Logo-NET-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78163" cy="8275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81000" y="2362200"/>
            <a:ext cx="4038600" cy="3459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bg-BG" sz="3200" b="1" dirty="0" smtClean="0">
                <a:latin typeface="Calibri" pitchFamily="34" charset="0"/>
                <a:cs typeface="Calibri" pitchFamily="34" charset="0"/>
              </a:rPr>
              <a:t>КОИ СМЕ НИЕ?</a:t>
            </a:r>
          </a:p>
          <a:p>
            <a:pPr>
              <a:lnSpc>
                <a:spcPct val="90000"/>
              </a:lnSpc>
            </a:pPr>
            <a:endParaRPr lang="bg-BG" sz="2000" b="1" dirty="0"/>
          </a:p>
          <a:p>
            <a:pPr>
              <a:lnSpc>
                <a:spcPct val="90000"/>
              </a:lnSpc>
            </a:pPr>
            <a:endParaRPr lang="bg-BG" sz="2000" b="1" dirty="0" smtClean="0"/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2000" b="1" dirty="0" smtClean="0"/>
              <a:t>Enterprise </a:t>
            </a:r>
            <a:r>
              <a:rPr lang="en-US" sz="2000" b="1" dirty="0"/>
              <a:t>Europe Network</a:t>
            </a:r>
            <a:r>
              <a:rPr lang="bg-BG" sz="2000" dirty="0"/>
              <a:t> - </a:t>
            </a:r>
            <a:r>
              <a:rPr lang="bg-BG" sz="2000" dirty="0">
                <a:latin typeface="Calibri" pitchFamily="34" charset="0"/>
                <a:cs typeface="Calibri" pitchFamily="34" charset="0"/>
              </a:rPr>
              <a:t>най-голямата информационно-консултантска мрежа в света </a:t>
            </a:r>
          </a:p>
          <a:p>
            <a:pPr marL="285750" indent="-285750"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6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00 организации;</a:t>
            </a:r>
          </a:p>
          <a:p>
            <a:pPr marL="285750" indent="-285750"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4 000 опитни професионалисти;</a:t>
            </a:r>
          </a:p>
          <a:p>
            <a:pPr marL="285750" indent="-285750"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50 държави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bg-BG" sz="2000" dirty="0">
                <a:latin typeface="Calibri" pitchFamily="34" charset="0"/>
                <a:cs typeface="Calibri" pitchFamily="34" charset="0"/>
              </a:rPr>
              <a:t>(ЕС, ЕИП, САЩ, Китай, Русия, Близък изток, Северна Африка)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951919"/>
              </p:ext>
            </p:extLst>
          </p:nvPr>
        </p:nvGraphicFramePr>
        <p:xfrm>
          <a:off x="3276600" y="914400"/>
          <a:ext cx="6913562" cy="616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Image" r:id="rId5" imgW="11631746" imgH="8571429" progId="">
                  <p:embed/>
                </p:oleObj>
              </mc:Choice>
              <mc:Fallback>
                <p:oleObj name="Image" r:id="rId5" imgW="11631746" imgH="8571429" progId="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lum bright="-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914400"/>
                        <a:ext cx="6913562" cy="616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98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NET-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878163" cy="827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19400"/>
            <a:ext cx="5113337" cy="373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0" y="1295400"/>
            <a:ext cx="5410200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latin typeface="Calibri" pitchFamily="34" charset="0"/>
                <a:cs typeface="Calibri" pitchFamily="34" charset="0"/>
              </a:rPr>
              <a:t>  В България?</a:t>
            </a:r>
          </a:p>
          <a:p>
            <a:pPr>
              <a:lnSpc>
                <a:spcPct val="80000"/>
              </a:lnSpc>
            </a:pPr>
            <a:endParaRPr lang="ru-RU" sz="2400" b="1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Calibri" pitchFamily="34" charset="0"/>
                <a:cs typeface="Calibri" pitchFamily="34" charset="0"/>
              </a:rPr>
              <a:t>Enterprise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Europe Network – България</a:t>
            </a:r>
          </a:p>
          <a:p>
            <a:pPr marL="800100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dirty="0">
                <a:latin typeface="Calibri" pitchFamily="34" charset="0"/>
                <a:cs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4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 партньора 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сред които и Фондация « ГИС- Трансфер Център»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859" y="4661647"/>
            <a:ext cx="457200" cy="272629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990600"/>
            <a:ext cx="1037986" cy="653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680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-NET-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78163" cy="8275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533400" y="1981200"/>
            <a:ext cx="63246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bg-BG" sz="3200" b="1" dirty="0" smtClean="0">
                <a:latin typeface="Calibri" pitchFamily="34" charset="0"/>
                <a:cs typeface="Calibri" pitchFamily="34" charset="0"/>
              </a:rPr>
              <a:t>ДЕЙНОСТИ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bg-BG" sz="20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bg-BG" sz="2000" dirty="0" smtClean="0">
                <a:latin typeface="Calibri" pitchFamily="34" charset="0"/>
                <a:cs typeface="Calibri" pitchFamily="34" charset="0"/>
              </a:rPr>
              <a:t>Широка </a:t>
            </a:r>
            <a:r>
              <a:rPr lang="bg-BG" sz="2000" dirty="0">
                <a:latin typeface="Calibri" pitchFamily="34" charset="0"/>
                <a:cs typeface="Calibri" pitchFamily="34" charset="0"/>
              </a:rPr>
              <a:t>гама услуги за подпомагане, съдействие </a:t>
            </a:r>
            <a:r>
              <a:rPr lang="bg-BG" sz="2000" dirty="0" smtClean="0">
                <a:latin typeface="Calibri" pitchFamily="34" charset="0"/>
                <a:cs typeface="Calibri" pitchFamily="34" charset="0"/>
              </a:rPr>
              <a:t>и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bg-BG" sz="2000" dirty="0" smtClean="0">
                <a:latin typeface="Calibri" pitchFamily="34" charset="0"/>
                <a:cs typeface="Calibri" pitchFamily="34" charset="0"/>
              </a:rPr>
              <a:t>консултиране: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bg-BG" sz="2000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Интегриране на бизнеса в европейския пазар</a:t>
            </a:r>
            <a:r>
              <a:rPr lang="bg-BG" sz="2000" dirty="0" smtClean="0">
                <a:latin typeface="Calibri" pitchFamily="34" charset="0"/>
                <a:cs typeface="Calibri" pitchFamily="34" charset="0"/>
              </a:rPr>
              <a:t>;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lnSpc>
                <a:spcPct val="90000"/>
              </a:lnSpc>
              <a:buFont typeface="Arial" pitchFamily="34" charset="0"/>
              <a:buChar char="•"/>
            </a:pPr>
            <a:endParaRPr lang="bg-BG" sz="2000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bg-BG" sz="2000" b="1" dirty="0">
                <a:latin typeface="Calibri" pitchFamily="34" charset="0"/>
                <a:cs typeface="Calibri" pitchFamily="34" charset="0"/>
              </a:rPr>
              <a:t>Технологичен трансфер и иновации</a:t>
            </a:r>
            <a:r>
              <a:rPr lang="bg-BG" sz="2000" dirty="0" smtClean="0">
                <a:latin typeface="Calibri" pitchFamily="34" charset="0"/>
                <a:cs typeface="Calibri" pitchFamily="34" charset="0"/>
              </a:rPr>
              <a:t>;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lnSpc>
                <a:spcPct val="90000"/>
              </a:lnSpc>
              <a:buFont typeface="Arial" pitchFamily="34" charset="0"/>
              <a:buChar char="•"/>
            </a:pPr>
            <a:endParaRPr lang="bg-BG" sz="2000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bg-BG" sz="2000" b="1" dirty="0">
                <a:latin typeface="Calibri" pitchFamily="34" charset="0"/>
                <a:cs typeface="Calibri" pitchFamily="34" charset="0"/>
              </a:rPr>
              <a:t>Консултации и </a:t>
            </a:r>
            <a:r>
              <a:rPr lang="bg-BG" sz="2000" b="1" dirty="0" smtClean="0">
                <a:latin typeface="Calibri" pitchFamily="34" charset="0"/>
                <a:cs typeface="Calibri" pitchFamily="34" charset="0"/>
              </a:rPr>
              <a:t>подпомагане участието в програми и проекти на ЕС.</a:t>
            </a:r>
            <a:endParaRPr lang="bg-BG" sz="2000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endParaRPr lang="bg-BG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990600"/>
            <a:ext cx="1037986" cy="653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74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81000"/>
            <a:ext cx="7696200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sz="2800" b="1" dirty="0" smtClean="0"/>
          </a:p>
          <a:p>
            <a:pPr>
              <a:lnSpc>
                <a:spcPct val="90000"/>
              </a:lnSpc>
            </a:pPr>
            <a:endParaRPr lang="ru-RU" sz="2800" b="1" dirty="0"/>
          </a:p>
          <a:p>
            <a:pPr>
              <a:lnSpc>
                <a:spcPct val="90000"/>
              </a:lnSpc>
            </a:pPr>
            <a:endParaRPr lang="ru-RU" sz="3200" b="1" dirty="0" smtClean="0"/>
          </a:p>
          <a:p>
            <a:pPr>
              <a:lnSpc>
                <a:spcPct val="90000"/>
              </a:lnSpc>
            </a:pPr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>Интегриране </a:t>
            </a:r>
            <a:r>
              <a:rPr lang="ru-RU" sz="3200" b="1" dirty="0">
                <a:latin typeface="Calibri" pitchFamily="34" charset="0"/>
                <a:cs typeface="Calibri" pitchFamily="34" charset="0"/>
              </a:rPr>
              <a:t>на бизнеса в европейския пазар</a:t>
            </a:r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>:</a:t>
            </a:r>
            <a:endParaRPr lang="en-US" sz="3200" b="1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ru-RU" sz="2000" b="1" dirty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bg-BG" sz="2000" dirty="0">
                <a:latin typeface="Calibri" pitchFamily="34" charset="0"/>
                <a:cs typeface="Calibri" pitchFamily="34" charset="0"/>
              </a:rPr>
              <a:t>Намиране на бизнес партньори от частния и публичния сектор на международно ниво</a:t>
            </a:r>
            <a:r>
              <a:rPr lang="bg-BG" sz="2000" dirty="0" smtClean="0">
                <a:latin typeface="Calibri" pitchFamily="34" charset="0"/>
                <a:cs typeface="Calibri" pitchFamily="34" charset="0"/>
              </a:rPr>
              <a:t>;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endParaRPr lang="bg-BG" sz="2000" dirty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bg-BG" sz="2000" dirty="0">
                <a:latin typeface="Calibri" pitchFamily="34" charset="0"/>
                <a:cs typeface="Calibri" pitchFamily="34" charset="0"/>
              </a:rPr>
              <a:t>Вътрешен пазар на стоки и услуги, актуални търгове</a:t>
            </a:r>
            <a:r>
              <a:rPr lang="bg-BG" sz="2000" dirty="0" smtClean="0">
                <a:latin typeface="Calibri" pitchFamily="34" charset="0"/>
                <a:cs typeface="Calibri" pitchFamily="34" charset="0"/>
              </a:rPr>
              <a:t>;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endParaRPr lang="bg-BG" sz="2000" dirty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bg-BG" sz="2000" dirty="0">
                <a:latin typeface="Calibri" pitchFamily="34" charset="0"/>
                <a:cs typeface="Calibri" pitchFamily="34" charset="0"/>
              </a:rPr>
              <a:t>Сертификация на продукцията, митнически формалности и процедури, участие в търгове, критерии за екологичност на стоките, СЕ маркиране и др</a:t>
            </a:r>
            <a:r>
              <a:rPr lang="bg-BG" sz="2000" dirty="0" smtClean="0">
                <a:latin typeface="Calibri" pitchFamily="34" charset="0"/>
                <a:cs typeface="Calibri" pitchFamily="34" charset="0"/>
              </a:rPr>
              <a:t>.;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endParaRPr lang="bg-BG" sz="2000" dirty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bg-BG" sz="2000" dirty="0">
                <a:latin typeface="Calibri" pitchFamily="34" charset="0"/>
                <a:cs typeface="Calibri" pitchFamily="34" charset="0"/>
              </a:rPr>
              <a:t>Проучване мнението на бизнеса за съществуващите политики и въвеждането на нови, свързани с МСП.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990600"/>
            <a:ext cx="1037986" cy="653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658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-NET-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78163" cy="8275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62000" y="1447800"/>
            <a:ext cx="7676219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Технологичен трансфер и иновации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endParaRPr lang="ru-RU" sz="2400" dirty="0"/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Иновационни политики, законодателство и програми за подпомагане на МСП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lvl="1">
              <a:lnSpc>
                <a:spcPct val="90000"/>
              </a:lnSpc>
            </a:pP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Технологичен трансфер и технологично развитие - технологична оценка и технологично проучване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lvl="1">
              <a:lnSpc>
                <a:spcPct val="90000"/>
              </a:lnSpc>
            </a:pP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Пазарна реализация на научни разработки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lvl="1">
              <a:lnSpc>
                <a:spcPct val="90000"/>
              </a:lnSpc>
            </a:pP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Технологични оферти и заявки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90000"/>
              </a:lnSpc>
            </a:pP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bg-BG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Организация на бизнес мисии в чужбина и в България</a:t>
            </a:r>
            <a:r>
              <a:rPr lang="bg-BG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90000"/>
              </a:lnSpc>
            </a:pPr>
            <a:endParaRPr lang="bg-BG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Кооперационни борси за технологичен трансфер и ноу-хау между иновативни предприятия</a:t>
            </a:r>
            <a:r>
              <a:rPr lang="bg-BG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990600"/>
            <a:ext cx="1037986" cy="653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702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creen shot 2011-04-18 at 17.37.5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8"/>
          <a:stretch>
            <a:fillRect/>
          </a:stretch>
        </p:blipFill>
        <p:spPr bwMode="auto">
          <a:xfrm>
            <a:off x="0" y="1196975"/>
            <a:ext cx="91440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990600"/>
            <a:ext cx="1037986" cy="653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280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5193" y="1600200"/>
            <a:ext cx="7696200" cy="302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bg-BG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Програми и проекти</a:t>
            </a:r>
            <a:r>
              <a:rPr lang="bg-BG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endParaRPr lang="bg-BG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bg-BG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Инициативи, политики и програми на ЕС</a:t>
            </a:r>
            <a:r>
              <a:rPr lang="bg-BG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endParaRPr lang="bg-BG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bg-BG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Процедури за кандидатстване за финансова подкрепа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endParaRPr lang="bg-BG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bg-BG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Консултиране на МСП в подготовката на предложения за кандидатстване по Седма рамкова програма на ЕС, Структурните фондове на ЕС, Националния иновационен фонд и други.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990600"/>
            <a:ext cx="1037986" cy="653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444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36&quot;&gt;&lt;property id=&quot;20148&quot; value=&quot;5&quot;/&gt;&lt;property id=&quot;20300&quot; value=&quot;Slide 1&quot;/&gt;&lt;property id=&quot;20307&quot; value=&quot;259&quot;/&gt;&lt;/object&gt;&lt;object type=&quot;3&quot; unique_id=&quot;10087&quot;&gt;&lt;property id=&quot;20148&quot; value=&quot;5&quot;/&gt;&lt;property id=&quot;20300&quot; value=&quot;Slide 2&quot;/&gt;&lt;property id=&quot;20307&quot; value=&quot;260&quot;/&gt;&lt;/object&gt;&lt;object type=&quot;3&quot; unique_id=&quot;10088&quot;&gt;&lt;property id=&quot;20148&quot; value=&quot;5&quot;/&gt;&lt;property id=&quot;20300&quot; value=&quot;Slide 3&quot;/&gt;&lt;property id=&quot;20307&quot; value=&quot;262&quot;/&gt;&lt;/object&gt;&lt;object type=&quot;3&quot; unique_id=&quot;10089&quot;&gt;&lt;property id=&quot;20148&quot; value=&quot;5&quot;/&gt;&lt;property id=&quot;20300&quot; value=&quot;Slide 4&quot;/&gt;&lt;property id=&quot;20307&quot; value=&quot;263&quot;/&gt;&lt;/object&gt;&lt;object type=&quot;3&quot; unique_id=&quot;10090&quot;&gt;&lt;property id=&quot;20148&quot; value=&quot;5&quot;/&gt;&lt;property id=&quot;20300&quot; value=&quot;Slide 5&quot;/&gt;&lt;property id=&quot;20307&quot; value=&quot;264&quot;/&gt;&lt;/object&gt;&lt;object type=&quot;3&quot; unique_id=&quot;10091&quot;&gt;&lt;property id=&quot;20148&quot; value=&quot;5&quot;/&gt;&lt;property id=&quot;20300&quot; value=&quot;Slide 6&quot;/&gt;&lt;property id=&quot;20307&quot; value=&quot;265&quot;/&gt;&lt;/object&gt;&lt;object type=&quot;3&quot; unique_id=&quot;10092&quot;&gt;&lt;property id=&quot;20148&quot; value=&quot;5&quot;/&gt;&lt;property id=&quot;20300&quot; value=&quot;Slide 7&quot;/&gt;&lt;property id=&quot;20307&quot; value=&quot;266&quot;/&gt;&lt;/object&gt;&lt;object type=&quot;3&quot; unique_id=&quot;10093&quot;&gt;&lt;property id=&quot;20148&quot; value=&quot;5&quot;/&gt;&lt;property id=&quot;20300&quot; value=&quot;Slide 8&quot;/&gt;&lt;property id=&quot;20307&quot; value=&quot;267&quot;/&gt;&lt;/object&gt;&lt;object type=&quot;3&quot; unique_id=&quot;10094&quot;&gt;&lt;property id=&quot;20148&quot; value=&quot;5&quot;/&gt;&lt;property id=&quot;20300&quot; value=&quot;Slide 9&quot;/&gt;&lt;property id=&quot;20307&quot; value=&quot;268&quot;/&gt;&lt;/object&gt;&lt;object type=&quot;3&quot; unique_id=&quot;10095&quot;&gt;&lt;property id=&quot;20148&quot; value=&quot;5&quot;/&gt;&lt;property id=&quot;20300&quot; value=&quot;Slide 10&quot;/&gt;&lt;property id=&quot;20307&quot; value=&quot;272&quot;/&gt;&lt;/object&gt;&lt;object type=&quot;3&quot; unique_id=&quot;10096&quot;&gt;&lt;property id=&quot;20148&quot; value=&quot;5&quot;/&gt;&lt;property id=&quot;20300&quot; value=&quot;Slide 11&quot;/&gt;&lt;property id=&quot;20307&quot; value=&quot;273&quot;/&gt;&lt;/object&gt;&lt;object type=&quot;3&quot; unique_id=&quot;10097&quot;&gt;&lt;property id=&quot;20148&quot; value=&quot;5&quot;/&gt;&lt;property id=&quot;20300&quot; value=&quot;Slide 12 - &amp;quot;Резултати &amp;quot;&quot;/&gt;&lt;property id=&quot;20307&quot; value=&quot;275&quot;/&gt;&lt;/object&gt;&lt;object type=&quot;3&quot; unique_id=&quot;10098&quot;&gt;&lt;property id=&quot;20148&quot; value=&quot;5&quot;/&gt;&lt;property id=&quot;20300&quot; value=&quot;Slide 13 - &amp;quot;www.enterprise-europe-network.bg&amp;quot;&quot;/&gt;&lt;property id=&quot;20307&quot; value=&quot;276&quot;/&gt;&lt;/object&gt;&lt;object type=&quot;3&quot; unique_id=&quot;10099&quot;&gt;&lt;property id=&quot;20148&quot; value=&quot;5&quot;/&gt;&lt;property id=&quot;20300&quot; value=&quot;Slide 14 - &amp;quot;Къде сме? &amp;quot;&quot;/&gt;&lt;property id=&quot;20307&quot; value=&quot;277&quot;/&gt;&lt;/object&gt;&lt;object type=&quot;3&quot; unique_id=&quot;10100&quot;&gt;&lt;property id=&quot;20148&quot; value=&quot;5&quot;/&gt;&lt;property id=&quot;20300&quot; value=&quot;Slide 15&quot;/&gt;&lt;property id=&quot;20307&quot; value=&quot;27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</TotalTime>
  <Words>999</Words>
  <Application>Microsoft Office PowerPoint</Application>
  <PresentationFormat>On-screen Show (4:3)</PresentationFormat>
  <Paragraphs>190</Paragraphs>
  <Slides>15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Nouvelle présentation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Резултати </vt:lpstr>
      <vt:lpstr>www.enterprise-europe-network.bg</vt:lpstr>
      <vt:lpstr>Къде сме?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roshko</dc:creator>
  <cp:lastModifiedBy>roshko</cp:lastModifiedBy>
  <cp:revision>57</cp:revision>
  <dcterms:created xsi:type="dcterms:W3CDTF">2012-05-02T08:47:21Z</dcterms:created>
  <dcterms:modified xsi:type="dcterms:W3CDTF">2012-10-16T07:06:36Z</dcterms:modified>
</cp:coreProperties>
</file>